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82" r:id="rId4"/>
    <p:sldId id="283" r:id="rId5"/>
    <p:sldId id="261" r:id="rId6"/>
    <p:sldId id="284"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7" r:id="rId26"/>
  </p:sldIdLst>
  <p:sldSz cx="18288000" cy="10287000"/>
  <p:notesSz cx="6858000" cy="9144000"/>
  <p:embeddedFontLst>
    <p:embeddedFont>
      <p:font typeface="Barlow" panose="020B0604020202020204" charset="0"/>
      <p:regular r:id="rId28"/>
    </p:embeddedFont>
    <p:embeddedFont>
      <p:font typeface="Barlow Bold" panose="020B0604020202020204" charset="0"/>
      <p:regular r:id="rId29"/>
    </p:embeddedFont>
    <p:embeddedFont>
      <p:font typeface="Barlow Bold Italics" panose="020B0604020202020204" charset="0"/>
      <p:regular r:id="rId30"/>
    </p:embeddedFont>
    <p:embeddedFont>
      <p:font typeface="Barlow Italics" panose="020B0604020202020204" charset="0"/>
      <p:regular r:id="rId31"/>
    </p:embeddedFont>
    <p:embeddedFont>
      <p:font typeface="Calibri" panose="020F0502020204030204" pitchFamily="34" charset="0"/>
      <p:regular r:id="rId32"/>
      <p:bold r:id="rId33"/>
      <p:italic r:id="rId34"/>
      <p:boldItalic r:id="rId35"/>
    </p:embeddedFont>
    <p:embeddedFont>
      <p:font typeface="Clear Sans" panose="020B0604020202020204" charset="0"/>
      <p:regular r:id="rId36"/>
    </p:embeddedFont>
    <p:embeddedFont>
      <p:font typeface="Clear Sans Italics" panose="020B0604020202020204" charset="0"/>
      <p:regular r:id="rId37"/>
    </p:embeddedFont>
    <p:embeddedFont>
      <p:font typeface="Pragmatica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052" autoAdjust="0"/>
  </p:normalViewPr>
  <p:slideViewPr>
    <p:cSldViewPr>
      <p:cViewPr varScale="1">
        <p:scale>
          <a:sx n="50" d="100"/>
          <a:sy n="50" d="100"/>
        </p:scale>
        <p:origin x="9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06.04.2024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871B2431-D351-4C6E-A3CF-9DFAC0E3E050}"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fr-FR" sz="1200" b="0" i="0" kern="1200" dirty="0">
                <a:solidFill>
                  <a:schemeClr val="tx1"/>
                </a:solidFill>
                <a:latin typeface="+mn-lt"/>
                <a:ea typeface="+mn-ea"/>
                <a:cs typeface="+mn-cs"/>
              </a:rPr>
              <a:t>Demandez aux participants de penser à un moment où ils ont été victimes de préjugés ou de discrimination. Après avoir donné à chacun quelques minutes pour réfléchir, annoncez au groupe qu'ils seront répartis dans des salles de discussion pour partager leur histoire avec un ou plusieurs partenaires. Une fois que chaque groupe a terminé, revenez en tant que groupe entier et demandez à quelques paires de volontaires de partager leur histoire (ce n'est pas obligatoire). </a:t>
            </a:r>
          </a:p>
          <a:p>
            <a:r>
              <a:rPr lang="fr-FR" sz="1200" b="0" i="0" kern="1200" dirty="0">
                <a:solidFill>
                  <a:schemeClr val="tx1"/>
                </a:solidFill>
                <a:latin typeface="+mn-lt"/>
                <a:ea typeface="+mn-ea"/>
                <a:cs typeface="+mn-cs"/>
              </a:rPr>
              <a:t>N'hésitez pas à partager une histoire de votre propre vie.</a:t>
            </a:r>
          </a:p>
          <a:p>
            <a:r>
              <a:rPr lang="fr-FR" sz="1200" b="0" i="0" kern="1200" dirty="0">
                <a:solidFill>
                  <a:schemeClr val="tx1"/>
                </a:solidFill>
                <a:latin typeface="+mn-lt"/>
                <a:ea typeface="+mn-ea"/>
                <a:cs typeface="+mn-cs"/>
              </a:rPr>
              <a:t>Une fois que les gens ont partagé leurs histoires, posez des questions telles que :</a:t>
            </a:r>
          </a:p>
          <a:p>
            <a:r>
              <a:rPr lang="fr-FR" sz="1200" b="0" i="0" kern="1200" dirty="0">
                <a:solidFill>
                  <a:schemeClr val="tx1"/>
                </a:solidFill>
                <a:latin typeface="+mn-lt"/>
                <a:ea typeface="+mn-ea"/>
                <a:cs typeface="+mn-cs"/>
              </a:rPr>
              <a:t>Quels éléments nos histoires avaient-elles en commun ?</a:t>
            </a:r>
          </a:p>
          <a:p>
            <a:r>
              <a:rPr lang="fr-FR" sz="1200" b="0" i="0" kern="1200" dirty="0">
                <a:solidFill>
                  <a:schemeClr val="tx1"/>
                </a:solidFill>
                <a:latin typeface="+mn-lt"/>
                <a:ea typeface="+mn-ea"/>
                <a:cs typeface="+mn-cs"/>
              </a:rPr>
              <a:t>Quelles étaient les causes profondes de ces histoires ?</a:t>
            </a:r>
          </a:p>
          <a:p>
            <a:r>
              <a:rPr lang="fr-FR" sz="1200" b="0" i="0" kern="1200" dirty="0">
                <a:solidFill>
                  <a:schemeClr val="tx1"/>
                </a:solidFill>
                <a:latin typeface="+mn-lt"/>
                <a:ea typeface="+mn-ea"/>
                <a:cs typeface="+mn-cs"/>
              </a:rPr>
              <a:t>Comment vous êtes-vous senti lorsque vous avez été victime de préjugés ou de discrimination ? - Quelle a été votre réaction à cette expérience ?</a:t>
            </a:r>
          </a:p>
          <a:p>
            <a:r>
              <a:rPr lang="fr-FR" sz="1200" b="0" i="0" kern="1200" dirty="0">
                <a:solidFill>
                  <a:schemeClr val="tx1"/>
                </a:solidFill>
                <a:latin typeface="+mn-lt"/>
                <a:ea typeface="+mn-ea"/>
                <a:cs typeface="+mn-cs"/>
              </a:rPr>
              <a:t>Comment ces expériences ont-elles impacté votre vie ?</a:t>
            </a:r>
          </a:p>
          <a:p>
            <a:r>
              <a:rPr lang="fr-FR" sz="1200" b="0" i="0" kern="1200" dirty="0">
                <a:solidFill>
                  <a:schemeClr val="tx1"/>
                </a:solidFill>
                <a:latin typeface="+mn-lt"/>
                <a:ea typeface="+mn-ea"/>
                <a:cs typeface="+mn-cs"/>
              </a:rPr>
              <a:t>Expliquez que cet atelier explorera les liens plus profonds sous-jacents à ces histoires, et que nous examinerons l'oppression comme précurseur de la stigmatisation, et la stigmatisation comme le produit de l'oppression.</a:t>
            </a:r>
          </a:p>
          <a:p>
            <a:r>
              <a:rPr lang="fr-FR" sz="1200" b="0" i="0" kern="1200" dirty="0">
                <a:solidFill>
                  <a:schemeClr val="tx1"/>
                </a:solidFill>
                <a:latin typeface="+mn-lt"/>
                <a:ea typeface="+mn-ea"/>
                <a:cs typeface="+mn-cs"/>
              </a:rPr>
              <a:t>*Cette activité peut être adaptée en fonction du temps disponible pour la présentation.</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err="1">
                <a:solidFill>
                  <a:schemeClr val="tx1"/>
                </a:solidFill>
                <a:latin typeface="+mn-lt"/>
                <a:ea typeface="+mn-ea"/>
                <a:cs typeface="+mn-cs"/>
              </a:rPr>
              <a:t>ous</a:t>
            </a:r>
            <a:r>
              <a:rPr lang="fr-FR" sz="1200" b="0" i="0" kern="1200" dirty="0">
                <a:solidFill>
                  <a:schemeClr val="tx1"/>
                </a:solidFill>
                <a:latin typeface="+mn-lt"/>
                <a:ea typeface="+mn-ea"/>
                <a:cs typeface="+mn-cs"/>
              </a:rPr>
              <a:t> allons utiliser un modèle appelé les Quatre "I" pour mieux comprendre le fonctionnement de l'oppression.</a:t>
            </a:r>
          </a:p>
          <a:p>
            <a:r>
              <a:rPr lang="fr-FR" sz="1200" b="0" i="0" kern="1200" dirty="0">
                <a:solidFill>
                  <a:schemeClr val="tx1"/>
                </a:solidFill>
                <a:latin typeface="+mn-lt"/>
                <a:ea typeface="+mn-ea"/>
                <a:cs typeface="+mn-cs"/>
              </a:rPr>
              <a:t>1.Tout d'abord, tout système oppressif repose sur l'idée qu'un groupe est d'une certaine manière meilleur qu'un autre, et qu'en quelque sorte, il a le droit de contrôler l'autre groupe. C'est ce qu'on appelle l'oppression idéologique.</a:t>
            </a:r>
          </a:p>
          <a:p>
            <a:r>
              <a:rPr lang="fr-FR" sz="1200" b="0" i="0" kern="1200" dirty="0">
                <a:solidFill>
                  <a:schemeClr val="tx1"/>
                </a:solidFill>
                <a:latin typeface="+mn-lt"/>
                <a:ea typeface="+mn-ea"/>
                <a:cs typeface="+mn-cs"/>
              </a:rPr>
              <a:t> 2.L'idée qu'un groupe est supérieur à un autre et a le droit de contrôler l'autre se retrouve intégrée dans les institutions de la société - le système de santé, les lois, le système juridique et les pratiques policières, le système éducatif et les écoles, les politiques d'embauche, les politiques publiques, le développement immobilier, les images médiatiques, le pouvoir politique, etc. L'oppression institutionnelle n'a pas besoin d'être intentionnelle. Par exemple, si une politique renforce involontairement et crée de nouvelles inégalités entre les groupes privilégiés et non privilégiés, elle est considérée comme une oppression institutionnelle (par exemple, les anciennes politiques d'immigration qui disaient que les personnes vivant avec le VIH mettraient une pression sur notre système médical).</a:t>
            </a:r>
          </a:p>
          <a:p>
            <a:r>
              <a:rPr lang="fr-FR" sz="1200" b="0" i="0" kern="1200" dirty="0">
                <a:solidFill>
                  <a:schemeClr val="tx1"/>
                </a:solidFill>
                <a:latin typeface="+mn-lt"/>
                <a:ea typeface="+mn-ea"/>
                <a:cs typeface="+mn-cs"/>
              </a:rPr>
              <a:t>3.L'idée qu'un groupe est meilleur qu'un autre et a le droit de contrôler l'autre, qui est structurée dans les institutions, donne la permission et renforce les membres individuels du groupe dominant à manquer de respect ou à maltraiter personnellement les individus du groupe opprimé.</a:t>
            </a:r>
          </a:p>
          <a:p>
            <a:r>
              <a:rPr lang="fr-FR" sz="1200" b="0" i="0" kern="1200" dirty="0">
                <a:solidFill>
                  <a:schemeClr val="tx1"/>
                </a:solidFill>
                <a:latin typeface="+mn-lt"/>
                <a:ea typeface="+mn-ea"/>
                <a:cs typeface="+mn-cs"/>
              </a:rPr>
              <a:t>4.Le quatrième moyen par lequel l'oppression fonctionne se situe au sein des groupes de personnes qui souffrent le plus des mauvais traitements. Les personnes opprimées internalisent l'idéologie de l'infériorité, elles la voient reflétée dans les institutions, elles subissent un manque de respect interpersonnel de la part des membres du groupe dominant, et elles finissent par intérioriser les messages négatifs sur elles-mêmes.</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buFontTx/>
              <a:buChar char="-"/>
            </a:pPr>
            <a:r>
              <a:rPr lang="fr-FR" sz="1200" b="0" i="0" kern="1200" dirty="0">
                <a:solidFill>
                  <a:schemeClr val="tx1"/>
                </a:solidFill>
                <a:latin typeface="+mn-lt"/>
                <a:ea typeface="+mn-ea"/>
                <a:cs typeface="+mn-cs"/>
              </a:rPr>
              <a:t>Voici quelques exemples pour démarrer la discussion :</a:t>
            </a:r>
          </a:p>
          <a:p>
            <a:pPr>
              <a:buFontTx/>
              <a:buChar char="-"/>
            </a:pPr>
            <a:endParaRPr lang="fr-FR" sz="1200" b="0" i="0" kern="1200" dirty="0">
              <a:solidFill>
                <a:schemeClr val="tx1"/>
              </a:solidFill>
              <a:latin typeface="+mn-lt"/>
              <a:ea typeface="+mn-ea"/>
              <a:cs typeface="+mn-cs"/>
            </a:endParaRPr>
          </a:p>
          <a:p>
            <a:r>
              <a:rPr lang="fr-FR" sz="1200" b="0" i="0" kern="1200" dirty="0">
                <a:solidFill>
                  <a:schemeClr val="tx1"/>
                </a:solidFill>
                <a:latin typeface="+mn-lt"/>
                <a:ea typeface="+mn-ea"/>
                <a:cs typeface="+mn-cs"/>
              </a:rPr>
              <a:t>Oppression idéologique : Les personnes noires sont </a:t>
            </a:r>
            <a:r>
              <a:rPr lang="fr-FR" sz="1200" b="0" i="0" kern="1200" dirty="0" err="1">
                <a:solidFill>
                  <a:schemeClr val="tx1"/>
                </a:solidFill>
                <a:latin typeface="+mn-lt"/>
                <a:ea typeface="+mn-ea"/>
                <a:cs typeface="+mn-cs"/>
              </a:rPr>
              <a:t>hypersexualisées</a:t>
            </a:r>
            <a:r>
              <a:rPr lang="fr-FR" sz="1200" b="0" i="0" kern="1200" dirty="0">
                <a:solidFill>
                  <a:schemeClr val="tx1"/>
                </a:solidFill>
                <a:latin typeface="+mn-lt"/>
                <a:ea typeface="+mn-ea"/>
                <a:cs typeface="+mn-cs"/>
              </a:rPr>
              <a:t>, le sexe est tabou et doit être gardé secret.</a:t>
            </a:r>
          </a:p>
          <a:p>
            <a:endParaRPr lang="fr-FR" sz="1200" b="0" i="0" kern="1200" dirty="0">
              <a:solidFill>
                <a:schemeClr val="tx1"/>
              </a:solidFill>
              <a:latin typeface="+mn-lt"/>
              <a:ea typeface="+mn-ea"/>
              <a:cs typeface="+mn-cs"/>
            </a:endParaRPr>
          </a:p>
          <a:p>
            <a:r>
              <a:rPr lang="fr-FR" sz="1200" b="0" i="0" kern="1200" dirty="0">
                <a:solidFill>
                  <a:schemeClr val="tx1"/>
                </a:solidFill>
                <a:latin typeface="+mn-lt"/>
                <a:ea typeface="+mn-ea"/>
                <a:cs typeface="+mn-cs"/>
              </a:rPr>
              <a:t>Oppression institutionnelle : Manque de services de santé sexuelle et reproductive culturellement sensibles, criminalisation du VIH, manque de fournisseurs/institutions de soins de santé affirmant le genre, symptômes mal interprétés menant à un mauvais diagnostic/diagnostic tardif (par exemple, l'endométriose).</a:t>
            </a:r>
          </a:p>
          <a:p>
            <a:endParaRPr lang="fr-FR" sz="1200" b="0" i="0" kern="1200" dirty="0">
              <a:solidFill>
                <a:schemeClr val="tx1"/>
              </a:solidFill>
              <a:latin typeface="+mn-lt"/>
              <a:ea typeface="+mn-ea"/>
              <a:cs typeface="+mn-cs"/>
            </a:endParaRPr>
          </a:p>
          <a:p>
            <a:r>
              <a:rPr lang="fr-FR" sz="1200" b="0" i="0" kern="1200" dirty="0">
                <a:solidFill>
                  <a:schemeClr val="tx1"/>
                </a:solidFill>
                <a:latin typeface="+mn-lt"/>
                <a:ea typeface="+mn-ea"/>
                <a:cs typeface="+mn-cs"/>
              </a:rPr>
              <a:t>Oppression interpersonnelle : Toutes les formes de violence sexuelle, l'isolement, le diagnostic tardif/le mauvais diagnostic.</a:t>
            </a:r>
          </a:p>
          <a:p>
            <a:endParaRPr lang="fr-FR" sz="1200" b="0" i="0" kern="1200" dirty="0">
              <a:solidFill>
                <a:schemeClr val="tx1"/>
              </a:solidFill>
              <a:latin typeface="+mn-lt"/>
              <a:ea typeface="+mn-ea"/>
              <a:cs typeface="+mn-cs"/>
            </a:endParaRPr>
          </a:p>
          <a:p>
            <a:r>
              <a:rPr lang="fr-FR" sz="1200" b="0" i="0" kern="1200" dirty="0">
                <a:solidFill>
                  <a:schemeClr val="tx1"/>
                </a:solidFill>
                <a:latin typeface="+mn-lt"/>
                <a:ea typeface="+mn-ea"/>
                <a:cs typeface="+mn-cs"/>
              </a:rPr>
              <a:t>Oppression internalisée : Faible acceptation de soi, honte, culpabilité.</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La stigmatisation est un sous-produit de l'oppression. L'oppression crée les circonstances dans lesquelles les gens sont confrontés à la stigmatisation, stigmatisent les autres et se stigmatisent eux-mêmes. Les personnes/groupes peuvent être stigmatisés pour diverses raisons. Certains traits stigmatisés courants sont :</a:t>
            </a:r>
          </a:p>
          <a:p>
            <a:r>
              <a:rPr lang="fr-FR" sz="1200" b="0" i="0" kern="1200" dirty="0">
                <a:solidFill>
                  <a:schemeClr val="tx1"/>
                </a:solidFill>
                <a:latin typeface="+mn-lt"/>
                <a:ea typeface="+mn-ea"/>
                <a:cs typeface="+mn-cs"/>
              </a:rPr>
              <a:t>L'âge</a:t>
            </a:r>
          </a:p>
          <a:p>
            <a:r>
              <a:rPr lang="fr-FR" sz="1200" b="0" i="0" kern="1200" dirty="0">
                <a:solidFill>
                  <a:schemeClr val="tx1"/>
                </a:solidFill>
                <a:latin typeface="+mn-lt"/>
                <a:ea typeface="+mn-ea"/>
                <a:cs typeface="+mn-cs"/>
              </a:rPr>
              <a:t>La taille du corps (autres caractéristiques de l'apparence physique)</a:t>
            </a:r>
          </a:p>
          <a:p>
            <a:r>
              <a:rPr lang="fr-FR" sz="1200" b="0" i="0" kern="1200" dirty="0">
                <a:solidFill>
                  <a:schemeClr val="tx1"/>
                </a:solidFill>
                <a:latin typeface="+mn-lt"/>
                <a:ea typeface="+mn-ea"/>
                <a:cs typeface="+mn-cs"/>
              </a:rPr>
              <a:t>La santé mentale</a:t>
            </a:r>
          </a:p>
          <a:p>
            <a:r>
              <a:rPr lang="fr-FR" sz="1200" b="0" i="0" kern="1200" dirty="0">
                <a:solidFill>
                  <a:schemeClr val="tx1"/>
                </a:solidFill>
                <a:latin typeface="+mn-lt"/>
                <a:ea typeface="+mn-ea"/>
                <a:cs typeface="+mn-cs"/>
              </a:rPr>
              <a:t>La dis/capacité</a:t>
            </a:r>
          </a:p>
          <a:p>
            <a:r>
              <a:rPr lang="fr-FR" sz="1200" b="0" i="0" kern="1200" dirty="0">
                <a:solidFill>
                  <a:schemeClr val="tx1"/>
                </a:solidFill>
                <a:latin typeface="+mn-lt"/>
                <a:ea typeface="+mn-ea"/>
                <a:cs typeface="+mn-cs"/>
              </a:rPr>
              <a:t>L'orientation sexuelle</a:t>
            </a:r>
          </a:p>
          <a:p>
            <a:r>
              <a:rPr lang="fr-FR" sz="1200" b="0" i="0" kern="1200" dirty="0">
                <a:solidFill>
                  <a:schemeClr val="tx1"/>
                </a:solidFill>
                <a:latin typeface="+mn-lt"/>
                <a:ea typeface="+mn-ea"/>
                <a:cs typeface="+mn-cs"/>
              </a:rPr>
              <a:t>Le genre/l'identité de genre</a:t>
            </a:r>
          </a:p>
          <a:p>
            <a:r>
              <a:rPr lang="fr-FR" sz="1200" b="0" i="0" kern="1200" dirty="0">
                <a:solidFill>
                  <a:schemeClr val="tx1"/>
                </a:solidFill>
                <a:latin typeface="+mn-lt"/>
                <a:ea typeface="+mn-ea"/>
                <a:cs typeface="+mn-cs"/>
              </a:rPr>
              <a:t>Le statut de logement</a:t>
            </a:r>
          </a:p>
          <a:p>
            <a:r>
              <a:rPr lang="fr-FR" sz="1200" b="0" i="0" kern="1200" dirty="0">
                <a:solidFill>
                  <a:schemeClr val="tx1"/>
                </a:solidFill>
                <a:latin typeface="+mn-lt"/>
                <a:ea typeface="+mn-ea"/>
                <a:cs typeface="+mn-cs"/>
              </a:rPr>
              <a:t>Le statut d'immigration</a:t>
            </a:r>
          </a:p>
          <a:p>
            <a:r>
              <a:rPr lang="fr-FR" sz="1200" b="0" i="0" kern="1200" dirty="0">
                <a:solidFill>
                  <a:schemeClr val="tx1"/>
                </a:solidFill>
                <a:latin typeface="+mn-lt"/>
                <a:ea typeface="+mn-ea"/>
                <a:cs typeface="+mn-cs"/>
              </a:rPr>
              <a:t>Certaines conditions liées à la santé sexuelle (par exemple, les infections sexuellement transmissibles)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1" i="0" kern="1200" dirty="0">
                <a:solidFill>
                  <a:schemeClr val="tx1"/>
                </a:solidFill>
                <a:latin typeface="+mn-lt"/>
                <a:ea typeface="+mn-ea"/>
                <a:cs typeface="+mn-cs"/>
              </a:rPr>
              <a:t>Public</a:t>
            </a:r>
            <a:r>
              <a:rPr lang="fr-FR" sz="1200" b="0" i="0" kern="1200" dirty="0">
                <a:solidFill>
                  <a:schemeClr val="tx1"/>
                </a:solidFill>
                <a:latin typeface="+mn-lt"/>
                <a:ea typeface="+mn-ea"/>
                <a:cs typeface="+mn-cs"/>
              </a:rPr>
              <a:t> - La vision sociétale des traits particuliers ; renforce les opinions négatives, les stéréotypes comme des faits (par exemple, seule la couverture médiatique des personnes vivant avec le VIH concerne celles qui sont criminalisées pour cela).</a:t>
            </a:r>
          </a:p>
          <a:p>
            <a:r>
              <a:rPr lang="fr-FR" sz="1200" b="0" i="0" kern="1200" dirty="0">
                <a:solidFill>
                  <a:schemeClr val="tx1"/>
                </a:solidFill>
                <a:latin typeface="+mn-lt"/>
                <a:ea typeface="+mn-ea"/>
                <a:cs typeface="+mn-cs"/>
              </a:rPr>
              <a:t>Auto-stigmatisation - Le groupe stigmatisé commence à accepter la stigmatisation publique ; la personne commence à ressentir de la honte, de la culpabilité ; elle croit mériter un traitement/jugement négatif (par exemple, une personne religieuse d'origine africaine, vivant avec une IST chronique, peut croire qu'il s'agit d'une forme de jugement moral).</a:t>
            </a:r>
          </a:p>
          <a:p>
            <a:r>
              <a:rPr lang="fr-FR" sz="1200" b="1" i="0" kern="1200" dirty="0">
                <a:solidFill>
                  <a:schemeClr val="tx1"/>
                </a:solidFill>
                <a:latin typeface="+mn-lt"/>
                <a:ea typeface="+mn-ea"/>
                <a:cs typeface="+mn-cs"/>
              </a:rPr>
              <a:t>Stigmatisation perçue </a:t>
            </a:r>
            <a:r>
              <a:rPr lang="fr-FR" sz="1200" b="0" i="0" kern="1200" dirty="0">
                <a:solidFill>
                  <a:schemeClr val="tx1"/>
                </a:solidFill>
                <a:latin typeface="+mn-lt"/>
                <a:ea typeface="+mn-ea"/>
                <a:cs typeface="+mn-cs"/>
              </a:rPr>
              <a:t>- Croire que tout le monde vous jugera négativement pour avoir un trait spécifique ; il est important de noter qu'ils peuvent avoir raison ou tort concernant la stigmatisation perçue par les autres (par exemple, une personne vivant avec une IST chronique se coupe des autres par peur du jugement/de l'exclusion).</a:t>
            </a:r>
          </a:p>
          <a:p>
            <a:r>
              <a:rPr lang="fr-FR" sz="1200" b="0" i="0" kern="1200" dirty="0">
                <a:solidFill>
                  <a:schemeClr val="tx1"/>
                </a:solidFill>
                <a:latin typeface="+mn-lt"/>
                <a:ea typeface="+mn-ea"/>
                <a:cs typeface="+mn-cs"/>
              </a:rPr>
              <a:t>Évitement des étiquettes - Quand quelqu'un se distancie d'un groupe stigmatisé (par exemple, les personnes vivant avec le VIH rapportent être exclues de leur famille, de leurs communautés).</a:t>
            </a:r>
          </a:p>
          <a:p>
            <a:r>
              <a:rPr lang="fr-FR" sz="1200" b="1" i="0" kern="1200" dirty="0">
                <a:solidFill>
                  <a:schemeClr val="tx1"/>
                </a:solidFill>
                <a:latin typeface="+mn-lt"/>
                <a:ea typeface="+mn-ea"/>
                <a:cs typeface="+mn-cs"/>
              </a:rPr>
              <a:t>Stigmatisation structurelle </a:t>
            </a:r>
            <a:r>
              <a:rPr lang="fr-FR" sz="1200" b="0" i="0" kern="1200" dirty="0">
                <a:solidFill>
                  <a:schemeClr val="tx1"/>
                </a:solidFill>
                <a:latin typeface="+mn-lt"/>
                <a:ea typeface="+mn-ea"/>
                <a:cs typeface="+mn-cs"/>
              </a:rPr>
              <a:t>- Les politiques institutionnelles, les procédures enracinées dans la stigmatisation ; mettent certains groupes de personnes dans une situation de désavantage lorsqu'ils naviguent dans ces systèmes (par exemple, le manque de sensibilisation à l'endométriose, qui entraîne un diagnostic tardif, un manque d'options de traitement ; particulièrement préoccupant car la maladie affecte principalement les personnes avec des organes reproducteurs féminins).</a:t>
            </a:r>
          </a:p>
          <a:p>
            <a:r>
              <a:rPr lang="fr-FR" sz="1200" b="1" i="0" kern="1200" dirty="0">
                <a:solidFill>
                  <a:schemeClr val="tx1"/>
                </a:solidFill>
                <a:latin typeface="+mn-lt"/>
                <a:ea typeface="+mn-ea"/>
                <a:cs typeface="+mn-cs"/>
              </a:rPr>
              <a:t>Stigmatisation des praticiens de la santé </a:t>
            </a:r>
            <a:r>
              <a:rPr lang="fr-FR" sz="1200" b="0" i="0" kern="1200" dirty="0">
                <a:solidFill>
                  <a:schemeClr val="tx1"/>
                </a:solidFill>
                <a:latin typeface="+mn-lt"/>
                <a:ea typeface="+mn-ea"/>
                <a:cs typeface="+mn-cs"/>
              </a:rPr>
              <a:t>- La croyance des professionnels de la santé en divers stéréotypes crée une barrière lors de l'accès aux services (par exemple, les professionnels de la santé qui refusent de fournir des soins de confirmation de genre ; les généralistes qui ont très peu de connaissance du VIH).</a:t>
            </a:r>
          </a:p>
          <a:p>
            <a:r>
              <a:rPr lang="fr-FR" sz="1200" b="1" i="0" kern="1200" dirty="0">
                <a:solidFill>
                  <a:schemeClr val="tx1"/>
                </a:solidFill>
                <a:latin typeface="+mn-lt"/>
                <a:ea typeface="+mn-ea"/>
                <a:cs typeface="+mn-cs"/>
              </a:rPr>
              <a:t>Stigmatisation associative </a:t>
            </a:r>
            <a:r>
              <a:rPr lang="fr-FR" sz="1200" b="0" i="0" kern="1200" dirty="0">
                <a:solidFill>
                  <a:schemeClr val="tx1"/>
                </a:solidFill>
                <a:latin typeface="+mn-lt"/>
                <a:ea typeface="+mn-ea"/>
                <a:cs typeface="+mn-cs"/>
              </a:rPr>
              <a:t>- Stigmatisation par association, toute personne associée à une personne/groupe reçoit un jugement en raison de sa proximité avec la personne/groupe (par exemple, supposer que quelqu'un a le VIH parce qu'il travaille dans le secteur du VIH/sida).</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r>
              <a:rPr lang="fr-FR" sz="1200" b="0" i="0" kern="1200" dirty="0">
                <a:solidFill>
                  <a:schemeClr val="tx1"/>
                </a:solidFill>
                <a:latin typeface="+mn-lt"/>
                <a:ea typeface="+mn-ea"/>
                <a:cs typeface="+mn-cs"/>
              </a:rPr>
              <a:t>Les participants à nos consultations communautaires ont déclaré ne pas se sentir à l'aise de parler à des prestataires de soins de santé de leur santé sexuelle et reproductive en raison de la crainte d'être jugés.</a:t>
            </a:r>
          </a:p>
          <a:p>
            <a:r>
              <a:rPr lang="fr-FR" sz="1200" b="0" i="0" kern="1200" dirty="0">
                <a:solidFill>
                  <a:schemeClr val="tx1"/>
                </a:solidFill>
                <a:latin typeface="+mn-lt"/>
                <a:ea typeface="+mn-ea"/>
                <a:cs typeface="+mn-cs"/>
              </a:rPr>
              <a:t>Les femmes vivant avec le VIH ont signalé une augmentation de la violence après avoir révélé leur statut sérologique à leurs partenaires intimes.</a:t>
            </a:r>
          </a:p>
          <a:p>
            <a:r>
              <a:rPr lang="fr-FR" sz="1200" b="0" i="0" kern="1200" dirty="0">
                <a:solidFill>
                  <a:schemeClr val="tx1"/>
                </a:solidFill>
                <a:latin typeface="+mn-lt"/>
                <a:ea typeface="+mn-ea"/>
                <a:cs typeface="+mn-cs"/>
              </a:rPr>
              <a:t>Les participants aux consultations communautaires ont déclaré se sentir pressés lors des rendez-vous médicaux, ne pas avoir suffisamment de temps pour aborder leurs préoccupations de santé, des professionnels de la santé fournissant des informations limitées sur un diagnostic et un traitement, décourageant les personnes atteintes d'IST chroniques d'avoir des enfants, et les personnes transgenres devant enseigner aux professionnels de la santé comment fournir des soins de confirmation de genre.</a:t>
            </a:r>
          </a:p>
          <a:p>
            <a:r>
              <a:rPr lang="fr-FR" sz="1200" b="0" i="0" kern="1200" dirty="0">
                <a:solidFill>
                  <a:schemeClr val="tx1"/>
                </a:solidFill>
                <a:latin typeface="+mn-lt"/>
                <a:ea typeface="+mn-ea"/>
                <a:cs typeface="+mn-cs"/>
              </a:rPr>
              <a:t>Les personnes d'ascendance africaine, </a:t>
            </a:r>
            <a:r>
              <a:rPr lang="fr-FR" sz="1200" b="0" i="0" kern="1200" dirty="0" err="1">
                <a:solidFill>
                  <a:schemeClr val="tx1"/>
                </a:solidFill>
                <a:latin typeface="+mn-lt"/>
                <a:ea typeface="+mn-ea"/>
                <a:cs typeface="+mn-cs"/>
              </a:rPr>
              <a:t>caraïbéenne</a:t>
            </a:r>
            <a:r>
              <a:rPr lang="fr-FR" sz="1200" b="0" i="0" kern="1200" dirty="0">
                <a:solidFill>
                  <a:schemeClr val="tx1"/>
                </a:solidFill>
                <a:latin typeface="+mn-lt"/>
                <a:ea typeface="+mn-ea"/>
                <a:cs typeface="+mn-cs"/>
              </a:rPr>
              <a:t> et noire (ACB) participant aux consultations communautaires ont signalé des impacts négatifs sur leur santé mentale et des sentiments de doute de soi et d'insuffisance.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buFontTx/>
              <a:buChar char="-"/>
            </a:pPr>
            <a:r>
              <a:rPr lang="fr-FR" sz="1200" b="0" i="0" kern="1200" dirty="0">
                <a:solidFill>
                  <a:schemeClr val="tx1"/>
                </a:solidFill>
                <a:latin typeface="+mn-lt"/>
                <a:ea typeface="+mn-ea"/>
                <a:cs typeface="+mn-cs"/>
              </a:rPr>
              <a:t>Dites aux participants qu'ils seront répartis en trois groupes pour cette activité, et qu'ils auront 5 minutes pour travailler ensemble. Le groupe un se concentrera sur les formes de stigmatisation (ce que font les personnes lorsqu'elles stigmatisent). Tous les points représenteront le tronc principal de l'arbre des problèmes.</a:t>
            </a:r>
          </a:p>
          <a:p>
            <a:pPr>
              <a:buFontTx/>
              <a:buChar char="-"/>
            </a:pPr>
            <a:endParaRPr lang="fr-FR" sz="1200" b="0" i="0" kern="1200" dirty="0">
              <a:solidFill>
                <a:schemeClr val="tx1"/>
              </a:solidFill>
              <a:latin typeface="+mn-lt"/>
              <a:ea typeface="+mn-ea"/>
              <a:cs typeface="+mn-cs"/>
            </a:endParaRPr>
          </a:p>
          <a:p>
            <a:r>
              <a:rPr lang="fr-FR" sz="1200" b="0" i="0" kern="1200" dirty="0">
                <a:solidFill>
                  <a:schemeClr val="tx1"/>
                </a:solidFill>
                <a:latin typeface="+mn-lt"/>
                <a:ea typeface="+mn-ea"/>
                <a:cs typeface="+mn-cs"/>
              </a:rPr>
              <a:t>Le groupe deux se concentrera sur les effets (comment cela affecte la personne stigmatisée ; représenté par les branches), et le groupe trois se concentrera sur les causes (raisons pour lesquelles les gens stigmatisent ; représentées par les racines).</a:t>
            </a:r>
          </a:p>
          <a:p>
            <a:r>
              <a:rPr lang="fr-FR" sz="1200" b="0" i="0" kern="1200" dirty="0">
                <a:solidFill>
                  <a:schemeClr val="tx1"/>
                </a:solidFill>
                <a:latin typeface="+mn-lt"/>
                <a:ea typeface="+mn-ea"/>
                <a:cs typeface="+mn-cs"/>
              </a:rPr>
              <a:t>Les groupes se réuniront et partageront leurs conclusions.</a:t>
            </a:r>
          </a:p>
          <a:p>
            <a:r>
              <a:rPr lang="fr-FR" sz="1200" b="0" i="0" kern="1200" dirty="0">
                <a:solidFill>
                  <a:schemeClr val="tx1"/>
                </a:solidFill>
                <a:latin typeface="+mn-lt"/>
                <a:ea typeface="+mn-ea"/>
                <a:cs typeface="+mn-cs"/>
              </a:rPr>
              <a:t> Encouragez les participants à trouver les liens entre les trois.</a:t>
            </a:r>
          </a:p>
          <a:p>
            <a:endParaRPr lang="fr-FR" sz="1200" b="0" i="0" kern="1200" dirty="0">
              <a:solidFill>
                <a:schemeClr val="tx1"/>
              </a:solidFill>
              <a:latin typeface="+mn-lt"/>
              <a:ea typeface="+mn-ea"/>
              <a:cs typeface="+mn-cs"/>
            </a:endParaRPr>
          </a:p>
          <a:p>
            <a:r>
              <a:rPr lang="fr-FR" sz="1200" b="0" i="0" kern="1200" dirty="0">
                <a:solidFill>
                  <a:schemeClr val="tx1"/>
                </a:solidFill>
                <a:latin typeface="+mn-lt"/>
                <a:ea typeface="+mn-ea"/>
                <a:cs typeface="+mn-cs"/>
              </a:rPr>
              <a:t>*N'oubliez pas que c'est l'activité la plus importante de cette présentation.</a:t>
            </a:r>
          </a:p>
          <a:p>
            <a:br>
              <a:rPr lang="fr-FR" sz="1200" b="0" i="0" kern="1200" dirty="0">
                <a:solidFill>
                  <a:schemeClr val="tx1"/>
                </a:solidFill>
                <a:latin typeface="+mn-lt"/>
                <a:ea typeface="+mn-ea"/>
                <a:cs typeface="+mn-cs"/>
              </a:rPr>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buFontTx/>
              <a:buChar char="-"/>
            </a:pPr>
            <a:r>
              <a:rPr lang="fr-FR" sz="1200" b="0" i="0" kern="1200" dirty="0">
                <a:solidFill>
                  <a:schemeClr val="tx1"/>
                </a:solidFill>
                <a:latin typeface="+mn-lt"/>
                <a:ea typeface="+mn-ea"/>
                <a:cs typeface="+mn-cs"/>
              </a:rPr>
              <a:t>Pourquoi sont-elles ces causes profondes ? </a:t>
            </a:r>
          </a:p>
          <a:p>
            <a:pPr>
              <a:buFontTx/>
              <a:buChar char="-"/>
            </a:pPr>
            <a:r>
              <a:rPr lang="fr-FR" sz="1200" b="0" i="0" kern="1200" dirty="0">
                <a:solidFill>
                  <a:schemeClr val="tx1"/>
                </a:solidFill>
                <a:latin typeface="+mn-lt"/>
                <a:ea typeface="+mn-ea"/>
                <a:cs typeface="+mn-cs"/>
              </a:rPr>
              <a:t>Pouvez-vous expliquer, en utilisant des exemples ? </a:t>
            </a:r>
          </a:p>
          <a:p>
            <a:pPr>
              <a:buFontTx/>
              <a:buChar char="-"/>
            </a:pPr>
            <a:r>
              <a:rPr lang="fr-FR" sz="1200" b="0" i="0" kern="1200" dirty="0">
                <a:solidFill>
                  <a:schemeClr val="tx1"/>
                </a:solidFill>
                <a:latin typeface="+mn-lt"/>
                <a:ea typeface="+mn-ea"/>
                <a:cs typeface="+mn-cs"/>
              </a:rPr>
              <a:t>Que pouvez-vous faire pour changer ou contester les causes profondes de la stigmatisation ?</a:t>
            </a:r>
          </a:p>
          <a:p>
            <a:r>
              <a:rPr lang="fr-FR" sz="1200" b="0" i="0" kern="1200" dirty="0">
                <a:solidFill>
                  <a:schemeClr val="tx1"/>
                </a:solidFill>
                <a:latin typeface="+mn-lt"/>
                <a:ea typeface="+mn-ea"/>
                <a:cs typeface="+mn-cs"/>
              </a:rPr>
              <a:t>Quels sont les effets internes, interpersonnels, institutionnels ?</a:t>
            </a:r>
          </a:p>
          <a:p>
            <a:r>
              <a:rPr lang="fr-FR" sz="1200" b="0" i="0" kern="1200" dirty="0">
                <a:solidFill>
                  <a:schemeClr val="tx1"/>
                </a:solidFill>
                <a:latin typeface="+mn-lt"/>
                <a:ea typeface="+mn-ea"/>
                <a:cs typeface="+mn-cs"/>
              </a:rPr>
              <a:t> Comment pouvons-nous, en tant que membres de la communauté, minimiser les effets de la stigmatisation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1" i="0" kern="1200" dirty="0">
                <a:solidFill>
                  <a:schemeClr val="tx1"/>
                </a:solidFill>
                <a:latin typeface="+mn-lt"/>
                <a:ea typeface="+mn-ea"/>
                <a:cs typeface="+mn-cs"/>
              </a:rPr>
              <a:t>Trouvez votre tribu </a:t>
            </a:r>
            <a:r>
              <a:rPr lang="fr-FR" sz="1200" b="0" i="0" kern="1200" dirty="0">
                <a:solidFill>
                  <a:schemeClr val="tx1"/>
                </a:solidFill>
                <a:latin typeface="+mn-lt"/>
                <a:ea typeface="+mn-ea"/>
                <a:cs typeface="+mn-cs"/>
              </a:rPr>
              <a:t>: La stigmatisation peut nous pousser vers l'isolement. Elle peut nous faire croire que nous sommes seuls et que personne ne peut comprendre notre expérience. Trouver une communauté qui partage votre vécu est une excellente source de soutien émotionnel et de validation de votre expérience.</a:t>
            </a:r>
          </a:p>
          <a:p>
            <a:r>
              <a:rPr lang="fr-FR" sz="1200" b="1" i="0" kern="1200" dirty="0">
                <a:solidFill>
                  <a:schemeClr val="tx1"/>
                </a:solidFill>
                <a:latin typeface="+mn-lt"/>
                <a:ea typeface="+mn-ea"/>
                <a:cs typeface="+mn-cs"/>
              </a:rPr>
              <a:t>Dénonciation / Sensibilisation : </a:t>
            </a:r>
            <a:r>
              <a:rPr lang="fr-FR" sz="1200" b="0" i="0" kern="1200" dirty="0">
                <a:solidFill>
                  <a:schemeClr val="tx1"/>
                </a:solidFill>
                <a:latin typeface="+mn-lt"/>
                <a:ea typeface="+mn-ea"/>
                <a:cs typeface="+mn-cs"/>
              </a:rPr>
              <a:t>Les points de vue </a:t>
            </a:r>
            <a:r>
              <a:rPr lang="fr-FR" sz="1200" b="0" i="0" kern="1200" dirty="0" err="1">
                <a:solidFill>
                  <a:schemeClr val="tx1"/>
                </a:solidFill>
                <a:latin typeface="+mn-lt"/>
                <a:ea typeface="+mn-ea"/>
                <a:cs typeface="+mn-cs"/>
              </a:rPr>
              <a:t>stigmatisants</a:t>
            </a:r>
            <a:r>
              <a:rPr lang="fr-FR" sz="1200" b="0" i="0" kern="1200" dirty="0">
                <a:solidFill>
                  <a:schemeClr val="tx1"/>
                </a:solidFill>
                <a:latin typeface="+mn-lt"/>
                <a:ea typeface="+mn-ea"/>
                <a:cs typeface="+mn-cs"/>
              </a:rPr>
              <a:t> sont souvent le résultat de normes sociétales et culturelles. Certaines personnes peuvent causer involontairement du tort sans même le savoir. Lorsque nous dénonçons quelqu'un, ou que nous le sensibilisons, nous créons une opportunité de remettre en question ce point de vue particulier, de désapprendre les normes préjudiciables et de démanteler la stigmatisation structurelle.</a:t>
            </a:r>
          </a:p>
          <a:p>
            <a:r>
              <a:rPr lang="fr-FR" sz="1200" b="1" i="0" kern="1200" dirty="0">
                <a:solidFill>
                  <a:schemeClr val="tx1"/>
                </a:solidFill>
                <a:latin typeface="+mn-lt"/>
                <a:ea typeface="+mn-ea"/>
                <a:cs typeface="+mn-cs"/>
              </a:rPr>
              <a:t>Le pouvoir du récit </a:t>
            </a:r>
            <a:r>
              <a:rPr lang="fr-FR" sz="1200" b="0" i="0" kern="1200" dirty="0">
                <a:solidFill>
                  <a:schemeClr val="tx1"/>
                </a:solidFill>
                <a:latin typeface="+mn-lt"/>
                <a:ea typeface="+mn-ea"/>
                <a:cs typeface="+mn-cs"/>
              </a:rPr>
              <a:t>: Il y a du pouvoir dans nos histoires, nos expériences vécues. Elles ont le pouvoir d'éduquer, d'unir et de perturber les points de vue préjudiciables. Si vous êtes à l'aise pour partager votre histoire, vous pouvez donner du pouvoir à ceux qui vous entourent avec des histoires similaires, et inciter les personnes aux opinions préjudiciables à réfléchir à deux fois avant de stigmatiser.</a:t>
            </a:r>
          </a:p>
          <a:p>
            <a:r>
              <a:rPr lang="fr-FR" sz="1200" b="1" i="0" kern="1200" dirty="0">
                <a:solidFill>
                  <a:schemeClr val="tx1"/>
                </a:solidFill>
                <a:latin typeface="+mn-lt"/>
                <a:ea typeface="+mn-ea"/>
                <a:cs typeface="+mn-cs"/>
              </a:rPr>
              <a:t>La langue est importante </a:t>
            </a:r>
            <a:r>
              <a:rPr lang="fr-FR" sz="1200" b="0" i="0" kern="1200" dirty="0">
                <a:solidFill>
                  <a:schemeClr val="tx1"/>
                </a:solidFill>
                <a:latin typeface="+mn-lt"/>
                <a:ea typeface="+mn-ea"/>
                <a:cs typeface="+mn-cs"/>
              </a:rPr>
              <a:t>: La langue a beaucoup de pouvoir. Être conscient de la manière dont nous parlons de certains traits est essentiel pour lutter contre la stigmatisation. Par exemple, lorsque les gens parlent du fait de ne pas avoir d'IST, ils se réfèrent souvent à eux-mêmes comme étant "propres", ce qui suppose que les personnes ayant une IST sont "sales".</a:t>
            </a:r>
          </a:p>
          <a:p>
            <a:r>
              <a:rPr lang="fr-FR" sz="1200" b="1" i="0" kern="1200" dirty="0">
                <a:solidFill>
                  <a:schemeClr val="tx1"/>
                </a:solidFill>
                <a:latin typeface="+mn-lt"/>
                <a:ea typeface="+mn-ea"/>
                <a:cs typeface="+mn-cs"/>
              </a:rPr>
              <a:t>La connaissance, c'est le pouvoir </a:t>
            </a:r>
            <a:r>
              <a:rPr lang="fr-FR" sz="1200" b="0" i="0" kern="1200" dirty="0">
                <a:solidFill>
                  <a:schemeClr val="tx1"/>
                </a:solidFill>
                <a:latin typeface="+mn-lt"/>
                <a:ea typeface="+mn-ea"/>
                <a:cs typeface="+mn-cs"/>
              </a:rPr>
              <a:t>: S'informer est essentiel lorsqu'il s'agit de traiter des questions de santé sexuelle et reproductive. Beaucoup d'entre nous avons grandi sans parler de sexe et de santé sexuelle à cause de son tabou. À cause de cela, nous pouvons être mal informés / avoir de fausses croyances sur notre santé sexuelle et reproductive. Plus nous avons de connaissances sur ces questions, moins elles deviennent </a:t>
            </a:r>
            <a:r>
              <a:rPr lang="fr-FR" sz="1200" b="0" i="0" kern="1200" dirty="0" err="1">
                <a:solidFill>
                  <a:schemeClr val="tx1"/>
                </a:solidFill>
                <a:latin typeface="+mn-lt"/>
                <a:ea typeface="+mn-ea"/>
                <a:cs typeface="+mn-cs"/>
              </a:rPr>
              <a:t>stigmatisantes</a:t>
            </a:r>
            <a:r>
              <a:rPr lang="fr-FR" sz="1200" b="0" i="0" kern="1200" dirty="0">
                <a:solidFill>
                  <a:schemeClr val="tx1"/>
                </a:solidFill>
                <a:latin typeface="+mn-lt"/>
                <a:ea typeface="+mn-ea"/>
                <a:cs typeface="+mn-cs"/>
              </a:rPr>
              <a:t>. Cela soutient également l'autodéfense, car nous pouvons avoir besoin de plaider en notre nom lorsque nous accédons aux services de santé sexuelle et reproductive.</a:t>
            </a:r>
          </a:p>
          <a:p>
            <a:r>
              <a:rPr lang="fr-FR" sz="1200" b="1" i="0" kern="1200" dirty="0">
                <a:solidFill>
                  <a:schemeClr val="tx1"/>
                </a:solidFill>
                <a:latin typeface="+mn-lt"/>
                <a:ea typeface="+mn-ea"/>
                <a:cs typeface="+mn-cs"/>
              </a:rPr>
              <a:t>Affirmations positives </a:t>
            </a:r>
            <a:r>
              <a:rPr lang="fr-FR" sz="1200" b="0" i="0" kern="1200" dirty="0">
                <a:solidFill>
                  <a:schemeClr val="tx1"/>
                </a:solidFill>
                <a:latin typeface="+mn-lt"/>
                <a:ea typeface="+mn-ea"/>
                <a:cs typeface="+mn-cs"/>
              </a:rPr>
              <a:t>: La stigmatisation internalisée peut nous amener à avoir une image de soi négative. </a:t>
            </a:r>
            <a:r>
              <a:rPr lang="fr-FR" sz="1200" b="0" i="0" kern="1200" dirty="0" err="1">
                <a:solidFill>
                  <a:schemeClr val="tx1"/>
                </a:solidFill>
                <a:latin typeface="+mn-lt"/>
                <a:ea typeface="+mn-ea"/>
                <a:cs typeface="+mn-cs"/>
              </a:rPr>
              <a:t>Reframing</a:t>
            </a:r>
            <a:r>
              <a:rPr lang="fr-FR" sz="1200" b="0" i="0" kern="1200" dirty="0">
                <a:solidFill>
                  <a:schemeClr val="tx1"/>
                </a:solidFill>
                <a:latin typeface="+mn-lt"/>
                <a:ea typeface="+mn-ea"/>
                <a:cs typeface="+mn-cs"/>
              </a:rPr>
              <a:t> nos pensées négatives en affirmations positives est une manière de nous rappeler notre valeur et notre estime de soi.</a:t>
            </a:r>
          </a:p>
          <a:p>
            <a:r>
              <a:rPr lang="fr-FR" sz="1200" b="1" i="0" kern="1200" dirty="0">
                <a:solidFill>
                  <a:schemeClr val="tx1"/>
                </a:solidFill>
                <a:latin typeface="+mn-lt"/>
                <a:ea typeface="+mn-ea"/>
                <a:cs typeface="+mn-cs"/>
              </a:rPr>
              <a:t>Chercher un soutien externe </a:t>
            </a:r>
            <a:r>
              <a:rPr lang="fr-FR" sz="1200" b="0" i="0" kern="1200" dirty="0">
                <a:solidFill>
                  <a:schemeClr val="tx1"/>
                </a:solidFill>
                <a:latin typeface="+mn-lt"/>
                <a:ea typeface="+mn-ea"/>
                <a:cs typeface="+mn-cs"/>
              </a:rPr>
              <a:t>: La stigmatisation en matière de santé sexuelle et reproductive peut avoir un impact sur tous les aspects de notre santé. Chercher de l'aide externe auprès de conseillers, de thérapeutes, d'éducateurs sexuels, de groupes de soutien, etc., peut aider à aborder les différents impacts de la stigmatisation sur la santé.</a:t>
            </a:r>
          </a:p>
          <a:p>
            <a:r>
              <a:rPr lang="fr-FR" sz="1200" b="0" i="0" kern="1200" dirty="0" err="1">
                <a:solidFill>
                  <a:schemeClr val="tx1"/>
                </a:solidFill>
                <a:latin typeface="+mn-lt"/>
                <a:ea typeface="+mn-ea"/>
                <a:cs typeface="+mn-cs"/>
              </a:rPr>
              <a:t>ChatGPT</a:t>
            </a:r>
            <a:r>
              <a:rPr lang="fr-FR" sz="1200" b="0" i="0" kern="1200" dirty="0">
                <a:solidFill>
                  <a:schemeClr val="tx1"/>
                </a:solidFill>
                <a:latin typeface="+mn-lt"/>
                <a:ea typeface="+mn-ea"/>
                <a:cs typeface="+mn-cs"/>
              </a:rPr>
              <a:t> </a:t>
            </a:r>
            <a:r>
              <a:rPr lang="fr-FR" sz="1200" b="0" i="0" kern="1200" dirty="0" err="1">
                <a:solidFill>
                  <a:schemeClr val="tx1"/>
                </a:solidFill>
                <a:latin typeface="+mn-lt"/>
                <a:ea typeface="+mn-ea"/>
                <a:cs typeface="+mn-cs"/>
              </a:rPr>
              <a:t>can</a:t>
            </a:r>
            <a:r>
              <a:rPr lang="fr-FR" sz="1200" b="0" i="0" kern="1200" dirty="0">
                <a:solidFill>
                  <a:schemeClr val="tx1"/>
                </a:solidFill>
                <a:latin typeface="+mn-lt"/>
                <a:ea typeface="+mn-ea"/>
                <a:cs typeface="+mn-cs"/>
              </a:rPr>
              <a:t> </a:t>
            </a:r>
            <a:r>
              <a:rPr lang="fr-FR" sz="1200" b="0" i="0" kern="1200" dirty="0" err="1">
                <a:solidFill>
                  <a:schemeClr val="tx1"/>
                </a:solidFill>
                <a:latin typeface="+mn-lt"/>
                <a:ea typeface="+mn-ea"/>
                <a:cs typeface="+mn-cs"/>
              </a:rPr>
              <a:t>make</a:t>
            </a:r>
            <a:r>
              <a:rPr lang="fr-FR" sz="1200" b="0" i="0" kern="1200" dirty="0">
                <a:solidFill>
                  <a:schemeClr val="tx1"/>
                </a:solidFill>
                <a:latin typeface="+mn-lt"/>
                <a:ea typeface="+mn-ea"/>
                <a:cs typeface="+mn-cs"/>
              </a:rPr>
              <a:t> </a:t>
            </a:r>
            <a:r>
              <a:rPr lang="fr-FR" sz="1200" b="0" i="0" kern="1200" dirty="0" err="1">
                <a:solidFill>
                  <a:schemeClr val="tx1"/>
                </a:solidFill>
                <a:latin typeface="+mn-lt"/>
                <a:ea typeface="+mn-ea"/>
                <a:cs typeface="+mn-cs"/>
              </a:rPr>
              <a:t>mistakes</a:t>
            </a:r>
            <a:r>
              <a:rPr lang="fr-FR" sz="1200" b="0" i="0" kern="1200" dirty="0">
                <a:solidFill>
                  <a:schemeClr val="tx1"/>
                </a:solidFill>
                <a:latin typeface="+mn-lt"/>
                <a:ea typeface="+mn-ea"/>
                <a:cs typeface="+mn-cs"/>
              </a:rPr>
              <a:t>. </a:t>
            </a:r>
            <a:r>
              <a:rPr lang="fr-FR" sz="1200" b="0" i="0" kern="1200" dirty="0" err="1">
                <a:solidFill>
                  <a:schemeClr val="tx1"/>
                </a:solidFill>
                <a:latin typeface="+mn-lt"/>
                <a:ea typeface="+mn-ea"/>
                <a:cs typeface="+mn-cs"/>
              </a:rPr>
              <a:t>Consider</a:t>
            </a:r>
            <a:r>
              <a:rPr lang="fr-FR" sz="1200" b="0" i="0" kern="1200" dirty="0">
                <a:solidFill>
                  <a:schemeClr val="tx1"/>
                </a:solidFill>
                <a:latin typeface="+mn-lt"/>
                <a:ea typeface="+mn-ea"/>
                <a:cs typeface="+mn-cs"/>
              </a:rPr>
              <a:t> </a:t>
            </a:r>
            <a:r>
              <a:rPr lang="fr-FR" sz="1200" b="0" i="0" kern="1200" dirty="0" err="1">
                <a:solidFill>
                  <a:schemeClr val="tx1"/>
                </a:solidFill>
                <a:latin typeface="+mn-lt"/>
                <a:ea typeface="+mn-ea"/>
                <a:cs typeface="+mn-cs"/>
              </a:rPr>
              <a:t>checki</a:t>
            </a:r>
            <a:endParaRPr lang="fr-FR" sz="1200" b="0" i="0" kern="1200" dirty="0">
              <a:solidFill>
                <a:schemeClr val="tx1"/>
              </a:solidFill>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buFontTx/>
              <a:buChar char="-"/>
            </a:pPr>
            <a:r>
              <a:rPr lang="fr-FR" dirty="0"/>
              <a:t>Demandez aux participants de revenir à l'activité de récit où nous avons parlé de nos expériences de stigmatisation et de discrimination. Pensez à une forme ou à un exemple de stigmatisation que vous aimeriez voir disparaître. Une fois que vous avez votre exemple, écrivez-le sur une feuille de papier, froissez-la et placez-la dans le bol. Donnez aux participants environ 5 minutes pour cette partie de l'activité. - Faites savoir aux participants que nous allons piocher au hasard dans le bol et que 2 ou 3 volontaires vont créer un jeu de rôle basé sur la forme/l'exemple de stigmatisation identifié(e) sur le papier.</a:t>
            </a:r>
          </a:p>
          <a:p>
            <a:pPr>
              <a:buFontTx/>
              <a:buChar char="-"/>
            </a:pPr>
            <a:r>
              <a:rPr lang="en-US" dirty="0"/>
              <a:t>- </a:t>
            </a:r>
            <a:r>
              <a:rPr lang="fr-FR" dirty="0"/>
              <a:t>Le jeu de rôle consistera à créer un scénario de ce qui se passerait si cette forme/exemple de stigmatisation n'existait plus. Les volontaires demanderont aux autres participants de leur donner des idées pour le jeu de rôle, et les volontaires le joueront.</a:t>
            </a:r>
            <a:endParaRPr lang="en-US" dirty="0"/>
          </a:p>
          <a:p>
            <a:r>
              <a:rPr lang="en-US" dirty="0"/>
              <a:t>-</a:t>
            </a:r>
            <a:r>
              <a:rPr lang="fr-FR" dirty="0"/>
              <a:t>- Deux jeux de rôle au minimum, trois s'il y a assez de temps.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71B2431-D351-4C6E-A3CF-9DFAC0E3E050}"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Le présentateur devrait également mettre à disposition des copies imprimées du plan pour les personnes qui ne se sentent pas à l'aise de le dessiner elles-mêmes.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a:t>N'oubliez pas de modifier la partie inférieure de la diapositive pour refléter les coordonnées du présentateur.</a:t>
            </a:r>
          </a:p>
          <a:p>
            <a:endParaRPr lang="en-CA"/>
          </a:p>
        </p:txBody>
      </p:sp>
    </p:spTree>
    <p:extLst>
      <p:ext uri="{BB962C8B-B14F-4D97-AF65-F5344CB8AC3E}">
        <p14:creationId xmlns:p14="http://schemas.microsoft.com/office/powerpoint/2010/main" val="296441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0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72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dirty="0"/>
              <a:t>Respecter les autres, y compris les animateurs</a:t>
            </a:r>
          </a:p>
          <a:p>
            <a:r>
              <a:rPr lang="fr-FR" dirty="0"/>
              <a:t> **Partager l'air - Ne pas prendre trop de place</a:t>
            </a:r>
          </a:p>
          <a:p>
            <a:r>
              <a:rPr lang="fr-FR" dirty="0"/>
              <a:t> **Reconnaître qu'il y a des expériences, des valeurs et des croyances différentes dans la salle </a:t>
            </a:r>
          </a:p>
          <a:p>
            <a:r>
              <a:rPr lang="fr-FR" dirty="0"/>
              <a:t> **Et que nous apprenons tous à des rythmes différents et de manières différentes </a:t>
            </a:r>
          </a:p>
          <a:p>
            <a:r>
              <a:rPr lang="fr-FR" dirty="0"/>
              <a:t>**Garder les téléphones portables éteints ou sur vibreur pour éviter les perturbations.- </a:t>
            </a:r>
          </a:p>
          <a:p>
            <a:r>
              <a:rPr lang="fr-FR" dirty="0"/>
              <a:t>**Un autre domaine important est celui de la sécurité !  Dans ce groupe, nous allons </a:t>
            </a:r>
          </a:p>
          <a:p>
            <a:r>
              <a:rPr lang="fr-FR" dirty="0"/>
              <a:t>**Parler autant ou aussi peu que nous sommes à l'aise</a:t>
            </a:r>
          </a:p>
          <a:p>
            <a:r>
              <a:rPr lang="fr-FR" dirty="0"/>
              <a:t>** Accepter d'être en désaccord </a:t>
            </a:r>
          </a:p>
          <a:p>
            <a:r>
              <a:rPr lang="fr-FR" dirty="0"/>
              <a:t>**Parler de sa propre expérience - Utiliser des déclarations "je". </a:t>
            </a:r>
          </a:p>
          <a:p>
            <a:r>
              <a:rPr lang="fr-FR" dirty="0"/>
              <a:t>** Pas de jugement, de violence ou de langage blessant </a:t>
            </a:r>
          </a:p>
          <a:p>
            <a:r>
              <a:rPr lang="fr-FR" dirty="0"/>
              <a:t>**Faire des pauses corporelles si nécessaire- </a:t>
            </a:r>
          </a:p>
          <a:p>
            <a:r>
              <a:rPr lang="fr-FR" dirty="0"/>
              <a:t>Et le dernier domaine est la confidentialité !  Dans ce groupe, nous comprenons que </a:t>
            </a:r>
          </a:p>
          <a:p>
            <a:r>
              <a:rPr lang="fr-FR" dirty="0"/>
              <a:t>**Ce qui est dit dans cet atelier reste dans cet atelier. Aucun enregistrement de la session n'est autorisé.</a:t>
            </a:r>
          </a:p>
          <a:p>
            <a:r>
              <a:rPr lang="fr-FR" dirty="0"/>
              <a:t>** Nous ne partageons pas les détails de la vie personnelle de quelqu'un d'autre.</a:t>
            </a:r>
          </a:p>
          <a:p>
            <a:r>
              <a:rPr lang="fr-FR" dirty="0"/>
              <a:t>** Il n'y a pas de mal à partager les compétences et les leçons que vous avez apprises.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dirty="0"/>
              <a:t>Permettez à un ou deux participants de parler de ce qu'ils espèrent apprendre en premier lieu.</a:t>
            </a:r>
          </a:p>
          <a:p>
            <a:endParaRPr lang="fr-FR" dirty="0"/>
          </a:p>
          <a:p>
            <a:pPr>
              <a:buFontTx/>
              <a:buChar char="-"/>
            </a:pPr>
            <a:r>
              <a:rPr lang="fr-FR" dirty="0"/>
              <a:t>Dressez la liste de quelques attentes ou résultats de la présentation, tels que</a:t>
            </a:r>
          </a:p>
          <a:p>
            <a:pPr>
              <a:buFontTx/>
              <a:buChar char="-"/>
            </a:pPr>
            <a:r>
              <a:rPr lang="fr-FR" dirty="0"/>
              <a:t>1. Une meilleure connaissance de la signification, des causes, des formes et des impacts de la stigmatisation</a:t>
            </a:r>
          </a:p>
          <a:p>
            <a:pPr>
              <a:buFontTx/>
              <a:buChar char="-"/>
            </a:pPr>
            <a:r>
              <a:rPr lang="fr-FR" dirty="0"/>
              <a:t>2. Meilleure connaissance de la manière de combattre la stigmatisation</a:t>
            </a:r>
          </a:p>
          <a:p>
            <a:pPr>
              <a:buFontTx/>
              <a:buChar char="-"/>
            </a:pPr>
            <a:r>
              <a:rPr lang="fr-FR" dirty="0"/>
              <a:t>3. Sensibilisation accrue à l'</a:t>
            </a:r>
            <a:r>
              <a:rPr lang="fr-FR" dirty="0" err="1"/>
              <a:t>intersectionnalité</a:t>
            </a:r>
            <a:r>
              <a:rPr lang="fr-FR" dirty="0"/>
              <a:t>  entre l'oppression, le racisme et la stigmatisation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dirty="0"/>
              <a:t>https://www.youtube.com/watch?v=HasPzNVpmbI</a:t>
            </a:r>
          </a:p>
          <a:p>
            <a:r>
              <a:rPr lang="fr-FR" dirty="0"/>
              <a:t>*La vidéo dure 2:34</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sz="1200" b="0" i="0" kern="1200" dirty="0">
                <a:solidFill>
                  <a:schemeClr val="tx1"/>
                </a:solidFill>
                <a:latin typeface="+mn-lt"/>
                <a:ea typeface="+mn-ea"/>
                <a:cs typeface="+mn-cs"/>
              </a:rPr>
              <a:t>Avant de nous présenter, prenez 5 minutes pour réfléchir à tout ce qui vous compose en tant qu'individu ! Nous avons tous plusieurs identités qui forment notre identité globale. Quelles sont certaines des identités que vous détenez ? N'hésitez pas à utiliser vos journaux pour les écrire ou les dessiner. Une fois que vous avez terminé, nous nous présentons en tant qu'individus complets. Vous n'êtes pas obligé de partager toutes les identités que vous avez notées, partagez uniquement ce avec quoi vous êtes à l'aise.</a:t>
            </a:r>
          </a:p>
          <a:p>
            <a:endParaRPr lang="en-US" dirty="0"/>
          </a:p>
          <a:p>
            <a:r>
              <a:rPr lang="fr-FR" sz="1200" b="0" i="0" kern="1200" dirty="0">
                <a:solidFill>
                  <a:schemeClr val="tx1"/>
                </a:solidFill>
                <a:latin typeface="+mn-lt"/>
                <a:ea typeface="+mn-ea"/>
                <a:cs typeface="+mn-cs"/>
              </a:rPr>
              <a:t>*N'oubliez pas de modifier le nom et les différentes identités.</a:t>
            </a:r>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871B2431-D351-4C6E-A3CF-9DFAC0E3E050}" type="slidenum">
              <a:rPr lang="cs-CZ" smtClean="0"/>
              <a:pPr/>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17.png"/><Relationship Id="rId10" Type="http://schemas.openxmlformats.org/officeDocument/2006/relationships/image" Target="../media/image89.png"/><Relationship Id="rId4" Type="http://schemas.openxmlformats.org/officeDocument/2006/relationships/image" Target="../media/image84.svg"/><Relationship Id="rId9" Type="http://schemas.openxmlformats.org/officeDocument/2006/relationships/image" Target="../media/image8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17.png"/><Relationship Id="rId4" Type="http://schemas.openxmlformats.org/officeDocument/2006/relationships/image" Target="../media/image95.svg"/><Relationship Id="rId9" Type="http://schemas.openxmlformats.org/officeDocument/2006/relationships/image" Target="../media/image99.svg"/></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00.png"/><Relationship Id="rId7" Type="http://schemas.openxmlformats.org/officeDocument/2006/relationships/image" Target="../media/image97.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3.svg"/><Relationship Id="rId5" Type="http://schemas.openxmlformats.org/officeDocument/2006/relationships/image" Target="../media/image17.png"/><Relationship Id="rId10" Type="http://schemas.openxmlformats.org/officeDocument/2006/relationships/image" Target="../media/image102.png"/><Relationship Id="rId4" Type="http://schemas.openxmlformats.org/officeDocument/2006/relationships/image" Target="../media/image101.svg"/><Relationship Id="rId9" Type="http://schemas.openxmlformats.org/officeDocument/2006/relationships/image" Target="../media/image99.svg"/></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17.png"/><Relationship Id="rId4" Type="http://schemas.openxmlformats.org/officeDocument/2006/relationships/image" Target="../media/image84.svg"/><Relationship Id="rId9" Type="http://schemas.openxmlformats.org/officeDocument/2006/relationships/image" Target="../media/image8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3.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17.png"/><Relationship Id="rId10" Type="http://schemas.openxmlformats.org/officeDocument/2006/relationships/image" Target="../media/image104.png"/><Relationship Id="rId4" Type="http://schemas.openxmlformats.org/officeDocument/2006/relationships/image" Target="../media/image84.svg"/><Relationship Id="rId9" Type="http://schemas.openxmlformats.org/officeDocument/2006/relationships/image" Target="../media/image88.svg"/></Relationships>
</file>

<file path=ppt/slides/_rels/slide1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7.png"/><Relationship Id="rId7" Type="http://schemas.openxmlformats.org/officeDocument/2006/relationships/image" Target="../media/image9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7.png"/><Relationship Id="rId7" Type="http://schemas.openxmlformats.org/officeDocument/2006/relationships/image" Target="../media/image93.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17.png"/><Relationship Id="rId4" Type="http://schemas.openxmlformats.org/officeDocument/2006/relationships/image" Target="../media/image95.svg"/><Relationship Id="rId9" Type="http://schemas.openxmlformats.org/officeDocument/2006/relationships/image" Target="../media/image99.svg"/></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17.png"/><Relationship Id="rId4" Type="http://schemas.openxmlformats.org/officeDocument/2006/relationships/image" Target="../media/image95.svg"/><Relationship Id="rId9" Type="http://schemas.openxmlformats.org/officeDocument/2006/relationships/image" Target="../media/image99.svg"/></Relationships>
</file>

<file path=ppt/slides/_rels/slide23.xml.rels><?xml version="1.0" encoding="UTF-8" standalone="yes"?>
<Relationships xmlns="http://schemas.openxmlformats.org/package/2006/relationships"><Relationship Id="rId8" Type="http://schemas.openxmlformats.org/officeDocument/2006/relationships/hyperlink" Target="https://www.healthline.com/health/what-is-stigma" TargetMode="External"/><Relationship Id="rId3" Type="http://schemas.openxmlformats.org/officeDocument/2006/relationships/image" Target="../media/image107.png"/><Relationship Id="rId7" Type="http://schemas.openxmlformats.org/officeDocument/2006/relationships/hyperlink" Target="https://www.youtube.com/watch?v=HasPzNVpmbI"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 Id="rId9" Type="http://schemas.openxmlformats.org/officeDocument/2006/relationships/hyperlink" Target="https://www.ncra.ca/equity/ncra-anti-oppression-toolkit.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svg"/><Relationship Id="rId7" Type="http://schemas.openxmlformats.org/officeDocument/2006/relationships/image" Target="../media/image116.sv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svg"/><Relationship Id="rId4" Type="http://schemas.openxmlformats.org/officeDocument/2006/relationships/image" Target="../media/image113.png"/><Relationship Id="rId9" Type="http://schemas.openxmlformats.org/officeDocument/2006/relationships/image" Target="../media/image118.svg"/></Relationships>
</file>

<file path=ppt/slides/_rels/slide2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svg"/><Relationship Id="rId3" Type="http://schemas.openxmlformats.org/officeDocument/2006/relationships/image" Target="../media/image119.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svg"/><Relationship Id="rId2" Type="http://schemas.openxmlformats.org/officeDocument/2006/relationships/notesSlide" Target="../notesSlides/notesSlide21.xml"/><Relationship Id="rId16"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24.png"/><Relationship Id="rId5" Type="http://schemas.openxmlformats.org/officeDocument/2006/relationships/image" Target="../media/image29.png"/><Relationship Id="rId15" Type="http://schemas.openxmlformats.org/officeDocument/2006/relationships/image" Target="../media/image128.svg"/><Relationship Id="rId10" Type="http://schemas.openxmlformats.org/officeDocument/2006/relationships/image" Target="../media/image123.png"/><Relationship Id="rId4" Type="http://schemas.openxmlformats.org/officeDocument/2006/relationships/image" Target="../media/image24.png"/><Relationship Id="rId9" Type="http://schemas.openxmlformats.org/officeDocument/2006/relationships/image" Target="../media/image122.svg"/><Relationship Id="rId14" Type="http://schemas.openxmlformats.org/officeDocument/2006/relationships/image" Target="../media/image127.pn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0.svg"/><Relationship Id="rId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32.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17.pn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image" Target="../media/image3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5.svg"/><Relationship Id="rId5" Type="http://schemas.openxmlformats.org/officeDocument/2006/relationships/image" Target="../media/image40.pn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39.svg"/><Relationship Id="rId9" Type="http://schemas.openxmlformats.org/officeDocument/2006/relationships/image" Target="../media/image43.svg"/><Relationship Id="rId14"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24.png"/><Relationship Id="rId7" Type="http://schemas.openxmlformats.org/officeDocument/2006/relationships/image" Target="../media/image57.png"/><Relationship Id="rId12"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29.png"/><Relationship Id="rId5" Type="http://schemas.openxmlformats.org/officeDocument/2006/relationships/image" Target="../media/image55.pn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17.png"/><Relationship Id="rId12"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1.svg"/><Relationship Id="rId5" Type="http://schemas.openxmlformats.org/officeDocument/2006/relationships/image" Target="../media/image63.svg"/><Relationship Id="rId10" Type="http://schemas.openxmlformats.org/officeDocument/2006/relationships/image" Target="../media/image20.png"/><Relationship Id="rId4" Type="http://schemas.openxmlformats.org/officeDocument/2006/relationships/image" Target="../media/image62.sv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20.png"/><Relationship Id="rId3" Type="http://schemas.openxmlformats.org/officeDocument/2006/relationships/image" Target="../media/image37.png"/><Relationship Id="rId7" Type="http://schemas.openxmlformats.org/officeDocument/2006/relationships/image" Target="../media/image70.sv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18.png"/><Relationship Id="rId5" Type="http://schemas.openxmlformats.org/officeDocument/2006/relationships/image" Target="../media/image68.svg"/><Relationship Id="rId10" Type="http://schemas.openxmlformats.org/officeDocument/2006/relationships/image" Target="../media/image17.png"/><Relationship Id="rId4" Type="http://schemas.openxmlformats.org/officeDocument/2006/relationships/image" Target="../media/image67.png"/><Relationship Id="rId9" Type="http://schemas.openxmlformats.org/officeDocument/2006/relationships/image" Target="../media/image72.svg"/><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7.png"/><Relationship Id="rId7" Type="http://schemas.openxmlformats.org/officeDocument/2006/relationships/image" Target="../media/image7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svg"/><Relationship Id="rId10" Type="http://schemas.openxmlformats.org/officeDocument/2006/relationships/hyperlink" Target="https://www.youtube.com/watch?v=HasPzNVpmbI" TargetMode="External"/><Relationship Id="rId4" Type="http://schemas.openxmlformats.org/officeDocument/2006/relationships/image" Target="../media/image73.png"/><Relationship Id="rId9"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4255547" y="2865643"/>
            <a:ext cx="10529663" cy="3215146"/>
          </a:xfrm>
          <a:custGeom>
            <a:avLst/>
            <a:gdLst/>
            <a:ahLst/>
            <a:cxnLst/>
            <a:rect l="l" t="t" r="r" b="b"/>
            <a:pathLst>
              <a:path w="10529663" h="3215146">
                <a:moveTo>
                  <a:pt x="0" y="0"/>
                </a:moveTo>
                <a:lnTo>
                  <a:pt x="10529663" y="0"/>
                </a:lnTo>
                <a:lnTo>
                  <a:pt x="10529663" y="3215146"/>
                </a:lnTo>
                <a:lnTo>
                  <a:pt x="0" y="3215146"/>
                </a:lnTo>
                <a:lnTo>
                  <a:pt x="0" y="0"/>
                </a:lnTo>
                <a:close/>
              </a:path>
            </a:pathLst>
          </a:custGeom>
          <a:blipFill>
            <a:blip r:embed="rId3"/>
            <a:stretch>
              <a:fillRect l="-746" t="-91" b="-176"/>
            </a:stretch>
          </a:blipFill>
        </p:spPr>
      </p:sp>
      <p:sp>
        <p:nvSpPr>
          <p:cNvPr id="3" name="Freeform 3"/>
          <p:cNvSpPr/>
          <p:nvPr/>
        </p:nvSpPr>
        <p:spPr>
          <a:xfrm>
            <a:off x="-2396214" y="5101171"/>
            <a:ext cx="5356755" cy="1444990"/>
          </a:xfrm>
          <a:custGeom>
            <a:avLst/>
            <a:gdLst/>
            <a:ahLst/>
            <a:cxnLst/>
            <a:rect l="l" t="t" r="r" b="b"/>
            <a:pathLst>
              <a:path w="5356755" h="1444990">
                <a:moveTo>
                  <a:pt x="0" y="0"/>
                </a:moveTo>
                <a:lnTo>
                  <a:pt x="5356755" y="0"/>
                </a:lnTo>
                <a:lnTo>
                  <a:pt x="5356755" y="1444990"/>
                </a:lnTo>
                <a:lnTo>
                  <a:pt x="0" y="14449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321366" y="-2105835"/>
            <a:ext cx="6981549" cy="6812947"/>
          </a:xfrm>
          <a:custGeom>
            <a:avLst/>
            <a:gdLst/>
            <a:ahLst/>
            <a:cxnLst/>
            <a:rect l="l" t="t" r="r" b="b"/>
            <a:pathLst>
              <a:path w="6981549" h="6812947">
                <a:moveTo>
                  <a:pt x="0" y="0"/>
                </a:moveTo>
                <a:lnTo>
                  <a:pt x="6981548" y="0"/>
                </a:lnTo>
                <a:lnTo>
                  <a:pt x="6981548" y="6812947"/>
                </a:lnTo>
                <a:lnTo>
                  <a:pt x="0" y="6812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4989538" y="0"/>
            <a:ext cx="2887656" cy="2812132"/>
          </a:xfrm>
          <a:custGeom>
            <a:avLst/>
            <a:gdLst/>
            <a:ahLst/>
            <a:cxnLst/>
            <a:rect l="l" t="t" r="r" b="b"/>
            <a:pathLst>
              <a:path w="2887656" h="2812132">
                <a:moveTo>
                  <a:pt x="0" y="0"/>
                </a:moveTo>
                <a:lnTo>
                  <a:pt x="2887656" y="0"/>
                </a:lnTo>
                <a:lnTo>
                  <a:pt x="2887656" y="2812132"/>
                </a:lnTo>
                <a:lnTo>
                  <a:pt x="0" y="2812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8718366" y="0"/>
            <a:ext cx="1441152" cy="2812132"/>
          </a:xfrm>
          <a:custGeom>
            <a:avLst/>
            <a:gdLst/>
            <a:ahLst/>
            <a:cxnLst/>
            <a:rect l="l" t="t" r="r" b="b"/>
            <a:pathLst>
              <a:path w="1441152" h="2812132">
                <a:moveTo>
                  <a:pt x="0" y="0"/>
                </a:moveTo>
                <a:lnTo>
                  <a:pt x="1441151" y="0"/>
                </a:lnTo>
                <a:lnTo>
                  <a:pt x="1441151" y="2812132"/>
                </a:lnTo>
                <a:lnTo>
                  <a:pt x="0" y="28121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1393214" y="0"/>
            <a:ext cx="3192666" cy="2812132"/>
          </a:xfrm>
          <a:custGeom>
            <a:avLst/>
            <a:gdLst/>
            <a:ahLst/>
            <a:cxnLst/>
            <a:rect l="l" t="t" r="r" b="b"/>
            <a:pathLst>
              <a:path w="3192666" h="2812132">
                <a:moveTo>
                  <a:pt x="0" y="0"/>
                </a:moveTo>
                <a:lnTo>
                  <a:pt x="3192666" y="0"/>
                </a:lnTo>
                <a:lnTo>
                  <a:pt x="3192666" y="2812132"/>
                </a:lnTo>
                <a:lnTo>
                  <a:pt x="0" y="28121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4785210" y="-1393546"/>
            <a:ext cx="7000542" cy="6013066"/>
          </a:xfrm>
          <a:custGeom>
            <a:avLst/>
            <a:gdLst/>
            <a:ahLst/>
            <a:cxnLst/>
            <a:rect l="l" t="t" r="r" b="b"/>
            <a:pathLst>
              <a:path w="7000542" h="6013066">
                <a:moveTo>
                  <a:pt x="0" y="0"/>
                </a:moveTo>
                <a:lnTo>
                  <a:pt x="7000541" y="0"/>
                </a:lnTo>
                <a:lnTo>
                  <a:pt x="7000541" y="6013066"/>
                </a:lnTo>
                <a:lnTo>
                  <a:pt x="0" y="601306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16023650" y="6080789"/>
            <a:ext cx="5973432" cy="1489167"/>
          </a:xfrm>
          <a:custGeom>
            <a:avLst/>
            <a:gdLst/>
            <a:ahLst/>
            <a:cxnLst/>
            <a:rect l="l" t="t" r="r" b="b"/>
            <a:pathLst>
              <a:path w="5973432" h="1489167">
                <a:moveTo>
                  <a:pt x="0" y="0"/>
                </a:moveTo>
                <a:lnTo>
                  <a:pt x="5973433" y="0"/>
                </a:lnTo>
                <a:lnTo>
                  <a:pt x="5973433" y="1489167"/>
                </a:lnTo>
                <a:lnTo>
                  <a:pt x="0" y="148916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697840" y="9170641"/>
            <a:ext cx="2219325" cy="942975"/>
          </a:xfrm>
          <a:custGeom>
            <a:avLst/>
            <a:gdLst/>
            <a:ahLst/>
            <a:cxnLst/>
            <a:rect l="l" t="t" r="r" b="b"/>
            <a:pathLst>
              <a:path w="2219325" h="942975">
                <a:moveTo>
                  <a:pt x="0" y="0"/>
                </a:moveTo>
                <a:lnTo>
                  <a:pt x="2219325" y="0"/>
                </a:lnTo>
                <a:lnTo>
                  <a:pt x="2219325" y="942975"/>
                </a:lnTo>
                <a:lnTo>
                  <a:pt x="0" y="942975"/>
                </a:lnTo>
                <a:lnTo>
                  <a:pt x="0" y="0"/>
                </a:lnTo>
                <a:close/>
              </a:path>
            </a:pathLst>
          </a:custGeom>
          <a:blipFill>
            <a:blip r:embed="rId18"/>
            <a:stretch>
              <a:fillRect/>
            </a:stretch>
          </a:blipFill>
        </p:spPr>
      </p:sp>
      <p:sp>
        <p:nvSpPr>
          <p:cNvPr id="11" name="Freeform 11"/>
          <p:cNvSpPr/>
          <p:nvPr/>
        </p:nvSpPr>
        <p:spPr>
          <a:xfrm>
            <a:off x="16039624" y="8038624"/>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19"/>
            <a:stretch>
              <a:fillRect/>
            </a:stretch>
          </a:blipFill>
        </p:spPr>
      </p:sp>
      <p:sp>
        <p:nvSpPr>
          <p:cNvPr id="12" name="TextBox 12"/>
          <p:cNvSpPr txBox="1"/>
          <p:nvPr/>
        </p:nvSpPr>
        <p:spPr>
          <a:xfrm>
            <a:off x="1162922" y="6195089"/>
            <a:ext cx="15962157" cy="2769989"/>
          </a:xfrm>
          <a:prstGeom prst="rect">
            <a:avLst/>
          </a:prstGeom>
        </p:spPr>
        <p:txBody>
          <a:bodyPr lIns="0" tIns="0" rIns="0" bIns="0" rtlCol="0" anchor="t">
            <a:spAutoFit/>
          </a:bodyPr>
          <a:lstStyle/>
          <a:p>
            <a:pPr algn="ctr">
              <a:lnSpc>
                <a:spcPts val="5324"/>
              </a:lnSpc>
            </a:pPr>
            <a:r>
              <a:rPr lang="fr-FR" sz="6000" b="1" dirty="0">
                <a:latin typeface="Pragmatica Bold" charset="0"/>
              </a:rPr>
              <a:t>BRISER LE CYCLE</a:t>
            </a:r>
            <a:r>
              <a:rPr lang="en-US" sz="5449" dirty="0">
                <a:solidFill>
                  <a:srgbClr val="000000"/>
                </a:solidFill>
                <a:latin typeface="Pragmatica Bold" charset="0"/>
              </a:rPr>
              <a:t>: </a:t>
            </a:r>
            <a:r>
              <a:rPr lang="fr-FR" sz="6000" b="1" dirty="0">
                <a:latin typeface="Pragmatica Bold" charset="0"/>
              </a:rPr>
              <a:t>METTRE FIN À LA STIGMATISATION DE LA SANTÉ SEXUELLE ET REPRODUCTIVE (SSR)</a:t>
            </a:r>
            <a:endParaRPr lang="en-US" sz="5449" b="1" dirty="0">
              <a:solidFill>
                <a:srgbClr val="000000"/>
              </a:solidFill>
              <a:latin typeface="Pragmatica Bold" charset="0"/>
            </a:endParaRPr>
          </a:p>
          <a:p>
            <a:pPr algn="ctr">
              <a:lnSpc>
                <a:spcPts val="5742"/>
              </a:lnSpc>
            </a:pPr>
            <a:r>
              <a:rPr lang="fr-FR" sz="2800" dirty="0">
                <a:solidFill>
                  <a:schemeClr val="tx2"/>
                </a:solidFill>
                <a:latin typeface="Barlow Bold" charset="0"/>
              </a:rPr>
              <a:t>UNE PRÉSENTATION POUR LA COMMUNAUTÉ AFRICAINE, CARIBÉENNE ET NOIRE (ACB)</a:t>
            </a:r>
            <a:endParaRPr lang="en-US" sz="2799" dirty="0">
              <a:solidFill>
                <a:schemeClr val="tx2"/>
              </a:solidFill>
              <a:latin typeface="Barlow Bold" charset="0"/>
            </a:endParaRPr>
          </a:p>
        </p:txBody>
      </p:sp>
      <p:sp>
        <p:nvSpPr>
          <p:cNvPr id="13" name="TextBox 13"/>
          <p:cNvSpPr txBox="1"/>
          <p:nvPr/>
        </p:nvSpPr>
        <p:spPr>
          <a:xfrm>
            <a:off x="5041228" y="8810482"/>
            <a:ext cx="8958301" cy="1346522"/>
          </a:xfrm>
          <a:prstGeom prst="rect">
            <a:avLst/>
          </a:prstGeom>
        </p:spPr>
        <p:txBody>
          <a:bodyPr lIns="0" tIns="0" rIns="0" bIns="0" rtlCol="0" anchor="t">
            <a:spAutoFit/>
          </a:bodyPr>
          <a:lstStyle/>
          <a:p>
            <a:pPr algn="ctr">
              <a:lnSpc>
                <a:spcPts val="3524"/>
              </a:lnSpc>
            </a:pPr>
            <a:r>
              <a:rPr lang="en-US" sz="2550" dirty="0">
                <a:solidFill>
                  <a:srgbClr val="000000"/>
                </a:solidFill>
                <a:latin typeface="Barlow Italics"/>
              </a:rPr>
              <a:t>By </a:t>
            </a:r>
            <a:r>
              <a:rPr lang="en-US" sz="2550" dirty="0">
                <a:solidFill>
                  <a:srgbClr val="000000"/>
                </a:solidFill>
                <a:latin typeface="Barlow Bold Italics"/>
              </a:rPr>
              <a:t>[INSERT NAME]</a:t>
            </a:r>
          </a:p>
          <a:p>
            <a:pPr algn="ctr">
              <a:lnSpc>
                <a:spcPts val="3524"/>
              </a:lnSpc>
            </a:pPr>
            <a:r>
              <a:rPr lang="en-US" sz="2550" dirty="0">
                <a:solidFill>
                  <a:srgbClr val="000000"/>
                </a:solidFill>
                <a:latin typeface="Barlow Bold Italics"/>
              </a:rPr>
              <a:t>[</a:t>
            </a:r>
            <a:r>
              <a:rPr lang="fr-FR" sz="2800" dirty="0"/>
              <a:t>INSÉRER LE TITRE DU </a:t>
            </a:r>
            <a:r>
              <a:rPr lang="fr-FR" sz="2400" dirty="0">
                <a:latin typeface="Barlow Bold" charset="0"/>
              </a:rPr>
              <a:t>POSTE</a:t>
            </a:r>
            <a:r>
              <a:rPr lang="fr-FR" sz="2800" dirty="0"/>
              <a:t> SUR LE PROJET, NOM DE L'ORGANISATION PARTENAIRE</a:t>
            </a:r>
            <a:endParaRPr lang="en-US" sz="2550" dirty="0">
              <a:solidFill>
                <a:srgbClr val="000000"/>
              </a:solidFill>
              <a:latin typeface="Barlow Bold Itali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2223" y="8158810"/>
            <a:ext cx="2247900" cy="2128190"/>
          </a:xfrm>
          <a:custGeom>
            <a:avLst/>
            <a:gdLst/>
            <a:ahLst/>
            <a:cxnLst/>
            <a:rect l="l" t="t" r="r" b="b"/>
            <a:pathLst>
              <a:path w="2247900" h="2128190">
                <a:moveTo>
                  <a:pt x="0" y="0"/>
                </a:moveTo>
                <a:lnTo>
                  <a:pt x="2247900" y="0"/>
                </a:lnTo>
                <a:lnTo>
                  <a:pt x="2247900" y="2128190"/>
                </a:lnTo>
                <a:lnTo>
                  <a:pt x="0" y="2128190"/>
                </a:lnTo>
                <a:lnTo>
                  <a:pt x="0" y="0"/>
                </a:lnTo>
                <a:close/>
              </a:path>
            </a:pathLst>
          </a:custGeom>
          <a:blipFill>
            <a:blip r:embed="rId3"/>
            <a:stretch>
              <a:fillRect b="-5624"/>
            </a:stretch>
          </a:blipFill>
        </p:spPr>
      </p:sp>
      <p:sp>
        <p:nvSpPr>
          <p:cNvPr id="3" name="Freeform 3"/>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21682" y="-63503"/>
            <a:ext cx="622144" cy="8431149"/>
          </a:xfrm>
          <a:custGeom>
            <a:avLst/>
            <a:gdLst/>
            <a:ahLst/>
            <a:cxnLst/>
            <a:rect l="l" t="t" r="r" b="b"/>
            <a:pathLst>
              <a:path w="622144" h="8431149">
                <a:moveTo>
                  <a:pt x="0" y="0"/>
                </a:moveTo>
                <a:lnTo>
                  <a:pt x="622144" y="0"/>
                </a:lnTo>
                <a:lnTo>
                  <a:pt x="622144" y="8431149"/>
                </a:lnTo>
                <a:lnTo>
                  <a:pt x="0" y="84311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8047819" y="7733520"/>
            <a:ext cx="2331080" cy="233108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3B8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925"/>
                </a:lnSpc>
              </a:pPr>
              <a:endParaRPr/>
            </a:p>
          </p:txBody>
        </p:sp>
      </p:grpSp>
      <p:sp>
        <p:nvSpPr>
          <p:cNvPr id="8" name="TextBox 8"/>
          <p:cNvSpPr txBox="1"/>
          <p:nvPr/>
        </p:nvSpPr>
        <p:spPr>
          <a:xfrm>
            <a:off x="1727311" y="648252"/>
            <a:ext cx="14833054" cy="847725"/>
          </a:xfrm>
          <a:prstGeom prst="rect">
            <a:avLst/>
          </a:prstGeom>
        </p:spPr>
        <p:txBody>
          <a:bodyPr lIns="0" tIns="0" rIns="0" bIns="0" rtlCol="0" anchor="t">
            <a:spAutoFit/>
          </a:bodyPr>
          <a:lstStyle/>
          <a:p>
            <a:pPr algn="ctr">
              <a:lnSpc>
                <a:spcPts val="6450"/>
              </a:lnSpc>
            </a:pPr>
            <a:r>
              <a:rPr lang="en-US" sz="6000" dirty="0">
                <a:solidFill>
                  <a:srgbClr val="000000"/>
                </a:solidFill>
                <a:latin typeface="Pragmatica Bold"/>
              </a:rPr>
              <a:t>QUI SUIS-JE ? QUI ES-TU ?</a:t>
            </a:r>
          </a:p>
        </p:txBody>
      </p:sp>
      <p:grpSp>
        <p:nvGrpSpPr>
          <p:cNvPr id="9" name="Group 9"/>
          <p:cNvGrpSpPr/>
          <p:nvPr/>
        </p:nvGrpSpPr>
        <p:grpSpPr>
          <a:xfrm>
            <a:off x="3507751" y="8690821"/>
            <a:ext cx="3706218" cy="1214836"/>
            <a:chOff x="0" y="0"/>
            <a:chExt cx="1721363" cy="564234"/>
          </a:xfrm>
        </p:grpSpPr>
        <p:sp>
          <p:nvSpPr>
            <p:cNvPr id="10" name="Freeform 10"/>
            <p:cNvSpPr/>
            <p:nvPr/>
          </p:nvSpPr>
          <p:spPr>
            <a:xfrm>
              <a:off x="0" y="0"/>
              <a:ext cx="1721363" cy="564234"/>
            </a:xfrm>
            <a:custGeom>
              <a:avLst/>
              <a:gdLst/>
              <a:ahLst/>
              <a:cxnLst/>
              <a:rect l="l" t="t" r="r" b="b"/>
              <a:pathLst>
                <a:path w="1721363" h="564234">
                  <a:moveTo>
                    <a:pt x="1721363" y="282117"/>
                  </a:moveTo>
                  <a:lnTo>
                    <a:pt x="1314963" y="0"/>
                  </a:lnTo>
                  <a:lnTo>
                    <a:pt x="1314963" y="203200"/>
                  </a:lnTo>
                  <a:lnTo>
                    <a:pt x="0" y="203200"/>
                  </a:lnTo>
                  <a:lnTo>
                    <a:pt x="0" y="361034"/>
                  </a:lnTo>
                  <a:lnTo>
                    <a:pt x="1314963" y="361034"/>
                  </a:lnTo>
                  <a:lnTo>
                    <a:pt x="1314963" y="564234"/>
                  </a:lnTo>
                  <a:lnTo>
                    <a:pt x="1721363" y="282117"/>
                  </a:lnTo>
                  <a:close/>
                </a:path>
              </a:pathLst>
            </a:custGeom>
            <a:gradFill rotWithShape="1">
              <a:gsLst>
                <a:gs pos="0">
                  <a:srgbClr val="8C52FF">
                    <a:alpha val="100000"/>
                  </a:srgbClr>
                </a:gs>
                <a:gs pos="100000">
                  <a:srgbClr val="5CE1E6">
                    <a:alpha val="100000"/>
                  </a:srgbClr>
                </a:gs>
              </a:gsLst>
              <a:lin ang="0"/>
            </a:gradFill>
          </p:spPr>
        </p:sp>
        <p:sp>
          <p:nvSpPr>
            <p:cNvPr id="11" name="TextBox 11"/>
            <p:cNvSpPr txBox="1"/>
            <p:nvPr/>
          </p:nvSpPr>
          <p:spPr>
            <a:xfrm>
              <a:off x="0" y="155575"/>
              <a:ext cx="1619763" cy="205459"/>
            </a:xfrm>
            <a:prstGeom prst="rect">
              <a:avLst/>
            </a:prstGeom>
          </p:spPr>
          <p:txBody>
            <a:bodyPr lIns="50800" tIns="50800" rIns="50800" bIns="50800" rtlCol="0" anchor="ctr"/>
            <a:lstStyle/>
            <a:p>
              <a:pPr algn="ctr">
                <a:lnSpc>
                  <a:spcPts val="2925"/>
                </a:lnSpc>
              </a:pPr>
              <a:endParaRPr/>
            </a:p>
          </p:txBody>
        </p:sp>
      </p:grpSp>
      <p:sp>
        <p:nvSpPr>
          <p:cNvPr id="12" name="TextBox 12"/>
          <p:cNvSpPr txBox="1"/>
          <p:nvPr/>
        </p:nvSpPr>
        <p:spPr>
          <a:xfrm>
            <a:off x="8438849" y="8559137"/>
            <a:ext cx="1549020" cy="739102"/>
          </a:xfrm>
          <a:prstGeom prst="rect">
            <a:avLst/>
          </a:prstGeom>
        </p:spPr>
        <p:txBody>
          <a:bodyPr lIns="0" tIns="0" rIns="0" bIns="0" rtlCol="0" anchor="t">
            <a:spAutoFit/>
          </a:bodyPr>
          <a:lstStyle/>
          <a:p>
            <a:pPr algn="ctr">
              <a:lnSpc>
                <a:spcPts val="2925"/>
              </a:lnSpc>
            </a:pPr>
            <a:r>
              <a:rPr lang="en-US" sz="2100" dirty="0">
                <a:solidFill>
                  <a:srgbClr val="FFFFFE"/>
                </a:solidFill>
                <a:latin typeface="Barlow Bold" charset="0"/>
              </a:rPr>
              <a:t>NATASHA</a:t>
            </a:r>
          </a:p>
          <a:p>
            <a:pPr algn="ctr">
              <a:lnSpc>
                <a:spcPts val="2925"/>
              </a:lnSpc>
              <a:spcBef>
                <a:spcPct val="0"/>
              </a:spcBef>
            </a:pPr>
            <a:r>
              <a:rPr lang="en-US" sz="2100" dirty="0">
                <a:solidFill>
                  <a:srgbClr val="FFFFFE"/>
                </a:solidFill>
                <a:latin typeface="Barlow Bold" charset="0"/>
              </a:rPr>
              <a:t>LAWRENCE</a:t>
            </a:r>
          </a:p>
        </p:txBody>
      </p:sp>
      <p:grpSp>
        <p:nvGrpSpPr>
          <p:cNvPr id="13" name="Group 13"/>
          <p:cNvGrpSpPr/>
          <p:nvPr/>
        </p:nvGrpSpPr>
        <p:grpSpPr>
          <a:xfrm rot="1015849">
            <a:off x="4003501" y="7142002"/>
            <a:ext cx="3445949" cy="1183037"/>
            <a:chOff x="0" y="0"/>
            <a:chExt cx="1643500" cy="564234"/>
          </a:xfrm>
        </p:grpSpPr>
        <p:sp>
          <p:nvSpPr>
            <p:cNvPr id="14" name="Freeform 14"/>
            <p:cNvSpPr/>
            <p:nvPr/>
          </p:nvSpPr>
          <p:spPr>
            <a:xfrm>
              <a:off x="0" y="0"/>
              <a:ext cx="1643500" cy="564234"/>
            </a:xfrm>
            <a:custGeom>
              <a:avLst/>
              <a:gdLst/>
              <a:ahLst/>
              <a:cxnLst/>
              <a:rect l="l" t="t" r="r" b="b"/>
              <a:pathLst>
                <a:path w="1643500" h="564234">
                  <a:moveTo>
                    <a:pt x="1643500" y="282117"/>
                  </a:moveTo>
                  <a:lnTo>
                    <a:pt x="1237100" y="0"/>
                  </a:lnTo>
                  <a:lnTo>
                    <a:pt x="1237100" y="203200"/>
                  </a:lnTo>
                  <a:lnTo>
                    <a:pt x="0" y="203200"/>
                  </a:lnTo>
                  <a:lnTo>
                    <a:pt x="0" y="361034"/>
                  </a:lnTo>
                  <a:lnTo>
                    <a:pt x="1237100" y="361034"/>
                  </a:lnTo>
                  <a:lnTo>
                    <a:pt x="1237100" y="564234"/>
                  </a:lnTo>
                  <a:lnTo>
                    <a:pt x="1643500" y="282117"/>
                  </a:lnTo>
                  <a:close/>
                </a:path>
              </a:pathLst>
            </a:custGeom>
            <a:gradFill rotWithShape="1">
              <a:gsLst>
                <a:gs pos="0">
                  <a:srgbClr val="8C52FF">
                    <a:alpha val="100000"/>
                  </a:srgbClr>
                </a:gs>
                <a:gs pos="100000">
                  <a:srgbClr val="5CE1E6">
                    <a:alpha val="100000"/>
                  </a:srgbClr>
                </a:gs>
              </a:gsLst>
              <a:lin ang="0"/>
            </a:gradFill>
          </p:spPr>
        </p:sp>
        <p:sp>
          <p:nvSpPr>
            <p:cNvPr id="15" name="TextBox 15"/>
            <p:cNvSpPr txBox="1"/>
            <p:nvPr/>
          </p:nvSpPr>
          <p:spPr>
            <a:xfrm>
              <a:off x="0" y="155575"/>
              <a:ext cx="1541900" cy="205459"/>
            </a:xfrm>
            <a:prstGeom prst="rect">
              <a:avLst/>
            </a:prstGeom>
          </p:spPr>
          <p:txBody>
            <a:bodyPr lIns="50800" tIns="50800" rIns="50800" bIns="50800" rtlCol="0" anchor="ctr"/>
            <a:lstStyle/>
            <a:p>
              <a:pPr algn="ctr">
                <a:lnSpc>
                  <a:spcPts val="2925"/>
                </a:lnSpc>
              </a:pPr>
              <a:endParaRPr/>
            </a:p>
          </p:txBody>
        </p:sp>
      </p:grpSp>
      <p:grpSp>
        <p:nvGrpSpPr>
          <p:cNvPr id="16" name="Group 16"/>
          <p:cNvGrpSpPr/>
          <p:nvPr/>
        </p:nvGrpSpPr>
        <p:grpSpPr>
          <a:xfrm rot="5400000">
            <a:off x="7148514" y="4155618"/>
            <a:ext cx="4129689" cy="1108249"/>
            <a:chOff x="0" y="0"/>
            <a:chExt cx="2102514" cy="564234"/>
          </a:xfrm>
        </p:grpSpPr>
        <p:sp>
          <p:nvSpPr>
            <p:cNvPr id="17" name="Freeform 17"/>
            <p:cNvSpPr/>
            <p:nvPr/>
          </p:nvSpPr>
          <p:spPr>
            <a:xfrm>
              <a:off x="0" y="0"/>
              <a:ext cx="2102514" cy="564234"/>
            </a:xfrm>
            <a:custGeom>
              <a:avLst/>
              <a:gdLst/>
              <a:ahLst/>
              <a:cxnLst/>
              <a:rect l="l" t="t" r="r" b="b"/>
              <a:pathLst>
                <a:path w="2102514" h="564234">
                  <a:moveTo>
                    <a:pt x="2102514" y="282117"/>
                  </a:moveTo>
                  <a:lnTo>
                    <a:pt x="1696114" y="0"/>
                  </a:lnTo>
                  <a:lnTo>
                    <a:pt x="1696114" y="203200"/>
                  </a:lnTo>
                  <a:lnTo>
                    <a:pt x="0" y="203200"/>
                  </a:lnTo>
                  <a:lnTo>
                    <a:pt x="0" y="361034"/>
                  </a:lnTo>
                  <a:lnTo>
                    <a:pt x="1696114" y="361034"/>
                  </a:lnTo>
                  <a:lnTo>
                    <a:pt x="1696114" y="564234"/>
                  </a:lnTo>
                  <a:lnTo>
                    <a:pt x="2102514" y="282117"/>
                  </a:lnTo>
                  <a:close/>
                </a:path>
              </a:pathLst>
            </a:custGeom>
            <a:gradFill rotWithShape="1">
              <a:gsLst>
                <a:gs pos="0">
                  <a:srgbClr val="8C52FF">
                    <a:alpha val="100000"/>
                  </a:srgbClr>
                </a:gs>
                <a:gs pos="100000">
                  <a:srgbClr val="5CE1E6">
                    <a:alpha val="100000"/>
                  </a:srgbClr>
                </a:gs>
              </a:gsLst>
              <a:lin ang="0"/>
            </a:gradFill>
          </p:spPr>
        </p:sp>
        <p:sp>
          <p:nvSpPr>
            <p:cNvPr id="18" name="TextBox 18"/>
            <p:cNvSpPr txBox="1"/>
            <p:nvPr/>
          </p:nvSpPr>
          <p:spPr>
            <a:xfrm>
              <a:off x="0" y="155575"/>
              <a:ext cx="2000914" cy="205459"/>
            </a:xfrm>
            <a:prstGeom prst="rect">
              <a:avLst/>
            </a:prstGeom>
          </p:spPr>
          <p:txBody>
            <a:bodyPr lIns="50800" tIns="50800" rIns="50800" bIns="50800" rtlCol="0" anchor="ctr"/>
            <a:lstStyle/>
            <a:p>
              <a:pPr algn="ctr">
                <a:lnSpc>
                  <a:spcPts val="2925"/>
                </a:lnSpc>
              </a:pPr>
              <a:endParaRPr/>
            </a:p>
          </p:txBody>
        </p:sp>
      </p:grpSp>
      <p:grpSp>
        <p:nvGrpSpPr>
          <p:cNvPr id="19" name="Group 19"/>
          <p:cNvGrpSpPr/>
          <p:nvPr/>
        </p:nvGrpSpPr>
        <p:grpSpPr>
          <a:xfrm rot="7857520">
            <a:off x="10339357" y="5767543"/>
            <a:ext cx="3392042" cy="1294713"/>
            <a:chOff x="0" y="0"/>
            <a:chExt cx="1478246" cy="564234"/>
          </a:xfrm>
        </p:grpSpPr>
        <p:sp>
          <p:nvSpPr>
            <p:cNvPr id="20" name="Freeform 20"/>
            <p:cNvSpPr/>
            <p:nvPr/>
          </p:nvSpPr>
          <p:spPr>
            <a:xfrm>
              <a:off x="0" y="0"/>
              <a:ext cx="1478246" cy="564234"/>
            </a:xfrm>
            <a:custGeom>
              <a:avLst/>
              <a:gdLst/>
              <a:ahLst/>
              <a:cxnLst/>
              <a:rect l="l" t="t" r="r" b="b"/>
              <a:pathLst>
                <a:path w="1478246" h="564234">
                  <a:moveTo>
                    <a:pt x="1478246" y="282117"/>
                  </a:moveTo>
                  <a:lnTo>
                    <a:pt x="1071846" y="0"/>
                  </a:lnTo>
                  <a:lnTo>
                    <a:pt x="1071846" y="203200"/>
                  </a:lnTo>
                  <a:lnTo>
                    <a:pt x="0" y="203200"/>
                  </a:lnTo>
                  <a:lnTo>
                    <a:pt x="0" y="361034"/>
                  </a:lnTo>
                  <a:lnTo>
                    <a:pt x="1071846" y="361034"/>
                  </a:lnTo>
                  <a:lnTo>
                    <a:pt x="1071846" y="564234"/>
                  </a:lnTo>
                  <a:lnTo>
                    <a:pt x="1478246" y="282117"/>
                  </a:lnTo>
                  <a:close/>
                </a:path>
              </a:pathLst>
            </a:custGeom>
            <a:gradFill rotWithShape="1">
              <a:gsLst>
                <a:gs pos="0">
                  <a:srgbClr val="8C52FF">
                    <a:alpha val="100000"/>
                  </a:srgbClr>
                </a:gs>
                <a:gs pos="100000">
                  <a:srgbClr val="5CE1E6">
                    <a:alpha val="100000"/>
                  </a:srgbClr>
                </a:gs>
              </a:gsLst>
              <a:lin ang="0"/>
            </a:gradFill>
          </p:spPr>
        </p:sp>
        <p:sp>
          <p:nvSpPr>
            <p:cNvPr id="21" name="TextBox 21"/>
            <p:cNvSpPr txBox="1"/>
            <p:nvPr/>
          </p:nvSpPr>
          <p:spPr>
            <a:xfrm>
              <a:off x="0" y="155575"/>
              <a:ext cx="1376646" cy="205459"/>
            </a:xfrm>
            <a:prstGeom prst="rect">
              <a:avLst/>
            </a:prstGeom>
          </p:spPr>
          <p:txBody>
            <a:bodyPr lIns="50800" tIns="50800" rIns="50800" bIns="50800" rtlCol="0" anchor="ctr"/>
            <a:lstStyle/>
            <a:p>
              <a:pPr algn="ctr">
                <a:lnSpc>
                  <a:spcPts val="2925"/>
                </a:lnSpc>
              </a:pPr>
              <a:endParaRPr/>
            </a:p>
          </p:txBody>
        </p:sp>
      </p:grpSp>
      <p:grpSp>
        <p:nvGrpSpPr>
          <p:cNvPr id="22" name="Group 22"/>
          <p:cNvGrpSpPr/>
          <p:nvPr/>
        </p:nvGrpSpPr>
        <p:grpSpPr>
          <a:xfrm rot="6909884">
            <a:off x="9024938" y="4854518"/>
            <a:ext cx="3487821" cy="1296063"/>
            <a:chOff x="0" y="0"/>
            <a:chExt cx="1518403" cy="564234"/>
          </a:xfrm>
        </p:grpSpPr>
        <p:sp>
          <p:nvSpPr>
            <p:cNvPr id="23" name="Freeform 23"/>
            <p:cNvSpPr/>
            <p:nvPr/>
          </p:nvSpPr>
          <p:spPr>
            <a:xfrm>
              <a:off x="0" y="0"/>
              <a:ext cx="1518403" cy="564234"/>
            </a:xfrm>
            <a:custGeom>
              <a:avLst/>
              <a:gdLst/>
              <a:ahLst/>
              <a:cxnLst/>
              <a:rect l="l" t="t" r="r" b="b"/>
              <a:pathLst>
                <a:path w="1518403" h="564234">
                  <a:moveTo>
                    <a:pt x="1518403" y="282117"/>
                  </a:moveTo>
                  <a:lnTo>
                    <a:pt x="1112003" y="0"/>
                  </a:lnTo>
                  <a:lnTo>
                    <a:pt x="1112003" y="203200"/>
                  </a:lnTo>
                  <a:lnTo>
                    <a:pt x="0" y="203200"/>
                  </a:lnTo>
                  <a:lnTo>
                    <a:pt x="0" y="361034"/>
                  </a:lnTo>
                  <a:lnTo>
                    <a:pt x="1112003" y="361034"/>
                  </a:lnTo>
                  <a:lnTo>
                    <a:pt x="1112003" y="564234"/>
                  </a:lnTo>
                  <a:lnTo>
                    <a:pt x="1518403" y="282117"/>
                  </a:lnTo>
                  <a:close/>
                </a:path>
              </a:pathLst>
            </a:custGeom>
            <a:gradFill rotWithShape="1">
              <a:gsLst>
                <a:gs pos="0">
                  <a:srgbClr val="8C52FF">
                    <a:alpha val="100000"/>
                  </a:srgbClr>
                </a:gs>
                <a:gs pos="100000">
                  <a:srgbClr val="5CE1E6">
                    <a:alpha val="100000"/>
                  </a:srgbClr>
                </a:gs>
              </a:gsLst>
              <a:lin ang="0"/>
            </a:gradFill>
          </p:spPr>
        </p:sp>
        <p:sp>
          <p:nvSpPr>
            <p:cNvPr id="24" name="TextBox 24"/>
            <p:cNvSpPr txBox="1"/>
            <p:nvPr/>
          </p:nvSpPr>
          <p:spPr>
            <a:xfrm>
              <a:off x="0" y="155575"/>
              <a:ext cx="1416803" cy="205459"/>
            </a:xfrm>
            <a:prstGeom prst="rect">
              <a:avLst/>
            </a:prstGeom>
          </p:spPr>
          <p:txBody>
            <a:bodyPr lIns="50800" tIns="50800" rIns="50800" bIns="50800" rtlCol="0" anchor="ctr"/>
            <a:lstStyle/>
            <a:p>
              <a:pPr algn="ctr">
                <a:lnSpc>
                  <a:spcPts val="2925"/>
                </a:lnSpc>
              </a:pPr>
              <a:endParaRPr/>
            </a:p>
          </p:txBody>
        </p:sp>
      </p:grpSp>
      <p:grpSp>
        <p:nvGrpSpPr>
          <p:cNvPr id="25" name="Group 25"/>
          <p:cNvGrpSpPr/>
          <p:nvPr/>
        </p:nvGrpSpPr>
        <p:grpSpPr>
          <a:xfrm rot="10020322">
            <a:off x="11207928" y="7228610"/>
            <a:ext cx="3055614" cy="1294713"/>
            <a:chOff x="0" y="0"/>
            <a:chExt cx="1331631" cy="564234"/>
          </a:xfrm>
        </p:grpSpPr>
        <p:sp>
          <p:nvSpPr>
            <p:cNvPr id="26" name="Freeform 26"/>
            <p:cNvSpPr/>
            <p:nvPr/>
          </p:nvSpPr>
          <p:spPr>
            <a:xfrm>
              <a:off x="0" y="0"/>
              <a:ext cx="1331631" cy="564234"/>
            </a:xfrm>
            <a:custGeom>
              <a:avLst/>
              <a:gdLst/>
              <a:ahLst/>
              <a:cxnLst/>
              <a:rect l="l" t="t" r="r" b="b"/>
              <a:pathLst>
                <a:path w="1331631" h="564234">
                  <a:moveTo>
                    <a:pt x="1331631" y="282117"/>
                  </a:moveTo>
                  <a:lnTo>
                    <a:pt x="925231" y="0"/>
                  </a:lnTo>
                  <a:lnTo>
                    <a:pt x="925231" y="203200"/>
                  </a:lnTo>
                  <a:lnTo>
                    <a:pt x="0" y="203200"/>
                  </a:lnTo>
                  <a:lnTo>
                    <a:pt x="0" y="361034"/>
                  </a:lnTo>
                  <a:lnTo>
                    <a:pt x="925231" y="361034"/>
                  </a:lnTo>
                  <a:lnTo>
                    <a:pt x="925231" y="564234"/>
                  </a:lnTo>
                  <a:lnTo>
                    <a:pt x="1331631" y="282117"/>
                  </a:lnTo>
                  <a:close/>
                </a:path>
              </a:pathLst>
            </a:custGeom>
            <a:gradFill rotWithShape="1">
              <a:gsLst>
                <a:gs pos="0">
                  <a:srgbClr val="8C52FF">
                    <a:alpha val="100000"/>
                  </a:srgbClr>
                </a:gs>
                <a:gs pos="100000">
                  <a:srgbClr val="5CE1E6">
                    <a:alpha val="100000"/>
                  </a:srgbClr>
                </a:gs>
              </a:gsLst>
              <a:lin ang="0"/>
            </a:gradFill>
          </p:spPr>
        </p:sp>
        <p:sp>
          <p:nvSpPr>
            <p:cNvPr id="27" name="TextBox 27"/>
            <p:cNvSpPr txBox="1"/>
            <p:nvPr/>
          </p:nvSpPr>
          <p:spPr>
            <a:xfrm>
              <a:off x="0" y="155575"/>
              <a:ext cx="1230031" cy="205459"/>
            </a:xfrm>
            <a:prstGeom prst="rect">
              <a:avLst/>
            </a:prstGeom>
          </p:spPr>
          <p:txBody>
            <a:bodyPr lIns="50800" tIns="50800" rIns="50800" bIns="50800" rtlCol="0" anchor="ctr"/>
            <a:lstStyle/>
            <a:p>
              <a:pPr algn="ctr">
                <a:lnSpc>
                  <a:spcPts val="2925"/>
                </a:lnSpc>
              </a:pPr>
              <a:endParaRPr/>
            </a:p>
          </p:txBody>
        </p:sp>
      </p:grpSp>
      <p:grpSp>
        <p:nvGrpSpPr>
          <p:cNvPr id="28" name="Group 28"/>
          <p:cNvGrpSpPr/>
          <p:nvPr/>
        </p:nvGrpSpPr>
        <p:grpSpPr>
          <a:xfrm rot="-10800000">
            <a:off x="11558751" y="8611149"/>
            <a:ext cx="3172457" cy="1294508"/>
            <a:chOff x="0" y="0"/>
            <a:chExt cx="1382771" cy="564234"/>
          </a:xfrm>
        </p:grpSpPr>
        <p:sp>
          <p:nvSpPr>
            <p:cNvPr id="29" name="Freeform 29"/>
            <p:cNvSpPr/>
            <p:nvPr/>
          </p:nvSpPr>
          <p:spPr>
            <a:xfrm>
              <a:off x="0" y="0"/>
              <a:ext cx="1382771" cy="564234"/>
            </a:xfrm>
            <a:custGeom>
              <a:avLst/>
              <a:gdLst/>
              <a:ahLst/>
              <a:cxnLst/>
              <a:rect l="l" t="t" r="r" b="b"/>
              <a:pathLst>
                <a:path w="1382771" h="564234">
                  <a:moveTo>
                    <a:pt x="1382771" y="282117"/>
                  </a:moveTo>
                  <a:lnTo>
                    <a:pt x="976371" y="0"/>
                  </a:lnTo>
                  <a:lnTo>
                    <a:pt x="976371" y="203200"/>
                  </a:lnTo>
                  <a:lnTo>
                    <a:pt x="0" y="203200"/>
                  </a:lnTo>
                  <a:lnTo>
                    <a:pt x="0" y="361034"/>
                  </a:lnTo>
                  <a:lnTo>
                    <a:pt x="976371" y="361034"/>
                  </a:lnTo>
                  <a:lnTo>
                    <a:pt x="976371" y="564234"/>
                  </a:lnTo>
                  <a:lnTo>
                    <a:pt x="1382771" y="282117"/>
                  </a:lnTo>
                  <a:close/>
                </a:path>
              </a:pathLst>
            </a:custGeom>
            <a:gradFill rotWithShape="1">
              <a:gsLst>
                <a:gs pos="0">
                  <a:srgbClr val="8C52FF">
                    <a:alpha val="100000"/>
                  </a:srgbClr>
                </a:gs>
                <a:gs pos="100000">
                  <a:srgbClr val="5CE1E6">
                    <a:alpha val="100000"/>
                  </a:srgbClr>
                </a:gs>
              </a:gsLst>
              <a:lin ang="0"/>
            </a:gradFill>
          </p:spPr>
        </p:sp>
        <p:sp>
          <p:nvSpPr>
            <p:cNvPr id="30" name="TextBox 30"/>
            <p:cNvSpPr txBox="1"/>
            <p:nvPr/>
          </p:nvSpPr>
          <p:spPr>
            <a:xfrm>
              <a:off x="0" y="155575"/>
              <a:ext cx="1281171" cy="205459"/>
            </a:xfrm>
            <a:prstGeom prst="rect">
              <a:avLst/>
            </a:prstGeom>
          </p:spPr>
          <p:txBody>
            <a:bodyPr lIns="50800" tIns="50800" rIns="50800" bIns="50800" rtlCol="0" anchor="ctr"/>
            <a:lstStyle/>
            <a:p>
              <a:pPr algn="ctr">
                <a:lnSpc>
                  <a:spcPts val="2925"/>
                </a:lnSpc>
              </a:pPr>
              <a:endParaRPr/>
            </a:p>
          </p:txBody>
        </p:sp>
      </p:grpSp>
      <p:grpSp>
        <p:nvGrpSpPr>
          <p:cNvPr id="31" name="Group 31"/>
          <p:cNvGrpSpPr/>
          <p:nvPr/>
        </p:nvGrpSpPr>
        <p:grpSpPr>
          <a:xfrm rot="2930279">
            <a:off x="5490554" y="5977652"/>
            <a:ext cx="2753103" cy="1183037"/>
            <a:chOff x="0" y="0"/>
            <a:chExt cx="1313056" cy="564234"/>
          </a:xfrm>
        </p:grpSpPr>
        <p:sp>
          <p:nvSpPr>
            <p:cNvPr id="32" name="Freeform 32"/>
            <p:cNvSpPr/>
            <p:nvPr/>
          </p:nvSpPr>
          <p:spPr>
            <a:xfrm>
              <a:off x="0" y="0"/>
              <a:ext cx="1313056" cy="564234"/>
            </a:xfrm>
            <a:custGeom>
              <a:avLst/>
              <a:gdLst/>
              <a:ahLst/>
              <a:cxnLst/>
              <a:rect l="l" t="t" r="r" b="b"/>
              <a:pathLst>
                <a:path w="1313056" h="564234">
                  <a:moveTo>
                    <a:pt x="1313056" y="282117"/>
                  </a:moveTo>
                  <a:lnTo>
                    <a:pt x="906656" y="0"/>
                  </a:lnTo>
                  <a:lnTo>
                    <a:pt x="906656" y="203200"/>
                  </a:lnTo>
                  <a:lnTo>
                    <a:pt x="0" y="203200"/>
                  </a:lnTo>
                  <a:lnTo>
                    <a:pt x="0" y="361034"/>
                  </a:lnTo>
                  <a:lnTo>
                    <a:pt x="906656" y="361034"/>
                  </a:lnTo>
                  <a:lnTo>
                    <a:pt x="906656" y="564234"/>
                  </a:lnTo>
                  <a:lnTo>
                    <a:pt x="1313056" y="282117"/>
                  </a:lnTo>
                  <a:close/>
                </a:path>
              </a:pathLst>
            </a:custGeom>
            <a:gradFill rotWithShape="1">
              <a:gsLst>
                <a:gs pos="0">
                  <a:srgbClr val="8C52FF">
                    <a:alpha val="100000"/>
                  </a:srgbClr>
                </a:gs>
                <a:gs pos="100000">
                  <a:srgbClr val="5CE1E6">
                    <a:alpha val="100000"/>
                  </a:srgbClr>
                </a:gs>
              </a:gsLst>
              <a:lin ang="0"/>
            </a:gradFill>
          </p:spPr>
        </p:sp>
        <p:sp>
          <p:nvSpPr>
            <p:cNvPr id="33" name="TextBox 33"/>
            <p:cNvSpPr txBox="1"/>
            <p:nvPr/>
          </p:nvSpPr>
          <p:spPr>
            <a:xfrm>
              <a:off x="0" y="155575"/>
              <a:ext cx="1211456" cy="205459"/>
            </a:xfrm>
            <a:prstGeom prst="rect">
              <a:avLst/>
            </a:prstGeom>
          </p:spPr>
          <p:txBody>
            <a:bodyPr lIns="50800" tIns="50800" rIns="50800" bIns="50800" rtlCol="0" anchor="ctr"/>
            <a:lstStyle/>
            <a:p>
              <a:pPr algn="ctr">
                <a:lnSpc>
                  <a:spcPts val="2925"/>
                </a:lnSpc>
              </a:pPr>
              <a:endParaRPr/>
            </a:p>
          </p:txBody>
        </p:sp>
      </p:grpSp>
      <p:grpSp>
        <p:nvGrpSpPr>
          <p:cNvPr id="34" name="Group 34"/>
          <p:cNvGrpSpPr/>
          <p:nvPr/>
        </p:nvGrpSpPr>
        <p:grpSpPr>
          <a:xfrm rot="3680229">
            <a:off x="5863454" y="4911032"/>
            <a:ext cx="3579039" cy="1183037"/>
            <a:chOff x="0" y="0"/>
            <a:chExt cx="1706975" cy="564234"/>
          </a:xfrm>
        </p:grpSpPr>
        <p:sp>
          <p:nvSpPr>
            <p:cNvPr id="35" name="Freeform 35"/>
            <p:cNvSpPr/>
            <p:nvPr/>
          </p:nvSpPr>
          <p:spPr>
            <a:xfrm>
              <a:off x="0" y="0"/>
              <a:ext cx="1706975" cy="564234"/>
            </a:xfrm>
            <a:custGeom>
              <a:avLst/>
              <a:gdLst/>
              <a:ahLst/>
              <a:cxnLst/>
              <a:rect l="l" t="t" r="r" b="b"/>
              <a:pathLst>
                <a:path w="1706975" h="564234">
                  <a:moveTo>
                    <a:pt x="1706975" y="282117"/>
                  </a:moveTo>
                  <a:lnTo>
                    <a:pt x="1300575" y="0"/>
                  </a:lnTo>
                  <a:lnTo>
                    <a:pt x="1300575" y="203200"/>
                  </a:lnTo>
                  <a:lnTo>
                    <a:pt x="0" y="203200"/>
                  </a:lnTo>
                  <a:lnTo>
                    <a:pt x="0" y="361034"/>
                  </a:lnTo>
                  <a:lnTo>
                    <a:pt x="1300575" y="361034"/>
                  </a:lnTo>
                  <a:lnTo>
                    <a:pt x="1300575" y="564234"/>
                  </a:lnTo>
                  <a:lnTo>
                    <a:pt x="1706975" y="282117"/>
                  </a:lnTo>
                  <a:close/>
                </a:path>
              </a:pathLst>
            </a:custGeom>
            <a:gradFill rotWithShape="1">
              <a:gsLst>
                <a:gs pos="0">
                  <a:srgbClr val="8C52FF">
                    <a:alpha val="100000"/>
                  </a:srgbClr>
                </a:gs>
                <a:gs pos="100000">
                  <a:srgbClr val="5CE1E6">
                    <a:alpha val="100000"/>
                  </a:srgbClr>
                </a:gs>
              </a:gsLst>
              <a:lin ang="0"/>
            </a:gradFill>
          </p:spPr>
        </p:sp>
        <p:sp>
          <p:nvSpPr>
            <p:cNvPr id="36" name="TextBox 36"/>
            <p:cNvSpPr txBox="1"/>
            <p:nvPr/>
          </p:nvSpPr>
          <p:spPr>
            <a:xfrm>
              <a:off x="0" y="155575"/>
              <a:ext cx="1605375" cy="205459"/>
            </a:xfrm>
            <a:prstGeom prst="rect">
              <a:avLst/>
            </a:prstGeom>
          </p:spPr>
          <p:txBody>
            <a:bodyPr lIns="50800" tIns="50800" rIns="50800" bIns="50800" rtlCol="0" anchor="ctr"/>
            <a:lstStyle/>
            <a:p>
              <a:pPr algn="ctr">
                <a:lnSpc>
                  <a:spcPts val="2925"/>
                </a:lnSpc>
              </a:pPr>
              <a:endParaRPr/>
            </a:p>
          </p:txBody>
        </p:sp>
      </p:grpSp>
      <p:grpSp>
        <p:nvGrpSpPr>
          <p:cNvPr id="37" name="Group 37"/>
          <p:cNvGrpSpPr/>
          <p:nvPr/>
        </p:nvGrpSpPr>
        <p:grpSpPr>
          <a:xfrm>
            <a:off x="3905920" y="4465668"/>
            <a:ext cx="2190385" cy="1597479"/>
            <a:chOff x="0" y="0"/>
            <a:chExt cx="576891" cy="420735"/>
          </a:xfrm>
        </p:grpSpPr>
        <p:sp>
          <p:nvSpPr>
            <p:cNvPr id="38" name="Freeform 38"/>
            <p:cNvSpPr/>
            <p:nvPr/>
          </p:nvSpPr>
          <p:spPr>
            <a:xfrm>
              <a:off x="0" y="0"/>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FFBD59"/>
            </a:solidFill>
          </p:spPr>
        </p:sp>
        <p:sp>
          <p:nvSpPr>
            <p:cNvPr id="39" name="TextBox 39"/>
            <p:cNvSpPr txBox="1"/>
            <p:nvPr/>
          </p:nvSpPr>
          <p:spPr>
            <a:xfrm>
              <a:off x="0" y="-47625"/>
              <a:ext cx="576891" cy="468360"/>
            </a:xfrm>
            <a:prstGeom prst="rect">
              <a:avLst/>
            </a:prstGeom>
          </p:spPr>
          <p:txBody>
            <a:bodyPr lIns="50800" tIns="50800" rIns="50800" bIns="50800" rtlCol="0" anchor="ctr"/>
            <a:lstStyle/>
            <a:p>
              <a:pPr algn="ctr">
                <a:lnSpc>
                  <a:spcPts val="2925"/>
                </a:lnSpc>
              </a:pPr>
              <a:r>
                <a:rPr lang="fr-FR" sz="2100" dirty="0">
                  <a:solidFill>
                    <a:schemeClr val="bg1"/>
                  </a:solidFill>
                  <a:latin typeface="Barlow Bold" charset="0"/>
                </a:rPr>
                <a:t>Caribéen(ne) noir(e)</a:t>
              </a:r>
              <a:endParaRPr lang="en-US" sz="2100" dirty="0">
                <a:solidFill>
                  <a:schemeClr val="bg1"/>
                </a:solidFill>
                <a:latin typeface="Barlow Bold" charset="0"/>
              </a:endParaRPr>
            </a:p>
          </p:txBody>
        </p:sp>
      </p:grpSp>
      <p:grpSp>
        <p:nvGrpSpPr>
          <p:cNvPr id="40" name="Group 40"/>
          <p:cNvGrpSpPr/>
          <p:nvPr/>
        </p:nvGrpSpPr>
        <p:grpSpPr>
          <a:xfrm>
            <a:off x="5200111" y="2520999"/>
            <a:ext cx="2001630" cy="1597479"/>
            <a:chOff x="0" y="0"/>
            <a:chExt cx="527178" cy="420735"/>
          </a:xfrm>
        </p:grpSpPr>
        <p:sp>
          <p:nvSpPr>
            <p:cNvPr id="41" name="Freeform 41"/>
            <p:cNvSpPr/>
            <p:nvPr/>
          </p:nvSpPr>
          <p:spPr>
            <a:xfrm>
              <a:off x="0" y="0"/>
              <a:ext cx="527178" cy="420735"/>
            </a:xfrm>
            <a:custGeom>
              <a:avLst/>
              <a:gdLst/>
              <a:ahLst/>
              <a:cxnLst/>
              <a:rect l="l" t="t" r="r" b="b"/>
              <a:pathLst>
                <a:path w="527178" h="420735">
                  <a:moveTo>
                    <a:pt x="197258" y="0"/>
                  </a:moveTo>
                  <a:lnTo>
                    <a:pt x="329920" y="0"/>
                  </a:lnTo>
                  <a:cubicBezTo>
                    <a:pt x="438863" y="0"/>
                    <a:pt x="527178" y="88316"/>
                    <a:pt x="527178" y="197258"/>
                  </a:cubicBezTo>
                  <a:lnTo>
                    <a:pt x="527178" y="223477"/>
                  </a:lnTo>
                  <a:cubicBezTo>
                    <a:pt x="527178" y="275793"/>
                    <a:pt x="506396" y="325966"/>
                    <a:pt x="469403" y="362960"/>
                  </a:cubicBezTo>
                  <a:cubicBezTo>
                    <a:pt x="432409" y="399953"/>
                    <a:pt x="382236" y="420735"/>
                    <a:pt x="329920" y="420735"/>
                  </a:cubicBezTo>
                  <a:lnTo>
                    <a:pt x="197258" y="420735"/>
                  </a:lnTo>
                  <a:cubicBezTo>
                    <a:pt x="144942" y="420735"/>
                    <a:pt x="94769" y="399953"/>
                    <a:pt x="57776" y="362960"/>
                  </a:cubicBezTo>
                  <a:cubicBezTo>
                    <a:pt x="20783" y="325966"/>
                    <a:pt x="0" y="275793"/>
                    <a:pt x="0" y="223477"/>
                  </a:cubicBezTo>
                  <a:lnTo>
                    <a:pt x="0" y="197258"/>
                  </a:lnTo>
                  <a:cubicBezTo>
                    <a:pt x="0" y="144942"/>
                    <a:pt x="20783" y="94769"/>
                    <a:pt x="57776" y="57776"/>
                  </a:cubicBezTo>
                  <a:cubicBezTo>
                    <a:pt x="94769" y="20783"/>
                    <a:pt x="144942" y="0"/>
                    <a:pt x="197258" y="0"/>
                  </a:cubicBezTo>
                  <a:close/>
                </a:path>
              </a:pathLst>
            </a:custGeom>
            <a:solidFill>
              <a:srgbClr val="1F3B80"/>
            </a:solidFill>
          </p:spPr>
        </p:sp>
        <p:sp>
          <p:nvSpPr>
            <p:cNvPr id="42" name="TextBox 42"/>
            <p:cNvSpPr txBox="1"/>
            <p:nvPr/>
          </p:nvSpPr>
          <p:spPr>
            <a:xfrm>
              <a:off x="0" y="-47625"/>
              <a:ext cx="527178" cy="468360"/>
            </a:xfrm>
            <a:prstGeom prst="rect">
              <a:avLst/>
            </a:prstGeom>
          </p:spPr>
          <p:txBody>
            <a:bodyPr lIns="50800" tIns="50800" rIns="50800" bIns="50800" rtlCol="0" anchor="ctr"/>
            <a:lstStyle/>
            <a:p>
              <a:pPr algn="ctr">
                <a:lnSpc>
                  <a:spcPts val="2925"/>
                </a:lnSpc>
              </a:pPr>
              <a:r>
                <a:rPr lang="fr-FR" sz="2100" dirty="0">
                  <a:solidFill>
                    <a:schemeClr val="bg1"/>
                  </a:solidFill>
                  <a:latin typeface="Barlow Bold" charset="0"/>
                </a:rPr>
                <a:t>Femme </a:t>
              </a:r>
              <a:r>
                <a:rPr lang="fr-FR" sz="2100" dirty="0" err="1">
                  <a:solidFill>
                    <a:schemeClr val="bg1"/>
                  </a:solidFill>
                  <a:latin typeface="Barlow Bold" charset="0"/>
                </a:rPr>
                <a:t>cisgenre</a:t>
              </a:r>
              <a:endParaRPr lang="en-US" sz="2100" dirty="0">
                <a:solidFill>
                  <a:schemeClr val="bg1"/>
                </a:solidFill>
                <a:latin typeface="Barlow Bold" charset="0"/>
              </a:endParaRPr>
            </a:p>
          </p:txBody>
        </p:sp>
      </p:grpSp>
      <p:grpSp>
        <p:nvGrpSpPr>
          <p:cNvPr id="43" name="Group 43"/>
          <p:cNvGrpSpPr/>
          <p:nvPr/>
        </p:nvGrpSpPr>
        <p:grpSpPr>
          <a:xfrm>
            <a:off x="8048808" y="1479620"/>
            <a:ext cx="2190385" cy="1597479"/>
            <a:chOff x="0" y="0"/>
            <a:chExt cx="576891" cy="420735"/>
          </a:xfrm>
        </p:grpSpPr>
        <p:sp>
          <p:nvSpPr>
            <p:cNvPr id="44" name="Freeform 44"/>
            <p:cNvSpPr/>
            <p:nvPr/>
          </p:nvSpPr>
          <p:spPr>
            <a:xfrm>
              <a:off x="0" y="0"/>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AF2227"/>
            </a:solidFill>
          </p:spPr>
        </p:sp>
        <p:sp>
          <p:nvSpPr>
            <p:cNvPr id="45" name="TextBox 45"/>
            <p:cNvSpPr txBox="1"/>
            <p:nvPr/>
          </p:nvSpPr>
          <p:spPr>
            <a:xfrm>
              <a:off x="0" y="-47625"/>
              <a:ext cx="576891" cy="468360"/>
            </a:xfrm>
            <a:prstGeom prst="rect">
              <a:avLst/>
            </a:prstGeom>
          </p:spPr>
          <p:txBody>
            <a:bodyPr lIns="50800" tIns="50800" rIns="50800" bIns="50800" rtlCol="0" anchor="ctr"/>
            <a:lstStyle/>
            <a:p>
              <a:pPr algn="ctr">
                <a:lnSpc>
                  <a:spcPts val="2925"/>
                </a:lnSpc>
              </a:pPr>
              <a:r>
                <a:rPr lang="en-US" sz="2100" dirty="0">
                  <a:solidFill>
                    <a:srgbClr val="FFFFFF"/>
                  </a:solidFill>
                  <a:latin typeface="Barlow Bold"/>
                </a:rPr>
                <a:t>Queer</a:t>
              </a:r>
            </a:p>
          </p:txBody>
        </p:sp>
      </p:grpSp>
      <p:grpSp>
        <p:nvGrpSpPr>
          <p:cNvPr id="46" name="Group 46"/>
          <p:cNvGrpSpPr/>
          <p:nvPr/>
        </p:nvGrpSpPr>
        <p:grpSpPr>
          <a:xfrm>
            <a:off x="10855860" y="2373767"/>
            <a:ext cx="2193035" cy="1778305"/>
            <a:chOff x="0" y="-47625"/>
            <a:chExt cx="577589" cy="468360"/>
          </a:xfrm>
        </p:grpSpPr>
        <p:sp>
          <p:nvSpPr>
            <p:cNvPr id="47" name="Freeform 47"/>
            <p:cNvSpPr/>
            <p:nvPr/>
          </p:nvSpPr>
          <p:spPr>
            <a:xfrm>
              <a:off x="698" y="-14301"/>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0097B2"/>
            </a:solidFill>
          </p:spPr>
          <p:txBody>
            <a:bodyPr/>
            <a:lstStyle/>
            <a:p>
              <a:endParaRPr lang="fr-FR" dirty="0"/>
            </a:p>
          </p:txBody>
        </p:sp>
        <p:sp>
          <p:nvSpPr>
            <p:cNvPr id="48" name="TextBox 48"/>
            <p:cNvSpPr txBox="1"/>
            <p:nvPr/>
          </p:nvSpPr>
          <p:spPr>
            <a:xfrm>
              <a:off x="0" y="-47625"/>
              <a:ext cx="576891" cy="468360"/>
            </a:xfrm>
            <a:prstGeom prst="rect">
              <a:avLst/>
            </a:prstGeom>
            <a:ln>
              <a:solidFill>
                <a:schemeClr val="bg1"/>
              </a:solidFill>
            </a:ln>
          </p:spPr>
          <p:txBody>
            <a:bodyPr lIns="50800" tIns="50800" rIns="50800" bIns="50800" rtlCol="0" anchor="ctr"/>
            <a:lstStyle/>
            <a:p>
              <a:pPr algn="ctr">
                <a:lnSpc>
                  <a:spcPts val="2925"/>
                </a:lnSpc>
              </a:pPr>
              <a:r>
                <a:rPr lang="fr-FR" sz="2100" dirty="0">
                  <a:solidFill>
                    <a:schemeClr val="bg1"/>
                  </a:solidFill>
                  <a:latin typeface="Barlow Bold" charset="0"/>
                </a:rPr>
                <a:t>mère</a:t>
              </a:r>
              <a:endParaRPr lang="en-US" sz="2100" dirty="0">
                <a:solidFill>
                  <a:schemeClr val="bg1"/>
                </a:solidFill>
                <a:latin typeface="Barlow Bold" charset="0"/>
              </a:endParaRPr>
            </a:p>
          </p:txBody>
        </p:sp>
      </p:grpSp>
      <p:grpSp>
        <p:nvGrpSpPr>
          <p:cNvPr id="49" name="Group 49"/>
          <p:cNvGrpSpPr/>
          <p:nvPr/>
        </p:nvGrpSpPr>
        <p:grpSpPr>
          <a:xfrm>
            <a:off x="12835078" y="4465668"/>
            <a:ext cx="2190385" cy="1597479"/>
            <a:chOff x="0" y="0"/>
            <a:chExt cx="576891" cy="420735"/>
          </a:xfrm>
        </p:grpSpPr>
        <p:sp>
          <p:nvSpPr>
            <p:cNvPr id="50" name="Freeform 50"/>
            <p:cNvSpPr/>
            <p:nvPr/>
          </p:nvSpPr>
          <p:spPr>
            <a:xfrm>
              <a:off x="0" y="0"/>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737373"/>
            </a:solidFill>
          </p:spPr>
        </p:sp>
        <p:sp>
          <p:nvSpPr>
            <p:cNvPr id="51" name="TextBox 51"/>
            <p:cNvSpPr txBox="1"/>
            <p:nvPr/>
          </p:nvSpPr>
          <p:spPr>
            <a:xfrm>
              <a:off x="0" y="-47625"/>
              <a:ext cx="576891" cy="468360"/>
            </a:xfrm>
            <a:prstGeom prst="rect">
              <a:avLst/>
            </a:prstGeom>
          </p:spPr>
          <p:txBody>
            <a:bodyPr lIns="50800" tIns="50800" rIns="50800" bIns="50800" rtlCol="0" anchor="ctr"/>
            <a:lstStyle/>
            <a:p>
              <a:pPr algn="ctr">
                <a:lnSpc>
                  <a:spcPts val="2925"/>
                </a:lnSpc>
              </a:pPr>
              <a:r>
                <a:rPr lang="fr-FR" sz="2100" dirty="0">
                  <a:solidFill>
                    <a:schemeClr val="bg1"/>
                  </a:solidFill>
                  <a:latin typeface="Barlow Bold" charset="0"/>
                </a:rPr>
                <a:t>Temporairement en bonne santé physique</a:t>
              </a:r>
              <a:endParaRPr lang="en-US" sz="2100" dirty="0">
                <a:solidFill>
                  <a:schemeClr val="bg1"/>
                </a:solidFill>
                <a:latin typeface="Barlow Bold" charset="0"/>
              </a:endParaRPr>
            </a:p>
          </p:txBody>
        </p:sp>
      </p:grpSp>
      <p:grpSp>
        <p:nvGrpSpPr>
          <p:cNvPr id="52" name="Group 52"/>
          <p:cNvGrpSpPr/>
          <p:nvPr/>
        </p:nvGrpSpPr>
        <p:grpSpPr>
          <a:xfrm>
            <a:off x="13636016" y="6414900"/>
            <a:ext cx="2190385" cy="1597479"/>
            <a:chOff x="0" y="0"/>
            <a:chExt cx="576891" cy="420735"/>
          </a:xfrm>
        </p:grpSpPr>
        <p:sp>
          <p:nvSpPr>
            <p:cNvPr id="53" name="Freeform 53"/>
            <p:cNvSpPr/>
            <p:nvPr/>
          </p:nvSpPr>
          <p:spPr>
            <a:xfrm>
              <a:off x="0" y="0"/>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AD795B"/>
            </a:solidFill>
          </p:spPr>
        </p:sp>
        <p:sp>
          <p:nvSpPr>
            <p:cNvPr id="54" name="TextBox 54"/>
            <p:cNvSpPr txBox="1"/>
            <p:nvPr/>
          </p:nvSpPr>
          <p:spPr>
            <a:xfrm>
              <a:off x="0" y="-47625"/>
              <a:ext cx="576891" cy="468360"/>
            </a:xfrm>
            <a:prstGeom prst="rect">
              <a:avLst/>
            </a:prstGeom>
          </p:spPr>
          <p:txBody>
            <a:bodyPr lIns="50800" tIns="50800" rIns="50800" bIns="50800" rtlCol="0" anchor="ctr"/>
            <a:lstStyle/>
            <a:p>
              <a:pPr algn="ctr">
                <a:lnSpc>
                  <a:spcPts val="2925"/>
                </a:lnSpc>
              </a:pPr>
              <a:r>
                <a:rPr lang="fr-FR" sz="2100" dirty="0">
                  <a:solidFill>
                    <a:schemeClr val="bg1"/>
                  </a:solidFill>
                  <a:latin typeface="Barlow Bold" charset="0"/>
                </a:rPr>
                <a:t>Handicaps invisibles</a:t>
              </a:r>
              <a:endParaRPr lang="en-US" sz="2100" dirty="0">
                <a:solidFill>
                  <a:schemeClr val="bg1"/>
                </a:solidFill>
                <a:latin typeface="Barlow Bold" charset="0"/>
              </a:endParaRPr>
            </a:p>
          </p:txBody>
        </p:sp>
      </p:grpSp>
      <p:grpSp>
        <p:nvGrpSpPr>
          <p:cNvPr id="55" name="Group 55"/>
          <p:cNvGrpSpPr/>
          <p:nvPr/>
        </p:nvGrpSpPr>
        <p:grpSpPr>
          <a:xfrm>
            <a:off x="14311414" y="8158810"/>
            <a:ext cx="2190385" cy="1597479"/>
            <a:chOff x="0" y="0"/>
            <a:chExt cx="576891" cy="420735"/>
          </a:xfrm>
        </p:grpSpPr>
        <p:sp>
          <p:nvSpPr>
            <p:cNvPr id="56" name="Freeform 56"/>
            <p:cNvSpPr/>
            <p:nvPr/>
          </p:nvSpPr>
          <p:spPr>
            <a:xfrm>
              <a:off x="0" y="0"/>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FF66C4"/>
            </a:solidFill>
          </p:spPr>
        </p:sp>
        <p:sp>
          <p:nvSpPr>
            <p:cNvPr id="57" name="TextBox 57"/>
            <p:cNvSpPr txBox="1"/>
            <p:nvPr/>
          </p:nvSpPr>
          <p:spPr>
            <a:xfrm>
              <a:off x="0" y="-47625"/>
              <a:ext cx="576891" cy="468360"/>
            </a:xfrm>
            <a:prstGeom prst="rect">
              <a:avLst/>
            </a:prstGeom>
          </p:spPr>
          <p:txBody>
            <a:bodyPr lIns="50800" tIns="50800" rIns="50800" bIns="50800" rtlCol="0" anchor="ctr"/>
            <a:lstStyle/>
            <a:p>
              <a:pPr algn="ctr">
                <a:lnSpc>
                  <a:spcPts val="2925"/>
                </a:lnSpc>
              </a:pPr>
              <a:r>
                <a:rPr lang="fr-FR" sz="2100" dirty="0" err="1">
                  <a:solidFill>
                    <a:schemeClr val="bg1"/>
                  </a:solidFill>
                  <a:latin typeface="Barlow Bold" charset="0"/>
                </a:rPr>
                <a:t>mmigrant</a:t>
              </a:r>
              <a:r>
                <a:rPr lang="fr-FR" sz="2100" dirty="0">
                  <a:solidFill>
                    <a:schemeClr val="bg1"/>
                  </a:solidFill>
                  <a:latin typeface="Barlow Bold" charset="0"/>
                </a:rPr>
                <a:t> de deuxième génération</a:t>
              </a:r>
              <a:endParaRPr lang="en-US" sz="2100" dirty="0">
                <a:solidFill>
                  <a:schemeClr val="bg1"/>
                </a:solidFill>
                <a:latin typeface="Barlow Bold" charset="0"/>
              </a:endParaRPr>
            </a:p>
          </p:txBody>
        </p:sp>
      </p:grpSp>
      <p:grpSp>
        <p:nvGrpSpPr>
          <p:cNvPr id="58" name="Group 58"/>
          <p:cNvGrpSpPr/>
          <p:nvPr/>
        </p:nvGrpSpPr>
        <p:grpSpPr>
          <a:xfrm>
            <a:off x="2577720" y="6345733"/>
            <a:ext cx="2190385" cy="1597479"/>
            <a:chOff x="0" y="0"/>
            <a:chExt cx="576891" cy="420735"/>
          </a:xfrm>
        </p:grpSpPr>
        <p:sp>
          <p:nvSpPr>
            <p:cNvPr id="59" name="Freeform 59"/>
            <p:cNvSpPr/>
            <p:nvPr/>
          </p:nvSpPr>
          <p:spPr>
            <a:xfrm>
              <a:off x="0" y="0"/>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B6B033"/>
            </a:solidFill>
          </p:spPr>
        </p:sp>
        <p:sp>
          <p:nvSpPr>
            <p:cNvPr id="60" name="TextBox 60"/>
            <p:cNvSpPr txBox="1"/>
            <p:nvPr/>
          </p:nvSpPr>
          <p:spPr>
            <a:xfrm>
              <a:off x="0" y="-47625"/>
              <a:ext cx="576891" cy="468360"/>
            </a:xfrm>
            <a:prstGeom prst="rect">
              <a:avLst/>
            </a:prstGeom>
          </p:spPr>
          <p:txBody>
            <a:bodyPr lIns="50800" tIns="50800" rIns="50800" bIns="50800" rtlCol="0" anchor="ctr"/>
            <a:lstStyle/>
            <a:p>
              <a:pPr algn="ctr">
                <a:lnSpc>
                  <a:spcPts val="2925"/>
                </a:lnSpc>
              </a:pPr>
              <a:r>
                <a:rPr lang="en-US" sz="2100" dirty="0" err="1">
                  <a:solidFill>
                    <a:srgbClr val="FFFFFF"/>
                  </a:solidFill>
                  <a:latin typeface="Barlow Bold"/>
                </a:rPr>
                <a:t>Coordinateur</a:t>
              </a:r>
              <a:r>
                <a:rPr lang="en-US" sz="2100" dirty="0">
                  <a:solidFill>
                    <a:srgbClr val="FFFFFF"/>
                  </a:solidFill>
                  <a:latin typeface="Barlow Bold"/>
                </a:rPr>
                <a:t> de </a:t>
              </a:r>
              <a:r>
                <a:rPr lang="en-US" sz="2100" dirty="0" err="1">
                  <a:solidFill>
                    <a:srgbClr val="FFFFFF"/>
                  </a:solidFill>
                  <a:latin typeface="Barlow Bold"/>
                </a:rPr>
                <a:t>projet</a:t>
              </a:r>
              <a:endParaRPr lang="en-US" sz="2100" dirty="0">
                <a:solidFill>
                  <a:srgbClr val="FFFFFF"/>
                </a:solidFill>
                <a:latin typeface="Barlow Bold"/>
              </a:endParaRPr>
            </a:p>
          </p:txBody>
        </p:sp>
      </p:grpSp>
      <p:grpSp>
        <p:nvGrpSpPr>
          <p:cNvPr id="61" name="Group 61"/>
          <p:cNvGrpSpPr/>
          <p:nvPr/>
        </p:nvGrpSpPr>
        <p:grpSpPr>
          <a:xfrm>
            <a:off x="1857323" y="7939231"/>
            <a:ext cx="2297328" cy="1802146"/>
            <a:chOff x="-28166" y="-47625"/>
            <a:chExt cx="605057" cy="474639"/>
          </a:xfrm>
        </p:grpSpPr>
        <p:sp>
          <p:nvSpPr>
            <p:cNvPr id="62" name="Freeform 62"/>
            <p:cNvSpPr/>
            <p:nvPr/>
          </p:nvSpPr>
          <p:spPr>
            <a:xfrm>
              <a:off x="-28166" y="6279"/>
              <a:ext cx="576891" cy="420735"/>
            </a:xfrm>
            <a:custGeom>
              <a:avLst/>
              <a:gdLst/>
              <a:ahLst/>
              <a:cxnLst/>
              <a:rect l="l" t="t" r="r" b="b"/>
              <a:pathLst>
                <a:path w="576891" h="420735">
                  <a:moveTo>
                    <a:pt x="180260" y="0"/>
                  </a:moveTo>
                  <a:lnTo>
                    <a:pt x="396632" y="0"/>
                  </a:lnTo>
                  <a:cubicBezTo>
                    <a:pt x="444440" y="0"/>
                    <a:pt x="490289" y="18992"/>
                    <a:pt x="524095" y="52797"/>
                  </a:cubicBezTo>
                  <a:cubicBezTo>
                    <a:pt x="557900" y="86602"/>
                    <a:pt x="576891" y="132452"/>
                    <a:pt x="576891" y="180260"/>
                  </a:cubicBezTo>
                  <a:lnTo>
                    <a:pt x="576891" y="240476"/>
                  </a:lnTo>
                  <a:cubicBezTo>
                    <a:pt x="576891" y="288283"/>
                    <a:pt x="557900" y="334133"/>
                    <a:pt x="524095" y="367938"/>
                  </a:cubicBezTo>
                  <a:cubicBezTo>
                    <a:pt x="490289" y="401744"/>
                    <a:pt x="444440" y="420735"/>
                    <a:pt x="396632" y="420735"/>
                  </a:cubicBezTo>
                  <a:lnTo>
                    <a:pt x="180260" y="420735"/>
                  </a:lnTo>
                  <a:cubicBezTo>
                    <a:pt x="132452" y="420735"/>
                    <a:pt x="86602" y="401744"/>
                    <a:pt x="52797" y="367938"/>
                  </a:cubicBezTo>
                  <a:cubicBezTo>
                    <a:pt x="18992" y="334133"/>
                    <a:pt x="0" y="288283"/>
                    <a:pt x="0" y="240476"/>
                  </a:cubicBezTo>
                  <a:lnTo>
                    <a:pt x="0" y="180260"/>
                  </a:lnTo>
                  <a:cubicBezTo>
                    <a:pt x="0" y="132452"/>
                    <a:pt x="18992" y="86602"/>
                    <a:pt x="52797" y="52797"/>
                  </a:cubicBezTo>
                  <a:cubicBezTo>
                    <a:pt x="86602" y="18992"/>
                    <a:pt x="132452" y="0"/>
                    <a:pt x="180260" y="0"/>
                  </a:cubicBezTo>
                  <a:close/>
                </a:path>
              </a:pathLst>
            </a:custGeom>
            <a:solidFill>
              <a:srgbClr val="00BF63"/>
            </a:solidFill>
          </p:spPr>
        </p:sp>
        <p:sp>
          <p:nvSpPr>
            <p:cNvPr id="63" name="TextBox 63"/>
            <p:cNvSpPr txBox="1"/>
            <p:nvPr/>
          </p:nvSpPr>
          <p:spPr>
            <a:xfrm>
              <a:off x="0" y="-47625"/>
              <a:ext cx="576891" cy="468360"/>
            </a:xfrm>
            <a:prstGeom prst="rect">
              <a:avLst/>
            </a:prstGeom>
          </p:spPr>
          <p:txBody>
            <a:bodyPr lIns="50800" tIns="50800" rIns="50800" bIns="50800" rtlCol="0" anchor="ctr"/>
            <a:lstStyle/>
            <a:p>
              <a:pPr algn="ctr">
                <a:lnSpc>
                  <a:spcPts val="2925"/>
                </a:lnSpc>
              </a:pPr>
              <a:r>
                <a:rPr lang="fr-FR" sz="2100" dirty="0">
                  <a:solidFill>
                    <a:schemeClr val="bg1"/>
                  </a:solidFill>
                </a:rPr>
                <a:t>Agent de santé communautaire</a:t>
              </a:r>
              <a:endParaRPr lang="en-US" sz="2100" dirty="0">
                <a:solidFill>
                  <a:schemeClr val="bg1"/>
                </a:solidFill>
                <a:latin typeface="Barlow Bol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9251242" y="8380286"/>
            <a:ext cx="512826" cy="512997"/>
          </a:xfrm>
          <a:custGeom>
            <a:avLst/>
            <a:gdLst/>
            <a:ahLst/>
            <a:cxnLst/>
            <a:rect l="l" t="t" r="r" b="b"/>
            <a:pathLst>
              <a:path w="512826" h="512997">
                <a:moveTo>
                  <a:pt x="0" y="0"/>
                </a:moveTo>
                <a:lnTo>
                  <a:pt x="512826" y="0"/>
                </a:lnTo>
                <a:lnTo>
                  <a:pt x="512826" y="512997"/>
                </a:lnTo>
                <a:lnTo>
                  <a:pt x="0" y="5129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039624" y="8036185"/>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5"/>
            <a:stretch>
              <a:fillRect/>
            </a:stretch>
          </a:blipFill>
        </p:spPr>
      </p:sp>
      <p:sp>
        <p:nvSpPr>
          <p:cNvPr id="4" name="Freeform 4"/>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7729092" y="-63503"/>
            <a:ext cx="622144" cy="8576586"/>
          </a:xfrm>
          <a:custGeom>
            <a:avLst/>
            <a:gdLst/>
            <a:ahLst/>
            <a:cxnLst/>
            <a:rect l="l" t="t" r="r" b="b"/>
            <a:pathLst>
              <a:path w="622144" h="8576586">
                <a:moveTo>
                  <a:pt x="0" y="0"/>
                </a:moveTo>
                <a:lnTo>
                  <a:pt x="622144" y="0"/>
                </a:lnTo>
                <a:lnTo>
                  <a:pt x="622144" y="8576586"/>
                </a:lnTo>
                <a:lnTo>
                  <a:pt x="0" y="85765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1287140" y="1500162"/>
            <a:ext cx="5846967" cy="6590106"/>
          </a:xfrm>
          <a:custGeom>
            <a:avLst/>
            <a:gdLst/>
            <a:ahLst/>
            <a:cxnLst/>
            <a:rect l="l" t="t" r="r" b="b"/>
            <a:pathLst>
              <a:path w="5846967" h="6590106">
                <a:moveTo>
                  <a:pt x="0" y="0"/>
                </a:moveTo>
                <a:lnTo>
                  <a:pt x="5846967" y="0"/>
                </a:lnTo>
                <a:lnTo>
                  <a:pt x="5846967" y="6590106"/>
                </a:lnTo>
                <a:lnTo>
                  <a:pt x="0" y="6590106"/>
                </a:lnTo>
                <a:lnTo>
                  <a:pt x="0" y="0"/>
                </a:lnTo>
                <a:close/>
              </a:path>
            </a:pathLst>
          </a:custGeom>
          <a:blipFill>
            <a:blip r:embed="rId10"/>
            <a:stretch>
              <a:fillRect/>
            </a:stretch>
          </a:blipFill>
        </p:spPr>
      </p:sp>
      <p:sp>
        <p:nvSpPr>
          <p:cNvPr id="7" name="TextBox 7"/>
          <p:cNvSpPr txBox="1"/>
          <p:nvPr/>
        </p:nvSpPr>
        <p:spPr>
          <a:xfrm>
            <a:off x="2323822" y="436662"/>
            <a:ext cx="13854839" cy="879087"/>
          </a:xfrm>
          <a:prstGeom prst="rect">
            <a:avLst/>
          </a:prstGeom>
        </p:spPr>
        <p:txBody>
          <a:bodyPr wrap="square" lIns="0" tIns="0" rIns="0" bIns="0" rtlCol="0" anchor="t">
            <a:spAutoFit/>
          </a:bodyPr>
          <a:lstStyle/>
          <a:p>
            <a:pPr algn="ctr">
              <a:lnSpc>
                <a:spcPts val="6526"/>
              </a:lnSpc>
            </a:pPr>
            <a:r>
              <a:rPr lang="fr-FR" sz="6600" b="1" dirty="0">
                <a:latin typeface="Pragmatica Bold" charset="0"/>
              </a:rPr>
              <a:t>QU'EST-CE QUE L'OPPRESSION </a:t>
            </a:r>
            <a:r>
              <a:rPr lang="fr-FR" sz="6600" b="1" dirty="0"/>
              <a:t>?</a:t>
            </a:r>
            <a:endParaRPr lang="en-US" sz="6060" b="1" dirty="0">
              <a:solidFill>
                <a:srgbClr val="000000"/>
              </a:solidFill>
              <a:latin typeface="Pragmatica Bold"/>
            </a:endParaRPr>
          </a:p>
        </p:txBody>
      </p:sp>
      <p:sp>
        <p:nvSpPr>
          <p:cNvPr id="8" name="TextBox 8"/>
          <p:cNvSpPr txBox="1"/>
          <p:nvPr/>
        </p:nvSpPr>
        <p:spPr>
          <a:xfrm>
            <a:off x="1428696" y="1459899"/>
            <a:ext cx="9858443" cy="7950895"/>
          </a:xfrm>
          <a:prstGeom prst="rect">
            <a:avLst/>
          </a:prstGeom>
        </p:spPr>
        <p:txBody>
          <a:bodyPr wrap="square" lIns="0" tIns="0" rIns="0" bIns="0" rtlCol="0" anchor="t">
            <a:spAutoFit/>
          </a:bodyPr>
          <a:lstStyle/>
          <a:p>
            <a:pPr marL="431795" lvl="1" algn="ctr">
              <a:lnSpc>
                <a:spcPts val="6199"/>
              </a:lnSpc>
            </a:pPr>
            <a:r>
              <a:rPr lang="fr-FR" sz="3999" dirty="0">
                <a:solidFill>
                  <a:srgbClr val="FF9F2F"/>
                </a:solidFill>
                <a:latin typeface="Barlow Bold"/>
              </a:rPr>
              <a:t>L'oppression est l'acte d'un groupe social utilisant le pouvoir ou le privilège à son propre avantage tout en désavantageant, marginalisant, réduisant au silence et subordonnant un autre groupe. L'oppression se produit à la fois de manière systématique (au sein des sociétés et des institutions) et individuelle (entre deux personnes ou plus interagissant).</a:t>
            </a:r>
            <a:endParaRPr lang="en-US" sz="3999" dirty="0">
              <a:solidFill>
                <a:srgbClr val="FF9F2F"/>
              </a:solidFill>
              <a:latin typeface="Barlow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4" y="8016716"/>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3"/>
            <a:stretch>
              <a:fillRect/>
            </a:stretch>
          </a:blipFill>
        </p:spPr>
      </p:sp>
      <p:sp>
        <p:nvSpPr>
          <p:cNvPr id="3" name="Freeform 3"/>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22024" y="-63503"/>
            <a:ext cx="629202" cy="8576586"/>
          </a:xfrm>
          <a:custGeom>
            <a:avLst/>
            <a:gdLst/>
            <a:ahLst/>
            <a:cxnLst/>
            <a:rect l="l" t="t" r="r" b="b"/>
            <a:pathLst>
              <a:path w="629202" h="8576586">
                <a:moveTo>
                  <a:pt x="0" y="0"/>
                </a:moveTo>
                <a:lnTo>
                  <a:pt x="629203" y="0"/>
                </a:lnTo>
                <a:lnTo>
                  <a:pt x="629203" y="8576586"/>
                </a:lnTo>
                <a:lnTo>
                  <a:pt x="0" y="8576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950475" y="402050"/>
            <a:ext cx="10925880" cy="1691873"/>
          </a:xfrm>
          <a:prstGeom prst="rect">
            <a:avLst/>
          </a:prstGeom>
        </p:spPr>
        <p:txBody>
          <a:bodyPr lIns="0" tIns="0" rIns="0" bIns="0" rtlCol="0" anchor="t">
            <a:spAutoFit/>
          </a:bodyPr>
          <a:lstStyle/>
          <a:p>
            <a:pPr algn="ctr">
              <a:lnSpc>
                <a:spcPts val="6526"/>
              </a:lnSpc>
            </a:pPr>
            <a:r>
              <a:rPr lang="fr-FR" sz="6060" dirty="0">
                <a:solidFill>
                  <a:srgbClr val="004AAD"/>
                </a:solidFill>
                <a:latin typeface="Pragmatica Bold"/>
              </a:rPr>
              <a:t>L'ART DE RACONTER DES HISTOIRES</a:t>
            </a:r>
            <a:endParaRPr lang="en-US" sz="6060" dirty="0">
              <a:solidFill>
                <a:srgbClr val="004AAD"/>
              </a:solidFill>
              <a:latin typeface="Pragmatica Bold"/>
            </a:endParaRPr>
          </a:p>
        </p:txBody>
      </p:sp>
      <p:sp>
        <p:nvSpPr>
          <p:cNvPr id="6" name="TextBox 6"/>
          <p:cNvSpPr txBox="1"/>
          <p:nvPr/>
        </p:nvSpPr>
        <p:spPr>
          <a:xfrm>
            <a:off x="2603802" y="2181955"/>
            <a:ext cx="13080396" cy="6806350"/>
          </a:xfrm>
          <a:prstGeom prst="rect">
            <a:avLst/>
          </a:prstGeom>
        </p:spPr>
        <p:txBody>
          <a:bodyPr lIns="0" tIns="0" rIns="0" bIns="0" rtlCol="0" anchor="t">
            <a:spAutoFit/>
          </a:bodyPr>
          <a:lstStyle/>
          <a:p>
            <a:pPr algn="ctr">
              <a:lnSpc>
                <a:spcPts val="7661"/>
              </a:lnSpc>
              <a:spcBef>
                <a:spcPct val="0"/>
              </a:spcBef>
            </a:pPr>
            <a:r>
              <a:rPr lang="fr-FR" sz="5499" dirty="0">
                <a:solidFill>
                  <a:srgbClr val="000002"/>
                </a:solidFill>
                <a:latin typeface="Barlow Bold"/>
              </a:rPr>
              <a:t>Pensez à un moment où vous avez été victime de préjugés, de stigmatisation et de discrimination, puis rendez-vous dans une salle de réunion et partagez votre histoire avec votre (vos) partenaire(s).  Soyez bienveillant envers vous-même et votre partenaire pendant ce moment.</a:t>
            </a:r>
            <a:endParaRPr lang="en-US" sz="5499" dirty="0">
              <a:solidFill>
                <a:srgbClr val="000002"/>
              </a:solidFill>
              <a:latin typeface="Barlow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4" y="8016716"/>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3"/>
            <a:stretch>
              <a:fillRect/>
            </a:stretch>
          </a:blipFill>
        </p:spPr>
      </p:sp>
      <p:sp>
        <p:nvSpPr>
          <p:cNvPr id="3" name="Freeform 3"/>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22024" y="-63503"/>
            <a:ext cx="629202" cy="8576586"/>
          </a:xfrm>
          <a:custGeom>
            <a:avLst/>
            <a:gdLst/>
            <a:ahLst/>
            <a:cxnLst/>
            <a:rect l="l" t="t" r="r" b="b"/>
            <a:pathLst>
              <a:path w="629202" h="8576586">
                <a:moveTo>
                  <a:pt x="0" y="0"/>
                </a:moveTo>
                <a:lnTo>
                  <a:pt x="629203" y="0"/>
                </a:lnTo>
                <a:lnTo>
                  <a:pt x="629203" y="8576586"/>
                </a:lnTo>
                <a:lnTo>
                  <a:pt x="0" y="8576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2181975" y="3588682"/>
            <a:ext cx="6962025" cy="5001369"/>
          </a:xfrm>
          <a:prstGeom prst="rect">
            <a:avLst/>
          </a:prstGeom>
        </p:spPr>
        <p:txBody>
          <a:bodyPr lIns="0" tIns="0" rIns="0" bIns="0" rtlCol="0" anchor="t">
            <a:spAutoFit/>
          </a:bodyPr>
          <a:lstStyle/>
          <a:p>
            <a:pPr algn="ctr">
              <a:lnSpc>
                <a:spcPts val="7754"/>
              </a:lnSpc>
            </a:pPr>
            <a:r>
              <a:rPr lang="fr-FR" sz="7200" dirty="0">
                <a:solidFill>
                  <a:srgbClr val="FFB613"/>
                </a:solidFill>
                <a:latin typeface="Pragmatica Bold"/>
              </a:rPr>
              <a:t>Les quatre « i  »  de l'oppression</a:t>
            </a:r>
          </a:p>
          <a:p>
            <a:pPr algn="ctr">
              <a:lnSpc>
                <a:spcPts val="7754"/>
              </a:lnSpc>
            </a:pPr>
            <a:r>
              <a:rPr lang="en-CA" sz="7200" dirty="0">
                <a:solidFill>
                  <a:srgbClr val="FFB613"/>
                </a:solidFill>
                <a:latin typeface="Pragmatica Bold"/>
              </a:rPr>
              <a:t>(</a:t>
            </a:r>
            <a:r>
              <a:rPr lang="en-CA" sz="3200" dirty="0">
                <a:solidFill>
                  <a:srgbClr val="FFB613"/>
                </a:solidFill>
                <a:latin typeface="Pragmatica Bold"/>
              </a:rPr>
              <a:t>idéologique, institutionnel, </a:t>
            </a:r>
            <a:r>
              <a:rPr lang="en-CA" sz="3200" dirty="0" err="1">
                <a:solidFill>
                  <a:srgbClr val="FFB613"/>
                </a:solidFill>
                <a:latin typeface="Pragmatica Bold"/>
              </a:rPr>
              <a:t>internalisé</a:t>
            </a:r>
            <a:r>
              <a:rPr lang="en-CA" sz="3200" dirty="0">
                <a:solidFill>
                  <a:srgbClr val="FFB613"/>
                </a:solidFill>
                <a:latin typeface="Pragmatica Bold"/>
              </a:rPr>
              <a:t>, </a:t>
            </a:r>
            <a:r>
              <a:rPr lang="en-CA" sz="3200" dirty="0" err="1">
                <a:solidFill>
                  <a:srgbClr val="FFB613"/>
                </a:solidFill>
                <a:latin typeface="Pragmatica Bold"/>
              </a:rPr>
              <a:t>interpersonnel</a:t>
            </a:r>
            <a:r>
              <a:rPr lang="en-CA" sz="3200" dirty="0">
                <a:solidFill>
                  <a:srgbClr val="FFB613"/>
                </a:solidFill>
                <a:latin typeface="Pragmatica Bold"/>
              </a:rPr>
              <a:t>)</a:t>
            </a:r>
            <a:endParaRPr lang="en-US" sz="3200" dirty="0">
              <a:solidFill>
                <a:srgbClr val="FFB613"/>
              </a:solidFill>
              <a:latin typeface="Pragmatica Bold"/>
            </a:endParaRPr>
          </a:p>
        </p:txBody>
      </p:sp>
      <p:sp>
        <p:nvSpPr>
          <p:cNvPr id="7" name="Oval 6">
            <a:extLst>
              <a:ext uri="{FF2B5EF4-FFF2-40B4-BE49-F238E27FC236}">
                <a16:creationId xmlns:a16="http://schemas.microsoft.com/office/drawing/2014/main" id="{6A9DB0CE-699A-49E4-9BB2-06CF1979C080}"/>
              </a:ext>
            </a:extLst>
          </p:cNvPr>
          <p:cNvSpPr/>
          <p:nvPr/>
        </p:nvSpPr>
        <p:spPr>
          <a:xfrm>
            <a:off x="9683006" y="1492816"/>
            <a:ext cx="3831246" cy="3540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rgbClr val="FFB613"/>
                </a:solidFill>
                <a:latin typeface="Pragmatica Bold"/>
              </a:rPr>
              <a:t>IDÉOLOGIQUE</a:t>
            </a:r>
            <a:endParaRPr lang="en-US" sz="2800" dirty="0"/>
          </a:p>
        </p:txBody>
      </p:sp>
      <p:sp>
        <p:nvSpPr>
          <p:cNvPr id="8" name="Oval 7">
            <a:extLst>
              <a:ext uri="{FF2B5EF4-FFF2-40B4-BE49-F238E27FC236}">
                <a16:creationId xmlns:a16="http://schemas.microsoft.com/office/drawing/2014/main" id="{C72B6E31-04FC-4F2B-AA9B-3960865E2883}"/>
              </a:ext>
            </a:extLst>
          </p:cNvPr>
          <p:cNvSpPr/>
          <p:nvPr/>
        </p:nvSpPr>
        <p:spPr>
          <a:xfrm>
            <a:off x="13191767" y="1348801"/>
            <a:ext cx="4029140" cy="3828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rgbClr val="FFB613"/>
                </a:solidFill>
                <a:latin typeface="Pragmatica Bold"/>
              </a:rPr>
              <a:t>INSTITUTIONNEL</a:t>
            </a:r>
            <a:endParaRPr lang="en-US" sz="2400" dirty="0"/>
          </a:p>
        </p:txBody>
      </p:sp>
      <p:sp>
        <p:nvSpPr>
          <p:cNvPr id="9" name="Oval 8">
            <a:extLst>
              <a:ext uri="{FF2B5EF4-FFF2-40B4-BE49-F238E27FC236}">
                <a16:creationId xmlns:a16="http://schemas.microsoft.com/office/drawing/2014/main" id="{7946CD71-167B-467D-A34C-A81968E07F8B}"/>
              </a:ext>
            </a:extLst>
          </p:cNvPr>
          <p:cNvSpPr/>
          <p:nvPr/>
        </p:nvSpPr>
        <p:spPr>
          <a:xfrm>
            <a:off x="13191767" y="3847356"/>
            <a:ext cx="3957213" cy="3828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800" dirty="0">
                <a:solidFill>
                  <a:srgbClr val="FFB613"/>
                </a:solidFill>
                <a:latin typeface="Pragmatica Bold"/>
              </a:rPr>
              <a:t> </a:t>
            </a:r>
          </a:p>
          <a:p>
            <a:pPr algn="r"/>
            <a:endParaRPr lang="en-CA" sz="2800" dirty="0">
              <a:solidFill>
                <a:srgbClr val="FFB613"/>
              </a:solidFill>
              <a:latin typeface="Pragmatica Bold"/>
            </a:endParaRPr>
          </a:p>
          <a:p>
            <a:pPr algn="r"/>
            <a:endParaRPr lang="en-CA" sz="2800" dirty="0">
              <a:solidFill>
                <a:srgbClr val="FFB613"/>
              </a:solidFill>
              <a:latin typeface="Pragmatica Bold"/>
            </a:endParaRPr>
          </a:p>
          <a:p>
            <a:pPr algn="r"/>
            <a:endParaRPr lang="en-CA" sz="2800" dirty="0">
              <a:solidFill>
                <a:srgbClr val="FFB613"/>
              </a:solidFill>
              <a:latin typeface="Pragmatica Bold"/>
            </a:endParaRPr>
          </a:p>
          <a:p>
            <a:pPr algn="r"/>
            <a:r>
              <a:rPr lang="en-CA" sz="2800" dirty="0">
                <a:solidFill>
                  <a:srgbClr val="FFB613"/>
                </a:solidFill>
                <a:latin typeface="Pragmatica Bold"/>
              </a:rPr>
              <a:t>INTERNALISÉ</a:t>
            </a:r>
            <a:endParaRPr lang="en-US" sz="2800" dirty="0"/>
          </a:p>
        </p:txBody>
      </p:sp>
      <p:sp>
        <p:nvSpPr>
          <p:cNvPr id="10" name="Oval 9">
            <a:extLst>
              <a:ext uri="{FF2B5EF4-FFF2-40B4-BE49-F238E27FC236}">
                <a16:creationId xmlns:a16="http://schemas.microsoft.com/office/drawing/2014/main" id="{20B4C8F8-7E66-4CDF-8993-4F29629AEA0A}"/>
              </a:ext>
            </a:extLst>
          </p:cNvPr>
          <p:cNvSpPr/>
          <p:nvPr/>
        </p:nvSpPr>
        <p:spPr>
          <a:xfrm>
            <a:off x="9683006" y="3691122"/>
            <a:ext cx="4645832" cy="3828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rgbClr val="FFB613"/>
                </a:solidFill>
                <a:latin typeface="Pragmatica Bold"/>
              </a:rPr>
              <a:t>INTERPERSONNEL</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3162302" y="-3489465"/>
            <a:ext cx="7246182" cy="6978882"/>
          </a:xfrm>
          <a:custGeom>
            <a:avLst/>
            <a:gdLst/>
            <a:ahLst/>
            <a:cxnLst/>
            <a:rect l="l" t="t" r="r" b="b"/>
            <a:pathLst>
              <a:path w="7246182" h="6978882">
                <a:moveTo>
                  <a:pt x="0" y="0"/>
                </a:moveTo>
                <a:lnTo>
                  <a:pt x="7246182" y="0"/>
                </a:lnTo>
                <a:lnTo>
                  <a:pt x="7246182" y="6978882"/>
                </a:lnTo>
                <a:lnTo>
                  <a:pt x="0" y="6978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35112" y="8043501"/>
            <a:ext cx="2152888" cy="2243499"/>
          </a:xfrm>
          <a:custGeom>
            <a:avLst/>
            <a:gdLst/>
            <a:ahLst/>
            <a:cxnLst/>
            <a:rect l="l" t="t" r="r" b="b"/>
            <a:pathLst>
              <a:path w="2152888" h="2243499">
                <a:moveTo>
                  <a:pt x="0" y="0"/>
                </a:moveTo>
                <a:lnTo>
                  <a:pt x="2152888" y="0"/>
                </a:lnTo>
                <a:lnTo>
                  <a:pt x="2152888" y="2243499"/>
                </a:lnTo>
                <a:lnTo>
                  <a:pt x="0" y="2243499"/>
                </a:lnTo>
                <a:lnTo>
                  <a:pt x="0" y="0"/>
                </a:lnTo>
                <a:close/>
              </a:path>
            </a:pathLst>
          </a:custGeom>
          <a:blipFill>
            <a:blip r:embed="rId5"/>
            <a:stretch>
              <a:fillRect r="-4413" b="-196"/>
            </a:stretch>
          </a:blipFill>
        </p:spPr>
      </p:sp>
      <p:sp>
        <p:nvSpPr>
          <p:cNvPr id="4" name="Freeform 4"/>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15267194" y="43663"/>
            <a:ext cx="2341931" cy="2145954"/>
            <a:chOff x="0" y="0"/>
            <a:chExt cx="2341931" cy="2145957"/>
          </a:xfrm>
        </p:grpSpPr>
        <p:sp>
          <p:nvSpPr>
            <p:cNvPr id="6" name="Freeform 6"/>
            <p:cNvSpPr/>
            <p:nvPr/>
          </p:nvSpPr>
          <p:spPr>
            <a:xfrm>
              <a:off x="242443" y="1228344"/>
              <a:ext cx="337693" cy="613410"/>
            </a:xfrm>
            <a:custGeom>
              <a:avLst/>
              <a:gdLst/>
              <a:ahLst/>
              <a:cxnLst/>
              <a:rect l="l" t="t" r="r" b="b"/>
              <a:pathLst>
                <a:path w="337693" h="613410">
                  <a:moveTo>
                    <a:pt x="295021" y="613410"/>
                  </a:moveTo>
                  <a:cubicBezTo>
                    <a:pt x="283337" y="613410"/>
                    <a:pt x="275590" y="609473"/>
                    <a:pt x="267843" y="601726"/>
                  </a:cubicBezTo>
                  <a:cubicBezTo>
                    <a:pt x="112522" y="454152"/>
                    <a:pt x="19431" y="252349"/>
                    <a:pt x="0" y="42672"/>
                  </a:cubicBezTo>
                  <a:cubicBezTo>
                    <a:pt x="0" y="23241"/>
                    <a:pt x="15494" y="3810"/>
                    <a:pt x="34925" y="0"/>
                  </a:cubicBezTo>
                  <a:cubicBezTo>
                    <a:pt x="58166" y="0"/>
                    <a:pt x="73787" y="15494"/>
                    <a:pt x="77597" y="34925"/>
                  </a:cubicBezTo>
                  <a:cubicBezTo>
                    <a:pt x="97028" y="228981"/>
                    <a:pt x="182372" y="411480"/>
                    <a:pt x="322199" y="547370"/>
                  </a:cubicBezTo>
                  <a:cubicBezTo>
                    <a:pt x="337693" y="562864"/>
                    <a:pt x="337693" y="586232"/>
                    <a:pt x="322199" y="601726"/>
                  </a:cubicBezTo>
                  <a:cubicBezTo>
                    <a:pt x="314452" y="609473"/>
                    <a:pt x="306705" y="613410"/>
                    <a:pt x="295021" y="613410"/>
                  </a:cubicBezTo>
                  <a:close/>
                </a:path>
              </a:pathLst>
            </a:custGeom>
            <a:solidFill>
              <a:srgbClr val="FFFFFE"/>
            </a:solidFill>
          </p:spPr>
        </p:sp>
        <p:sp>
          <p:nvSpPr>
            <p:cNvPr id="7" name="Freeform 7"/>
            <p:cNvSpPr/>
            <p:nvPr/>
          </p:nvSpPr>
          <p:spPr>
            <a:xfrm>
              <a:off x="1671066" y="1108075"/>
              <a:ext cx="349377" cy="745363"/>
            </a:xfrm>
            <a:custGeom>
              <a:avLst/>
              <a:gdLst/>
              <a:ahLst/>
              <a:cxnLst/>
              <a:rect l="l" t="t" r="r" b="b"/>
              <a:pathLst>
                <a:path w="349377" h="745363">
                  <a:moveTo>
                    <a:pt x="42672" y="745363"/>
                  </a:moveTo>
                  <a:cubicBezTo>
                    <a:pt x="30988" y="745363"/>
                    <a:pt x="23241" y="741426"/>
                    <a:pt x="15494" y="733679"/>
                  </a:cubicBezTo>
                  <a:cubicBezTo>
                    <a:pt x="0" y="718185"/>
                    <a:pt x="0" y="694817"/>
                    <a:pt x="15494" y="679323"/>
                  </a:cubicBezTo>
                  <a:cubicBezTo>
                    <a:pt x="182372" y="524002"/>
                    <a:pt x="275590" y="306705"/>
                    <a:pt x="275590" y="81534"/>
                  </a:cubicBezTo>
                  <a:lnTo>
                    <a:pt x="275590" y="38862"/>
                  </a:lnTo>
                  <a:cubicBezTo>
                    <a:pt x="275590" y="15621"/>
                    <a:pt x="291084" y="0"/>
                    <a:pt x="310515" y="0"/>
                  </a:cubicBezTo>
                  <a:cubicBezTo>
                    <a:pt x="333756" y="0"/>
                    <a:pt x="349377" y="15494"/>
                    <a:pt x="349377" y="34925"/>
                  </a:cubicBezTo>
                  <a:lnTo>
                    <a:pt x="349377" y="81534"/>
                  </a:lnTo>
                  <a:cubicBezTo>
                    <a:pt x="349377" y="329946"/>
                    <a:pt x="244602" y="566801"/>
                    <a:pt x="66040" y="733679"/>
                  </a:cubicBezTo>
                  <a:cubicBezTo>
                    <a:pt x="62103" y="741426"/>
                    <a:pt x="50546" y="745363"/>
                    <a:pt x="42799" y="745363"/>
                  </a:cubicBezTo>
                  <a:close/>
                </a:path>
              </a:pathLst>
            </a:custGeom>
            <a:solidFill>
              <a:srgbClr val="FFFFFE"/>
            </a:solidFill>
          </p:spPr>
        </p:sp>
        <p:sp>
          <p:nvSpPr>
            <p:cNvPr id="8" name="Freeform 8"/>
            <p:cNvSpPr/>
            <p:nvPr/>
          </p:nvSpPr>
          <p:spPr>
            <a:xfrm>
              <a:off x="782066" y="879094"/>
              <a:ext cx="698754" cy="698754"/>
            </a:xfrm>
            <a:custGeom>
              <a:avLst/>
              <a:gdLst/>
              <a:ahLst/>
              <a:cxnLst/>
              <a:rect l="l" t="t" r="r" b="b"/>
              <a:pathLst>
                <a:path w="698754" h="698754">
                  <a:moveTo>
                    <a:pt x="349377" y="698754"/>
                  </a:moveTo>
                  <a:cubicBezTo>
                    <a:pt x="155321" y="698754"/>
                    <a:pt x="0" y="543433"/>
                    <a:pt x="0" y="349377"/>
                  </a:cubicBezTo>
                  <a:cubicBezTo>
                    <a:pt x="0" y="155321"/>
                    <a:pt x="155321" y="0"/>
                    <a:pt x="349377" y="0"/>
                  </a:cubicBezTo>
                  <a:cubicBezTo>
                    <a:pt x="543433" y="0"/>
                    <a:pt x="698754" y="155194"/>
                    <a:pt x="698754" y="349377"/>
                  </a:cubicBezTo>
                  <a:cubicBezTo>
                    <a:pt x="698754" y="543560"/>
                    <a:pt x="543433" y="698754"/>
                    <a:pt x="349377" y="698754"/>
                  </a:cubicBezTo>
                  <a:close/>
                  <a:moveTo>
                    <a:pt x="349377" y="77597"/>
                  </a:moveTo>
                  <a:cubicBezTo>
                    <a:pt x="197993" y="77597"/>
                    <a:pt x="77597" y="197993"/>
                    <a:pt x="77597" y="349377"/>
                  </a:cubicBezTo>
                  <a:cubicBezTo>
                    <a:pt x="77597" y="500761"/>
                    <a:pt x="197993" y="621157"/>
                    <a:pt x="349377" y="621157"/>
                  </a:cubicBezTo>
                  <a:cubicBezTo>
                    <a:pt x="500761" y="621157"/>
                    <a:pt x="621157" y="500761"/>
                    <a:pt x="621157" y="349377"/>
                  </a:cubicBezTo>
                  <a:cubicBezTo>
                    <a:pt x="621157" y="197993"/>
                    <a:pt x="500761" y="77597"/>
                    <a:pt x="349377" y="77597"/>
                  </a:cubicBezTo>
                  <a:close/>
                </a:path>
              </a:pathLst>
            </a:custGeom>
            <a:solidFill>
              <a:srgbClr val="FFFFFE"/>
            </a:solidFill>
          </p:spPr>
        </p:sp>
        <p:sp>
          <p:nvSpPr>
            <p:cNvPr id="9" name="Freeform 9"/>
            <p:cNvSpPr/>
            <p:nvPr/>
          </p:nvSpPr>
          <p:spPr>
            <a:xfrm>
              <a:off x="650113" y="1577848"/>
              <a:ext cx="962660" cy="504698"/>
            </a:xfrm>
            <a:custGeom>
              <a:avLst/>
              <a:gdLst/>
              <a:ahLst/>
              <a:cxnLst/>
              <a:rect l="l" t="t" r="r" b="b"/>
              <a:pathLst>
                <a:path w="962660" h="504698">
                  <a:moveTo>
                    <a:pt x="481330" y="77597"/>
                  </a:moveTo>
                  <a:cubicBezTo>
                    <a:pt x="648208" y="77597"/>
                    <a:pt x="799592" y="178562"/>
                    <a:pt x="869569" y="329946"/>
                  </a:cubicBezTo>
                  <a:cubicBezTo>
                    <a:pt x="753110" y="392049"/>
                    <a:pt x="617220" y="426974"/>
                    <a:pt x="481330" y="426974"/>
                  </a:cubicBezTo>
                  <a:cubicBezTo>
                    <a:pt x="345440" y="426974"/>
                    <a:pt x="209550" y="392049"/>
                    <a:pt x="93091" y="329946"/>
                  </a:cubicBezTo>
                  <a:cubicBezTo>
                    <a:pt x="159131" y="178562"/>
                    <a:pt x="314325" y="77597"/>
                    <a:pt x="481330" y="77597"/>
                  </a:cubicBezTo>
                  <a:close/>
                  <a:moveTo>
                    <a:pt x="481330" y="0"/>
                  </a:moveTo>
                  <a:cubicBezTo>
                    <a:pt x="267843" y="0"/>
                    <a:pt x="77597" y="131953"/>
                    <a:pt x="7747" y="333883"/>
                  </a:cubicBezTo>
                  <a:cubicBezTo>
                    <a:pt x="0" y="353314"/>
                    <a:pt x="7747" y="372745"/>
                    <a:pt x="23241" y="380492"/>
                  </a:cubicBezTo>
                  <a:cubicBezTo>
                    <a:pt x="159004" y="461899"/>
                    <a:pt x="318008" y="504698"/>
                    <a:pt x="480949" y="504698"/>
                  </a:cubicBezTo>
                  <a:lnTo>
                    <a:pt x="481711" y="504698"/>
                  </a:lnTo>
                  <a:cubicBezTo>
                    <a:pt x="644652" y="504571"/>
                    <a:pt x="803656" y="461899"/>
                    <a:pt x="939419" y="380492"/>
                  </a:cubicBezTo>
                  <a:cubicBezTo>
                    <a:pt x="954913" y="372745"/>
                    <a:pt x="962660" y="353314"/>
                    <a:pt x="954913" y="333883"/>
                  </a:cubicBezTo>
                  <a:cubicBezTo>
                    <a:pt x="885063" y="132080"/>
                    <a:pt x="694817" y="0"/>
                    <a:pt x="481330" y="0"/>
                  </a:cubicBezTo>
                  <a:close/>
                </a:path>
              </a:pathLst>
            </a:custGeom>
            <a:solidFill>
              <a:srgbClr val="FFFFFE"/>
            </a:solidFill>
          </p:spPr>
        </p:sp>
        <p:sp>
          <p:nvSpPr>
            <p:cNvPr id="10" name="Freeform 10"/>
            <p:cNvSpPr/>
            <p:nvPr/>
          </p:nvSpPr>
          <p:spPr>
            <a:xfrm>
              <a:off x="1469263" y="230886"/>
              <a:ext cx="822833" cy="803529"/>
            </a:xfrm>
            <a:custGeom>
              <a:avLst/>
              <a:gdLst/>
              <a:ahLst/>
              <a:cxnLst/>
              <a:rect l="l" t="t" r="r" b="b"/>
              <a:pathLst>
                <a:path w="822833" h="803529">
                  <a:moveTo>
                    <a:pt x="415290" y="803402"/>
                  </a:moveTo>
                  <a:cubicBezTo>
                    <a:pt x="353187" y="803402"/>
                    <a:pt x="291084" y="787908"/>
                    <a:pt x="232791" y="756793"/>
                  </a:cubicBezTo>
                  <a:lnTo>
                    <a:pt x="46482" y="772414"/>
                  </a:lnTo>
                  <a:cubicBezTo>
                    <a:pt x="30988" y="772414"/>
                    <a:pt x="19304" y="764667"/>
                    <a:pt x="11557" y="752983"/>
                  </a:cubicBezTo>
                  <a:cubicBezTo>
                    <a:pt x="3810" y="741299"/>
                    <a:pt x="3810" y="725805"/>
                    <a:pt x="11557" y="710311"/>
                  </a:cubicBezTo>
                  <a:lnTo>
                    <a:pt x="77597" y="605536"/>
                  </a:lnTo>
                  <a:cubicBezTo>
                    <a:pt x="0" y="477393"/>
                    <a:pt x="3810" y="318262"/>
                    <a:pt x="85344" y="194056"/>
                  </a:cubicBezTo>
                  <a:cubicBezTo>
                    <a:pt x="143510" y="104775"/>
                    <a:pt x="228981" y="46482"/>
                    <a:pt x="333756" y="23241"/>
                  </a:cubicBezTo>
                  <a:cubicBezTo>
                    <a:pt x="434721" y="0"/>
                    <a:pt x="539496" y="19304"/>
                    <a:pt x="628777" y="77597"/>
                  </a:cubicBezTo>
                  <a:cubicBezTo>
                    <a:pt x="718058" y="135890"/>
                    <a:pt x="776351" y="221234"/>
                    <a:pt x="799592" y="326009"/>
                  </a:cubicBezTo>
                  <a:cubicBezTo>
                    <a:pt x="822833" y="426974"/>
                    <a:pt x="803529" y="531749"/>
                    <a:pt x="745236" y="621030"/>
                  </a:cubicBezTo>
                  <a:cubicBezTo>
                    <a:pt x="667639" y="737489"/>
                    <a:pt x="543433" y="803529"/>
                    <a:pt x="415290" y="803529"/>
                  </a:cubicBezTo>
                  <a:close/>
                  <a:moveTo>
                    <a:pt x="240665" y="679196"/>
                  </a:moveTo>
                  <a:lnTo>
                    <a:pt x="252349" y="679196"/>
                  </a:lnTo>
                  <a:cubicBezTo>
                    <a:pt x="403733" y="764540"/>
                    <a:pt x="590042" y="721868"/>
                    <a:pt x="679323" y="582168"/>
                  </a:cubicBezTo>
                  <a:cubicBezTo>
                    <a:pt x="725932" y="512318"/>
                    <a:pt x="741426" y="426847"/>
                    <a:pt x="721995" y="345313"/>
                  </a:cubicBezTo>
                  <a:cubicBezTo>
                    <a:pt x="702564" y="263779"/>
                    <a:pt x="655955" y="193929"/>
                    <a:pt x="586105" y="147320"/>
                  </a:cubicBezTo>
                  <a:cubicBezTo>
                    <a:pt x="516255" y="100711"/>
                    <a:pt x="430784" y="85217"/>
                    <a:pt x="349250" y="104648"/>
                  </a:cubicBezTo>
                  <a:cubicBezTo>
                    <a:pt x="267716" y="124079"/>
                    <a:pt x="197866" y="170688"/>
                    <a:pt x="151257" y="240538"/>
                  </a:cubicBezTo>
                  <a:cubicBezTo>
                    <a:pt x="81407" y="349250"/>
                    <a:pt x="85217" y="485140"/>
                    <a:pt x="155194" y="589915"/>
                  </a:cubicBezTo>
                  <a:cubicBezTo>
                    <a:pt x="162941" y="601599"/>
                    <a:pt x="162941" y="621030"/>
                    <a:pt x="155194" y="632587"/>
                  </a:cubicBezTo>
                  <a:lnTo>
                    <a:pt x="116332" y="690753"/>
                  </a:lnTo>
                  <a:lnTo>
                    <a:pt x="240538" y="679069"/>
                  </a:lnTo>
                  <a:cubicBezTo>
                    <a:pt x="236601" y="679069"/>
                    <a:pt x="236601" y="679069"/>
                    <a:pt x="240538" y="679069"/>
                  </a:cubicBezTo>
                  <a:close/>
                </a:path>
              </a:pathLst>
            </a:custGeom>
            <a:solidFill>
              <a:srgbClr val="FFFFFE"/>
            </a:solidFill>
          </p:spPr>
        </p:sp>
        <p:sp>
          <p:nvSpPr>
            <p:cNvPr id="11" name="Freeform 11"/>
            <p:cNvSpPr/>
            <p:nvPr/>
          </p:nvSpPr>
          <p:spPr>
            <a:xfrm>
              <a:off x="1729105" y="409448"/>
              <a:ext cx="333756" cy="407543"/>
            </a:xfrm>
            <a:custGeom>
              <a:avLst/>
              <a:gdLst/>
              <a:ahLst/>
              <a:cxnLst/>
              <a:rect l="l" t="t" r="r" b="b"/>
              <a:pathLst>
                <a:path w="333756" h="407543">
                  <a:moveTo>
                    <a:pt x="159258" y="407543"/>
                  </a:moveTo>
                  <a:cubicBezTo>
                    <a:pt x="136017" y="407543"/>
                    <a:pt x="120396" y="392049"/>
                    <a:pt x="120396" y="368681"/>
                  </a:cubicBezTo>
                  <a:lnTo>
                    <a:pt x="120396" y="337693"/>
                  </a:lnTo>
                  <a:cubicBezTo>
                    <a:pt x="120396" y="295021"/>
                    <a:pt x="147574" y="256159"/>
                    <a:pt x="186436" y="244475"/>
                  </a:cubicBezTo>
                  <a:cubicBezTo>
                    <a:pt x="221361" y="232791"/>
                    <a:pt x="248539" y="194056"/>
                    <a:pt x="240792" y="147447"/>
                  </a:cubicBezTo>
                  <a:cubicBezTo>
                    <a:pt x="233045" y="116332"/>
                    <a:pt x="209677" y="89281"/>
                    <a:pt x="178689" y="85344"/>
                  </a:cubicBezTo>
                  <a:cubicBezTo>
                    <a:pt x="151511" y="81407"/>
                    <a:pt x="128270" y="85344"/>
                    <a:pt x="108839" y="100838"/>
                  </a:cubicBezTo>
                  <a:cubicBezTo>
                    <a:pt x="89408" y="116332"/>
                    <a:pt x="77724" y="139700"/>
                    <a:pt x="77724" y="166878"/>
                  </a:cubicBezTo>
                  <a:cubicBezTo>
                    <a:pt x="77724" y="190119"/>
                    <a:pt x="62230" y="205740"/>
                    <a:pt x="38862" y="205740"/>
                  </a:cubicBezTo>
                  <a:cubicBezTo>
                    <a:pt x="15494" y="205740"/>
                    <a:pt x="0" y="190246"/>
                    <a:pt x="0" y="166878"/>
                  </a:cubicBezTo>
                  <a:cubicBezTo>
                    <a:pt x="0" y="116459"/>
                    <a:pt x="23241" y="73660"/>
                    <a:pt x="58166" y="42672"/>
                  </a:cubicBezTo>
                  <a:cubicBezTo>
                    <a:pt x="97028" y="11557"/>
                    <a:pt x="143510" y="0"/>
                    <a:pt x="194056" y="11557"/>
                  </a:cubicBezTo>
                  <a:cubicBezTo>
                    <a:pt x="256159" y="23241"/>
                    <a:pt x="302768" y="73660"/>
                    <a:pt x="318262" y="135763"/>
                  </a:cubicBezTo>
                  <a:cubicBezTo>
                    <a:pt x="333756" y="217297"/>
                    <a:pt x="291084" y="294894"/>
                    <a:pt x="213487" y="322072"/>
                  </a:cubicBezTo>
                  <a:lnTo>
                    <a:pt x="197993" y="333756"/>
                  </a:lnTo>
                  <a:lnTo>
                    <a:pt x="197993" y="372618"/>
                  </a:lnTo>
                  <a:cubicBezTo>
                    <a:pt x="197993" y="388112"/>
                    <a:pt x="178562" y="407543"/>
                    <a:pt x="159131" y="407543"/>
                  </a:cubicBezTo>
                  <a:close/>
                </a:path>
              </a:pathLst>
            </a:custGeom>
            <a:solidFill>
              <a:srgbClr val="FFFFFE"/>
            </a:solidFill>
          </p:spPr>
        </p:sp>
        <p:sp>
          <p:nvSpPr>
            <p:cNvPr id="12" name="Freeform 12"/>
            <p:cNvSpPr/>
            <p:nvPr/>
          </p:nvSpPr>
          <p:spPr>
            <a:xfrm>
              <a:off x="1861185" y="859790"/>
              <a:ext cx="54356" cy="54356"/>
            </a:xfrm>
            <a:custGeom>
              <a:avLst/>
              <a:gdLst/>
              <a:ahLst/>
              <a:cxnLst/>
              <a:rect l="l" t="t" r="r" b="b"/>
              <a:pathLst>
                <a:path w="54356" h="54356">
                  <a:moveTo>
                    <a:pt x="54356" y="27051"/>
                  </a:moveTo>
                  <a:lnTo>
                    <a:pt x="53721" y="34163"/>
                  </a:lnTo>
                  <a:lnTo>
                    <a:pt x="49022" y="43815"/>
                  </a:lnTo>
                  <a:lnTo>
                    <a:pt x="41021" y="50927"/>
                  </a:lnTo>
                  <a:lnTo>
                    <a:pt x="30861" y="54356"/>
                  </a:lnTo>
                  <a:lnTo>
                    <a:pt x="20193" y="53721"/>
                  </a:lnTo>
                  <a:lnTo>
                    <a:pt x="10541" y="49022"/>
                  </a:lnTo>
                  <a:lnTo>
                    <a:pt x="3429" y="41021"/>
                  </a:lnTo>
                  <a:lnTo>
                    <a:pt x="0" y="30861"/>
                  </a:lnTo>
                  <a:lnTo>
                    <a:pt x="635" y="20193"/>
                  </a:lnTo>
                  <a:lnTo>
                    <a:pt x="5334" y="10541"/>
                  </a:lnTo>
                  <a:lnTo>
                    <a:pt x="13335" y="3429"/>
                  </a:lnTo>
                  <a:lnTo>
                    <a:pt x="23495" y="0"/>
                  </a:lnTo>
                  <a:lnTo>
                    <a:pt x="34163" y="635"/>
                  </a:lnTo>
                  <a:lnTo>
                    <a:pt x="43815" y="5334"/>
                  </a:lnTo>
                  <a:lnTo>
                    <a:pt x="50927" y="13335"/>
                  </a:lnTo>
                  <a:lnTo>
                    <a:pt x="54356" y="23495"/>
                  </a:lnTo>
                  <a:close/>
                </a:path>
              </a:pathLst>
            </a:custGeom>
            <a:solidFill>
              <a:srgbClr val="FFFFFE"/>
            </a:solidFill>
          </p:spPr>
        </p:sp>
        <p:sp>
          <p:nvSpPr>
            <p:cNvPr id="13" name="Freeform 13"/>
            <p:cNvSpPr/>
            <p:nvPr/>
          </p:nvSpPr>
          <p:spPr>
            <a:xfrm>
              <a:off x="52197" y="479171"/>
              <a:ext cx="679323" cy="660019"/>
            </a:xfrm>
            <a:custGeom>
              <a:avLst/>
              <a:gdLst/>
              <a:ahLst/>
              <a:cxnLst/>
              <a:rect l="l" t="t" r="r" b="b"/>
              <a:pathLst>
                <a:path w="679323" h="660019">
                  <a:moveTo>
                    <a:pt x="333883" y="660019"/>
                  </a:moveTo>
                  <a:cubicBezTo>
                    <a:pt x="229108" y="660019"/>
                    <a:pt x="124206" y="605663"/>
                    <a:pt x="62103" y="512445"/>
                  </a:cubicBezTo>
                  <a:cubicBezTo>
                    <a:pt x="15494" y="438658"/>
                    <a:pt x="0" y="353314"/>
                    <a:pt x="19431" y="267843"/>
                  </a:cubicBezTo>
                  <a:cubicBezTo>
                    <a:pt x="38862" y="182372"/>
                    <a:pt x="89281" y="112522"/>
                    <a:pt x="159131" y="62103"/>
                  </a:cubicBezTo>
                  <a:cubicBezTo>
                    <a:pt x="232918" y="15494"/>
                    <a:pt x="318262" y="0"/>
                    <a:pt x="403733" y="19431"/>
                  </a:cubicBezTo>
                  <a:cubicBezTo>
                    <a:pt x="489204" y="38862"/>
                    <a:pt x="559054" y="89281"/>
                    <a:pt x="609473" y="159131"/>
                  </a:cubicBezTo>
                  <a:cubicBezTo>
                    <a:pt x="675513" y="260096"/>
                    <a:pt x="679323" y="392049"/>
                    <a:pt x="617220" y="496824"/>
                  </a:cubicBezTo>
                  <a:lnTo>
                    <a:pt x="667639" y="578358"/>
                  </a:lnTo>
                  <a:cubicBezTo>
                    <a:pt x="675386" y="590042"/>
                    <a:pt x="675386" y="605536"/>
                    <a:pt x="667639" y="621030"/>
                  </a:cubicBezTo>
                  <a:cubicBezTo>
                    <a:pt x="659892" y="632714"/>
                    <a:pt x="644398" y="640461"/>
                    <a:pt x="632714" y="640461"/>
                  </a:cubicBezTo>
                  <a:lnTo>
                    <a:pt x="485267" y="625094"/>
                  </a:lnTo>
                  <a:cubicBezTo>
                    <a:pt x="434848" y="648335"/>
                    <a:pt x="384302" y="660019"/>
                    <a:pt x="333883" y="660019"/>
                  </a:cubicBezTo>
                  <a:close/>
                  <a:moveTo>
                    <a:pt x="128143" y="469773"/>
                  </a:moveTo>
                  <a:cubicBezTo>
                    <a:pt x="197993" y="578485"/>
                    <a:pt x="341630" y="613410"/>
                    <a:pt x="458089" y="551307"/>
                  </a:cubicBezTo>
                  <a:lnTo>
                    <a:pt x="473583" y="547370"/>
                  </a:lnTo>
                  <a:lnTo>
                    <a:pt x="558927" y="555117"/>
                  </a:lnTo>
                  <a:lnTo>
                    <a:pt x="535686" y="516255"/>
                  </a:lnTo>
                  <a:cubicBezTo>
                    <a:pt x="527939" y="504571"/>
                    <a:pt x="527939" y="485140"/>
                    <a:pt x="535686" y="473583"/>
                  </a:cubicBezTo>
                  <a:cubicBezTo>
                    <a:pt x="593852" y="392049"/>
                    <a:pt x="593852" y="283337"/>
                    <a:pt x="539623" y="201803"/>
                  </a:cubicBezTo>
                  <a:cubicBezTo>
                    <a:pt x="504698" y="147447"/>
                    <a:pt x="450342" y="108585"/>
                    <a:pt x="384302" y="93091"/>
                  </a:cubicBezTo>
                  <a:cubicBezTo>
                    <a:pt x="318262" y="77597"/>
                    <a:pt x="256159" y="93091"/>
                    <a:pt x="197993" y="128016"/>
                  </a:cubicBezTo>
                  <a:cubicBezTo>
                    <a:pt x="85471" y="201803"/>
                    <a:pt x="54356" y="353187"/>
                    <a:pt x="128143" y="469646"/>
                  </a:cubicBezTo>
                  <a:close/>
                </a:path>
              </a:pathLst>
            </a:custGeom>
            <a:solidFill>
              <a:srgbClr val="FFFFFE"/>
            </a:solidFill>
          </p:spPr>
        </p:sp>
        <p:sp>
          <p:nvSpPr>
            <p:cNvPr id="14" name="Freeform 14"/>
            <p:cNvSpPr/>
            <p:nvPr/>
          </p:nvSpPr>
          <p:spPr>
            <a:xfrm>
              <a:off x="265684" y="622935"/>
              <a:ext cx="287147" cy="341630"/>
            </a:xfrm>
            <a:custGeom>
              <a:avLst/>
              <a:gdLst/>
              <a:ahLst/>
              <a:cxnLst/>
              <a:rect l="l" t="t" r="r" b="b"/>
              <a:pathLst>
                <a:path w="287147" h="341630">
                  <a:moveTo>
                    <a:pt x="139827" y="341503"/>
                  </a:moveTo>
                  <a:cubicBezTo>
                    <a:pt x="116586" y="341503"/>
                    <a:pt x="100965" y="326009"/>
                    <a:pt x="100965" y="302641"/>
                  </a:cubicBezTo>
                  <a:lnTo>
                    <a:pt x="100965" y="279400"/>
                  </a:lnTo>
                  <a:cubicBezTo>
                    <a:pt x="100965" y="240538"/>
                    <a:pt x="124206" y="209550"/>
                    <a:pt x="159131" y="197866"/>
                  </a:cubicBezTo>
                  <a:cubicBezTo>
                    <a:pt x="182372" y="190119"/>
                    <a:pt x="205740" y="162941"/>
                    <a:pt x="197993" y="128016"/>
                  </a:cubicBezTo>
                  <a:cubicBezTo>
                    <a:pt x="194056" y="104775"/>
                    <a:pt x="174752" y="89154"/>
                    <a:pt x="151384" y="81407"/>
                  </a:cubicBezTo>
                  <a:cubicBezTo>
                    <a:pt x="131953" y="77470"/>
                    <a:pt x="116459" y="81407"/>
                    <a:pt x="100965" y="93091"/>
                  </a:cubicBezTo>
                  <a:cubicBezTo>
                    <a:pt x="85471" y="104775"/>
                    <a:pt x="77724" y="120269"/>
                    <a:pt x="77724" y="139700"/>
                  </a:cubicBezTo>
                  <a:cubicBezTo>
                    <a:pt x="77724" y="162941"/>
                    <a:pt x="62230" y="178562"/>
                    <a:pt x="38862" y="178562"/>
                  </a:cubicBezTo>
                  <a:cubicBezTo>
                    <a:pt x="15494" y="178562"/>
                    <a:pt x="0" y="163068"/>
                    <a:pt x="0" y="139700"/>
                  </a:cubicBezTo>
                  <a:cubicBezTo>
                    <a:pt x="0" y="97028"/>
                    <a:pt x="19431" y="58166"/>
                    <a:pt x="50419" y="34925"/>
                  </a:cubicBezTo>
                  <a:cubicBezTo>
                    <a:pt x="81534" y="7747"/>
                    <a:pt x="124206" y="0"/>
                    <a:pt x="166878" y="7747"/>
                  </a:cubicBezTo>
                  <a:cubicBezTo>
                    <a:pt x="217297" y="19431"/>
                    <a:pt x="260096" y="62103"/>
                    <a:pt x="271653" y="112522"/>
                  </a:cubicBezTo>
                  <a:cubicBezTo>
                    <a:pt x="287147" y="182372"/>
                    <a:pt x="248412" y="248412"/>
                    <a:pt x="182372" y="271653"/>
                  </a:cubicBezTo>
                  <a:lnTo>
                    <a:pt x="174625" y="275590"/>
                  </a:lnTo>
                  <a:lnTo>
                    <a:pt x="174625" y="306705"/>
                  </a:lnTo>
                  <a:cubicBezTo>
                    <a:pt x="178562" y="322199"/>
                    <a:pt x="159131" y="341630"/>
                    <a:pt x="139700" y="341630"/>
                  </a:cubicBezTo>
                  <a:close/>
                </a:path>
              </a:pathLst>
            </a:custGeom>
            <a:solidFill>
              <a:srgbClr val="FFFFFE"/>
            </a:solidFill>
          </p:spPr>
        </p:sp>
        <p:sp>
          <p:nvSpPr>
            <p:cNvPr id="15" name="Freeform 15"/>
            <p:cNvSpPr/>
            <p:nvPr/>
          </p:nvSpPr>
          <p:spPr>
            <a:xfrm>
              <a:off x="382143" y="987806"/>
              <a:ext cx="46609" cy="46609"/>
            </a:xfrm>
            <a:custGeom>
              <a:avLst/>
              <a:gdLst/>
              <a:ahLst/>
              <a:cxnLst/>
              <a:rect l="l" t="t" r="r" b="b"/>
              <a:pathLst>
                <a:path w="46609" h="46609">
                  <a:moveTo>
                    <a:pt x="46609" y="23241"/>
                  </a:moveTo>
                  <a:lnTo>
                    <a:pt x="45974" y="29337"/>
                  </a:lnTo>
                  <a:lnTo>
                    <a:pt x="41910" y="37592"/>
                  </a:lnTo>
                  <a:lnTo>
                    <a:pt x="35052" y="43688"/>
                  </a:lnTo>
                  <a:lnTo>
                    <a:pt x="26416" y="46609"/>
                  </a:lnTo>
                  <a:lnTo>
                    <a:pt x="17272" y="45974"/>
                  </a:lnTo>
                  <a:lnTo>
                    <a:pt x="9017" y="41910"/>
                  </a:lnTo>
                  <a:lnTo>
                    <a:pt x="2921" y="35052"/>
                  </a:lnTo>
                  <a:lnTo>
                    <a:pt x="0" y="26416"/>
                  </a:lnTo>
                  <a:lnTo>
                    <a:pt x="635" y="17272"/>
                  </a:lnTo>
                  <a:lnTo>
                    <a:pt x="4699" y="9017"/>
                  </a:lnTo>
                  <a:lnTo>
                    <a:pt x="11557" y="2921"/>
                  </a:lnTo>
                  <a:lnTo>
                    <a:pt x="20193" y="0"/>
                  </a:lnTo>
                  <a:lnTo>
                    <a:pt x="29337" y="635"/>
                  </a:lnTo>
                  <a:lnTo>
                    <a:pt x="37592" y="4699"/>
                  </a:lnTo>
                  <a:lnTo>
                    <a:pt x="43688" y="11557"/>
                  </a:lnTo>
                  <a:lnTo>
                    <a:pt x="46609" y="20193"/>
                  </a:lnTo>
                  <a:close/>
                </a:path>
              </a:pathLst>
            </a:custGeom>
            <a:solidFill>
              <a:srgbClr val="FFFFFE"/>
            </a:solidFill>
          </p:spPr>
        </p:sp>
        <p:sp>
          <p:nvSpPr>
            <p:cNvPr id="16" name="Freeform 16"/>
            <p:cNvSpPr/>
            <p:nvPr/>
          </p:nvSpPr>
          <p:spPr>
            <a:xfrm>
              <a:off x="716026" y="63500"/>
              <a:ext cx="679450" cy="741680"/>
            </a:xfrm>
            <a:custGeom>
              <a:avLst/>
              <a:gdLst/>
              <a:ahLst/>
              <a:cxnLst/>
              <a:rect l="l" t="t" r="r" b="b"/>
              <a:pathLst>
                <a:path w="679450" h="741680">
                  <a:moveTo>
                    <a:pt x="326136" y="77978"/>
                  </a:moveTo>
                  <a:cubicBezTo>
                    <a:pt x="427101" y="77978"/>
                    <a:pt x="520192" y="140081"/>
                    <a:pt x="562991" y="244856"/>
                  </a:cubicBezTo>
                  <a:cubicBezTo>
                    <a:pt x="601853" y="361315"/>
                    <a:pt x="539750" y="493268"/>
                    <a:pt x="423291" y="539877"/>
                  </a:cubicBezTo>
                  <a:cubicBezTo>
                    <a:pt x="415544" y="543814"/>
                    <a:pt x="407797" y="547624"/>
                    <a:pt x="403860" y="555371"/>
                  </a:cubicBezTo>
                  <a:lnTo>
                    <a:pt x="361188" y="617474"/>
                  </a:lnTo>
                  <a:lnTo>
                    <a:pt x="349504" y="582549"/>
                  </a:lnTo>
                  <a:cubicBezTo>
                    <a:pt x="341757" y="567055"/>
                    <a:pt x="330073" y="555371"/>
                    <a:pt x="314579" y="555371"/>
                  </a:cubicBezTo>
                  <a:cubicBezTo>
                    <a:pt x="217551" y="547624"/>
                    <a:pt x="136017" y="485521"/>
                    <a:pt x="104902" y="392303"/>
                  </a:cubicBezTo>
                  <a:cubicBezTo>
                    <a:pt x="81661" y="330200"/>
                    <a:pt x="89408" y="268097"/>
                    <a:pt x="116586" y="209804"/>
                  </a:cubicBezTo>
                  <a:cubicBezTo>
                    <a:pt x="143764" y="151511"/>
                    <a:pt x="190373" y="108839"/>
                    <a:pt x="252476" y="89408"/>
                  </a:cubicBezTo>
                  <a:cubicBezTo>
                    <a:pt x="275717" y="81661"/>
                    <a:pt x="302895" y="77724"/>
                    <a:pt x="326263" y="77724"/>
                  </a:cubicBezTo>
                  <a:close/>
                  <a:moveTo>
                    <a:pt x="324739" y="0"/>
                  </a:moveTo>
                  <a:cubicBezTo>
                    <a:pt x="291719" y="0"/>
                    <a:pt x="258191" y="5080"/>
                    <a:pt x="225171" y="15875"/>
                  </a:cubicBezTo>
                  <a:cubicBezTo>
                    <a:pt x="143637" y="43053"/>
                    <a:pt x="81534" y="101219"/>
                    <a:pt x="42672" y="175006"/>
                  </a:cubicBezTo>
                  <a:cubicBezTo>
                    <a:pt x="7747" y="248793"/>
                    <a:pt x="0" y="334137"/>
                    <a:pt x="27178" y="415671"/>
                  </a:cubicBezTo>
                  <a:cubicBezTo>
                    <a:pt x="66040" y="528193"/>
                    <a:pt x="163068" y="609727"/>
                    <a:pt x="279527" y="629158"/>
                  </a:cubicBezTo>
                  <a:lnTo>
                    <a:pt x="310642" y="714502"/>
                  </a:lnTo>
                  <a:cubicBezTo>
                    <a:pt x="314579" y="729996"/>
                    <a:pt x="326136" y="741680"/>
                    <a:pt x="341757" y="741680"/>
                  </a:cubicBezTo>
                  <a:lnTo>
                    <a:pt x="345694" y="741680"/>
                  </a:lnTo>
                  <a:cubicBezTo>
                    <a:pt x="357378" y="741680"/>
                    <a:pt x="368935" y="737743"/>
                    <a:pt x="380619" y="726186"/>
                  </a:cubicBezTo>
                  <a:lnTo>
                    <a:pt x="458216" y="605790"/>
                  </a:lnTo>
                  <a:cubicBezTo>
                    <a:pt x="605790" y="539750"/>
                    <a:pt x="679450" y="372872"/>
                    <a:pt x="629031" y="217551"/>
                  </a:cubicBezTo>
                  <a:cubicBezTo>
                    <a:pt x="582168" y="83947"/>
                    <a:pt x="458216" y="0"/>
                    <a:pt x="324739" y="0"/>
                  </a:cubicBezTo>
                  <a:close/>
                </a:path>
              </a:pathLst>
            </a:custGeom>
            <a:solidFill>
              <a:srgbClr val="FFFFFE"/>
            </a:solidFill>
          </p:spPr>
        </p:sp>
        <p:sp>
          <p:nvSpPr>
            <p:cNvPr id="17" name="Freeform 17"/>
            <p:cNvSpPr/>
            <p:nvPr/>
          </p:nvSpPr>
          <p:spPr>
            <a:xfrm>
              <a:off x="921639" y="192024"/>
              <a:ext cx="283210" cy="337820"/>
            </a:xfrm>
            <a:custGeom>
              <a:avLst/>
              <a:gdLst/>
              <a:ahLst/>
              <a:cxnLst/>
              <a:rect l="l" t="t" r="r" b="b"/>
              <a:pathLst>
                <a:path w="283210" h="337820">
                  <a:moveTo>
                    <a:pt x="136017" y="337693"/>
                  </a:moveTo>
                  <a:cubicBezTo>
                    <a:pt x="112776" y="337693"/>
                    <a:pt x="97155" y="322199"/>
                    <a:pt x="97155" y="298831"/>
                  </a:cubicBezTo>
                  <a:lnTo>
                    <a:pt x="97155" y="275590"/>
                  </a:lnTo>
                  <a:cubicBezTo>
                    <a:pt x="97155" y="240665"/>
                    <a:pt x="120396" y="205740"/>
                    <a:pt x="155321" y="194056"/>
                  </a:cubicBezTo>
                  <a:cubicBezTo>
                    <a:pt x="178562" y="186309"/>
                    <a:pt x="197993" y="159131"/>
                    <a:pt x="190246" y="128016"/>
                  </a:cubicBezTo>
                  <a:cubicBezTo>
                    <a:pt x="186309" y="108585"/>
                    <a:pt x="167005" y="89154"/>
                    <a:pt x="147574" y="85344"/>
                  </a:cubicBezTo>
                  <a:cubicBezTo>
                    <a:pt x="128143" y="81534"/>
                    <a:pt x="112649" y="85344"/>
                    <a:pt x="97155" y="97028"/>
                  </a:cubicBezTo>
                  <a:cubicBezTo>
                    <a:pt x="85471" y="108712"/>
                    <a:pt x="77724" y="124206"/>
                    <a:pt x="77724" y="139700"/>
                  </a:cubicBezTo>
                  <a:cubicBezTo>
                    <a:pt x="77724" y="162941"/>
                    <a:pt x="62230" y="178562"/>
                    <a:pt x="38862" y="178562"/>
                  </a:cubicBezTo>
                  <a:cubicBezTo>
                    <a:pt x="15494" y="178562"/>
                    <a:pt x="0" y="163068"/>
                    <a:pt x="0" y="139700"/>
                  </a:cubicBezTo>
                  <a:cubicBezTo>
                    <a:pt x="0" y="100838"/>
                    <a:pt x="19431" y="62103"/>
                    <a:pt x="50419" y="34925"/>
                  </a:cubicBezTo>
                  <a:cubicBezTo>
                    <a:pt x="81407" y="7747"/>
                    <a:pt x="124206" y="0"/>
                    <a:pt x="162941" y="7747"/>
                  </a:cubicBezTo>
                  <a:cubicBezTo>
                    <a:pt x="213360" y="19431"/>
                    <a:pt x="256159" y="58166"/>
                    <a:pt x="267716" y="112522"/>
                  </a:cubicBezTo>
                  <a:cubicBezTo>
                    <a:pt x="283210" y="178562"/>
                    <a:pt x="244475" y="244475"/>
                    <a:pt x="182372" y="267843"/>
                  </a:cubicBezTo>
                  <a:lnTo>
                    <a:pt x="174625" y="271780"/>
                  </a:lnTo>
                  <a:lnTo>
                    <a:pt x="174625" y="298958"/>
                  </a:lnTo>
                  <a:cubicBezTo>
                    <a:pt x="174625" y="322199"/>
                    <a:pt x="155194" y="337820"/>
                    <a:pt x="135763" y="337820"/>
                  </a:cubicBezTo>
                  <a:close/>
                </a:path>
              </a:pathLst>
            </a:custGeom>
            <a:solidFill>
              <a:srgbClr val="FFFFFE"/>
            </a:solidFill>
          </p:spPr>
        </p:sp>
        <p:sp>
          <p:nvSpPr>
            <p:cNvPr id="18" name="Freeform 18"/>
            <p:cNvSpPr/>
            <p:nvPr/>
          </p:nvSpPr>
          <p:spPr>
            <a:xfrm>
              <a:off x="1038225" y="556895"/>
              <a:ext cx="38862" cy="38862"/>
            </a:xfrm>
            <a:custGeom>
              <a:avLst/>
              <a:gdLst/>
              <a:ahLst/>
              <a:cxnLst/>
              <a:rect l="l" t="t" r="r" b="b"/>
              <a:pathLst>
                <a:path w="38862" h="38862">
                  <a:moveTo>
                    <a:pt x="38862" y="19431"/>
                  </a:moveTo>
                  <a:lnTo>
                    <a:pt x="38354" y="24511"/>
                  </a:lnTo>
                  <a:lnTo>
                    <a:pt x="34925" y="31369"/>
                  </a:lnTo>
                  <a:lnTo>
                    <a:pt x="29210" y="36449"/>
                  </a:lnTo>
                  <a:lnTo>
                    <a:pt x="21971" y="38862"/>
                  </a:lnTo>
                  <a:lnTo>
                    <a:pt x="14351" y="38354"/>
                  </a:lnTo>
                  <a:lnTo>
                    <a:pt x="7493" y="34925"/>
                  </a:lnTo>
                  <a:lnTo>
                    <a:pt x="2413" y="29210"/>
                  </a:lnTo>
                  <a:lnTo>
                    <a:pt x="0" y="21971"/>
                  </a:lnTo>
                  <a:lnTo>
                    <a:pt x="508" y="14351"/>
                  </a:lnTo>
                  <a:lnTo>
                    <a:pt x="3937" y="7493"/>
                  </a:lnTo>
                  <a:lnTo>
                    <a:pt x="9652" y="2413"/>
                  </a:lnTo>
                  <a:lnTo>
                    <a:pt x="16891" y="0"/>
                  </a:lnTo>
                  <a:lnTo>
                    <a:pt x="24511" y="508"/>
                  </a:lnTo>
                  <a:lnTo>
                    <a:pt x="31369" y="3937"/>
                  </a:lnTo>
                  <a:lnTo>
                    <a:pt x="36449" y="9652"/>
                  </a:lnTo>
                  <a:lnTo>
                    <a:pt x="38862" y="16891"/>
                  </a:lnTo>
                  <a:close/>
                </a:path>
              </a:pathLst>
            </a:custGeom>
            <a:solidFill>
              <a:srgbClr val="FFFFFE"/>
            </a:solidFill>
          </p:spPr>
        </p:sp>
      </p:grpSp>
      <p:sp>
        <p:nvSpPr>
          <p:cNvPr id="19" name="Freeform 19"/>
          <p:cNvSpPr/>
          <p:nvPr/>
        </p:nvSpPr>
        <p:spPr>
          <a:xfrm>
            <a:off x="17824580" y="-63503"/>
            <a:ext cx="526923" cy="8503625"/>
          </a:xfrm>
          <a:custGeom>
            <a:avLst/>
            <a:gdLst/>
            <a:ahLst/>
            <a:cxnLst/>
            <a:rect l="l" t="t" r="r" b="b"/>
            <a:pathLst>
              <a:path w="526923" h="8503625">
                <a:moveTo>
                  <a:pt x="0" y="0"/>
                </a:moveTo>
                <a:lnTo>
                  <a:pt x="526923" y="0"/>
                </a:lnTo>
                <a:lnTo>
                  <a:pt x="526923" y="8503625"/>
                </a:lnTo>
                <a:lnTo>
                  <a:pt x="0" y="85036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TextBox 20"/>
          <p:cNvSpPr txBox="1"/>
          <p:nvPr/>
        </p:nvSpPr>
        <p:spPr>
          <a:xfrm>
            <a:off x="2056343" y="4204049"/>
            <a:ext cx="14746919" cy="3077766"/>
          </a:xfrm>
          <a:prstGeom prst="rect">
            <a:avLst/>
          </a:prstGeom>
        </p:spPr>
        <p:txBody>
          <a:bodyPr lIns="0" tIns="0" rIns="0" bIns="0" rtlCol="0" anchor="t">
            <a:spAutoFit/>
          </a:bodyPr>
          <a:lstStyle/>
          <a:p>
            <a:pPr algn="just">
              <a:lnSpc>
                <a:spcPts val="5997"/>
              </a:lnSpc>
            </a:pPr>
            <a:r>
              <a:rPr lang="fr-FR" sz="5600" spc="61" dirty="0">
                <a:solidFill>
                  <a:srgbClr val="000000"/>
                </a:solidFill>
                <a:latin typeface="Barlow Bold"/>
              </a:rPr>
              <a:t>Quels sont les exemples de la façon dont les quatre I de l'oppression se sont manifestés dans votre vie en ce qui concerne la santé sexuelle et reproductive ?</a:t>
            </a:r>
            <a:endParaRPr lang="en-US" sz="5600" spc="61" dirty="0">
              <a:solidFill>
                <a:srgbClr val="000000"/>
              </a:solidFill>
              <a:latin typeface="Barlow Bold"/>
            </a:endParaRPr>
          </a:p>
        </p:txBody>
      </p:sp>
      <p:sp>
        <p:nvSpPr>
          <p:cNvPr id="21" name="TextBox 21"/>
          <p:cNvSpPr txBox="1"/>
          <p:nvPr/>
        </p:nvSpPr>
        <p:spPr>
          <a:xfrm>
            <a:off x="2143076" y="1008631"/>
            <a:ext cx="10600488" cy="1090042"/>
          </a:xfrm>
          <a:prstGeom prst="rect">
            <a:avLst/>
          </a:prstGeom>
        </p:spPr>
        <p:txBody>
          <a:bodyPr wrap="square" lIns="0" tIns="0" rIns="0" bIns="0" rtlCol="0" anchor="t">
            <a:spAutoFit/>
          </a:bodyPr>
          <a:lstStyle/>
          <a:p>
            <a:pPr>
              <a:lnSpc>
                <a:spcPts val="8469"/>
              </a:lnSpc>
            </a:pPr>
            <a:r>
              <a:rPr lang="en-US" sz="6050" dirty="0">
                <a:solidFill>
                  <a:srgbClr val="FF0000"/>
                </a:solidFill>
                <a:latin typeface="Pragmatica Bold" charset="0"/>
              </a:rPr>
              <a:t>QUESTION DE DISCUSSION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3162302" y="-3489465"/>
            <a:ext cx="7246182" cy="6978882"/>
          </a:xfrm>
          <a:custGeom>
            <a:avLst/>
            <a:gdLst/>
            <a:ahLst/>
            <a:cxnLst/>
            <a:rect l="l" t="t" r="r" b="b"/>
            <a:pathLst>
              <a:path w="7246182" h="6978882">
                <a:moveTo>
                  <a:pt x="0" y="0"/>
                </a:moveTo>
                <a:lnTo>
                  <a:pt x="7246182" y="0"/>
                </a:lnTo>
                <a:lnTo>
                  <a:pt x="7246182" y="6978882"/>
                </a:lnTo>
                <a:lnTo>
                  <a:pt x="0" y="6978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35112" y="8043501"/>
            <a:ext cx="2152888" cy="2243499"/>
          </a:xfrm>
          <a:custGeom>
            <a:avLst/>
            <a:gdLst/>
            <a:ahLst/>
            <a:cxnLst/>
            <a:rect l="l" t="t" r="r" b="b"/>
            <a:pathLst>
              <a:path w="2152888" h="2243499">
                <a:moveTo>
                  <a:pt x="0" y="0"/>
                </a:moveTo>
                <a:lnTo>
                  <a:pt x="2152888" y="0"/>
                </a:lnTo>
                <a:lnTo>
                  <a:pt x="2152888" y="2243499"/>
                </a:lnTo>
                <a:lnTo>
                  <a:pt x="0" y="2243499"/>
                </a:lnTo>
                <a:lnTo>
                  <a:pt x="0" y="0"/>
                </a:lnTo>
                <a:close/>
              </a:path>
            </a:pathLst>
          </a:custGeom>
          <a:blipFill>
            <a:blip r:embed="rId5"/>
            <a:stretch>
              <a:fillRect r="-4413" b="-196"/>
            </a:stretch>
          </a:blipFill>
        </p:spPr>
      </p:sp>
      <p:sp>
        <p:nvSpPr>
          <p:cNvPr id="4" name="Freeform 4"/>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7824580" y="-63503"/>
            <a:ext cx="526923" cy="8503625"/>
          </a:xfrm>
          <a:custGeom>
            <a:avLst/>
            <a:gdLst/>
            <a:ahLst/>
            <a:cxnLst/>
            <a:rect l="l" t="t" r="r" b="b"/>
            <a:pathLst>
              <a:path w="526923" h="8503625">
                <a:moveTo>
                  <a:pt x="0" y="0"/>
                </a:moveTo>
                <a:lnTo>
                  <a:pt x="526923" y="0"/>
                </a:lnTo>
                <a:lnTo>
                  <a:pt x="526923" y="8503625"/>
                </a:lnTo>
                <a:lnTo>
                  <a:pt x="0" y="85036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2751843" y="2807378"/>
            <a:ext cx="12784315" cy="5770811"/>
          </a:xfrm>
          <a:prstGeom prst="rect">
            <a:avLst/>
          </a:prstGeom>
        </p:spPr>
        <p:txBody>
          <a:bodyPr lIns="0" tIns="0" rIns="0" bIns="0" rtlCol="0" anchor="t">
            <a:spAutoFit/>
          </a:bodyPr>
          <a:lstStyle/>
          <a:p>
            <a:pPr algn="just">
              <a:lnSpc>
                <a:spcPts val="7491"/>
              </a:lnSpc>
            </a:pPr>
            <a:r>
              <a:rPr lang="en-US" sz="6995" spc="76" dirty="0">
                <a:solidFill>
                  <a:srgbClr val="1F3B80"/>
                </a:solidFill>
                <a:latin typeface="Barlow Bold"/>
              </a:rPr>
              <a:t>“</a:t>
            </a:r>
            <a:r>
              <a:rPr lang="fr-FR" sz="7000" spc="76" dirty="0">
                <a:solidFill>
                  <a:srgbClr val="1F3B80"/>
                </a:solidFill>
                <a:latin typeface="Barlow Bold"/>
              </a:rPr>
              <a:t>La stigmatisation désigne toute attitude négative, tout préjugé ou toute croyance erronée associés à des traits, des circonstances ou des symptômes de santé </a:t>
            </a:r>
            <a:endParaRPr lang="en-US" sz="7000" spc="76" dirty="0">
              <a:solidFill>
                <a:srgbClr val="1F3B80"/>
              </a:solidFill>
              <a:latin typeface="Barlow Bold"/>
            </a:endParaRPr>
          </a:p>
        </p:txBody>
      </p:sp>
      <p:sp>
        <p:nvSpPr>
          <p:cNvPr id="7" name="Freeform 7"/>
          <p:cNvSpPr/>
          <p:nvPr/>
        </p:nvSpPr>
        <p:spPr>
          <a:xfrm>
            <a:off x="14901245" y="0"/>
            <a:ext cx="2539650" cy="2419016"/>
          </a:xfrm>
          <a:custGeom>
            <a:avLst/>
            <a:gdLst/>
            <a:ahLst/>
            <a:cxnLst/>
            <a:rect l="l" t="t" r="r" b="b"/>
            <a:pathLst>
              <a:path w="2539650" h="2419016">
                <a:moveTo>
                  <a:pt x="0" y="0"/>
                </a:moveTo>
                <a:lnTo>
                  <a:pt x="2539650" y="0"/>
                </a:lnTo>
                <a:lnTo>
                  <a:pt x="2539650" y="2419016"/>
                </a:lnTo>
                <a:lnTo>
                  <a:pt x="0" y="2419016"/>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3214646" y="0"/>
            <a:ext cx="10746445" cy="2180084"/>
          </a:xfrm>
          <a:prstGeom prst="rect">
            <a:avLst/>
          </a:prstGeom>
        </p:spPr>
        <p:txBody>
          <a:bodyPr wrap="square" lIns="0" tIns="0" rIns="0" bIns="0" rtlCol="0" anchor="t">
            <a:spAutoFit/>
          </a:bodyPr>
          <a:lstStyle/>
          <a:p>
            <a:pPr algn="ctr">
              <a:lnSpc>
                <a:spcPts val="8469"/>
              </a:lnSpc>
            </a:pPr>
            <a:r>
              <a:rPr lang="en-US" sz="6049" dirty="0">
                <a:solidFill>
                  <a:srgbClr val="00B0F0"/>
                </a:solidFill>
                <a:latin typeface="Pragmatica Bold"/>
              </a:rPr>
              <a:t>QU'EST-CE QUE LA STIGMATISATION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9251242" y="8380286"/>
            <a:ext cx="512826" cy="512997"/>
          </a:xfrm>
          <a:custGeom>
            <a:avLst/>
            <a:gdLst/>
            <a:ahLst/>
            <a:cxnLst/>
            <a:rect l="l" t="t" r="r" b="b"/>
            <a:pathLst>
              <a:path w="512826" h="512997">
                <a:moveTo>
                  <a:pt x="0" y="0"/>
                </a:moveTo>
                <a:lnTo>
                  <a:pt x="512826" y="0"/>
                </a:lnTo>
                <a:lnTo>
                  <a:pt x="512826" y="512997"/>
                </a:lnTo>
                <a:lnTo>
                  <a:pt x="0" y="5129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039624" y="8036185"/>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5"/>
            <a:stretch>
              <a:fillRect/>
            </a:stretch>
          </a:blipFill>
        </p:spPr>
      </p:sp>
      <p:sp>
        <p:nvSpPr>
          <p:cNvPr id="4" name="Freeform 4"/>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7729092" y="-63503"/>
            <a:ext cx="622144" cy="8576586"/>
          </a:xfrm>
          <a:custGeom>
            <a:avLst/>
            <a:gdLst/>
            <a:ahLst/>
            <a:cxnLst/>
            <a:rect l="l" t="t" r="r" b="b"/>
            <a:pathLst>
              <a:path w="622144" h="8576586">
                <a:moveTo>
                  <a:pt x="0" y="0"/>
                </a:moveTo>
                <a:lnTo>
                  <a:pt x="622144" y="0"/>
                </a:lnTo>
                <a:lnTo>
                  <a:pt x="622144" y="8576586"/>
                </a:lnTo>
                <a:lnTo>
                  <a:pt x="0" y="85765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714316" y="407891"/>
            <a:ext cx="16859368" cy="858312"/>
          </a:xfrm>
          <a:prstGeom prst="rect">
            <a:avLst/>
          </a:prstGeom>
        </p:spPr>
        <p:txBody>
          <a:bodyPr wrap="square" lIns="0" tIns="0" rIns="0" bIns="0" rtlCol="0" anchor="t">
            <a:spAutoFit/>
          </a:bodyPr>
          <a:lstStyle/>
          <a:p>
            <a:pPr algn="ctr">
              <a:lnSpc>
                <a:spcPts val="6526"/>
              </a:lnSpc>
            </a:pPr>
            <a:r>
              <a:rPr lang="en-US" sz="6060" dirty="0">
                <a:solidFill>
                  <a:srgbClr val="000000"/>
                </a:solidFill>
                <a:latin typeface="Pragmatica Bold"/>
              </a:rPr>
              <a:t>LES TYPES DE STIGMATISATION</a:t>
            </a:r>
          </a:p>
        </p:txBody>
      </p:sp>
      <p:sp>
        <p:nvSpPr>
          <p:cNvPr id="8" name="Oval 7">
            <a:extLst>
              <a:ext uri="{FF2B5EF4-FFF2-40B4-BE49-F238E27FC236}">
                <a16:creationId xmlns:a16="http://schemas.microsoft.com/office/drawing/2014/main" id="{5A2C38D5-ACEC-4A5F-B565-EED51463A73B}"/>
              </a:ext>
            </a:extLst>
          </p:cNvPr>
          <p:cNvSpPr/>
          <p:nvPr/>
        </p:nvSpPr>
        <p:spPr>
          <a:xfrm>
            <a:off x="6983760" y="4922520"/>
            <a:ext cx="2880320" cy="18722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t>STIGMA</a:t>
            </a:r>
          </a:p>
          <a:p>
            <a:pPr algn="ctr"/>
            <a:r>
              <a:rPr lang="en-CA" sz="2800" b="1" dirty="0"/>
              <a:t>TISATION</a:t>
            </a:r>
            <a:endParaRPr lang="en-US" sz="2800" b="1" dirty="0"/>
          </a:p>
        </p:txBody>
      </p:sp>
      <p:sp>
        <p:nvSpPr>
          <p:cNvPr id="9" name="Oval 8">
            <a:extLst>
              <a:ext uri="{FF2B5EF4-FFF2-40B4-BE49-F238E27FC236}">
                <a16:creationId xmlns:a16="http://schemas.microsoft.com/office/drawing/2014/main" id="{603C7F5A-967E-4FD5-A545-8EDA2E4FF8CF}"/>
              </a:ext>
            </a:extLst>
          </p:cNvPr>
          <p:cNvSpPr/>
          <p:nvPr/>
        </p:nvSpPr>
        <p:spPr>
          <a:xfrm>
            <a:off x="6988540" y="1589183"/>
            <a:ext cx="2880320" cy="18722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FF0000"/>
                </a:solidFill>
              </a:rPr>
              <a:t>PUBLIC</a:t>
            </a:r>
            <a:endParaRPr lang="en-US" sz="2800" b="1" dirty="0">
              <a:solidFill>
                <a:srgbClr val="FF0000"/>
              </a:solidFill>
            </a:endParaRPr>
          </a:p>
        </p:txBody>
      </p:sp>
      <p:sp>
        <p:nvSpPr>
          <p:cNvPr id="10" name="Oval 9">
            <a:extLst>
              <a:ext uri="{FF2B5EF4-FFF2-40B4-BE49-F238E27FC236}">
                <a16:creationId xmlns:a16="http://schemas.microsoft.com/office/drawing/2014/main" id="{67786064-C2D2-4A1B-ACD8-EC5E9F8C905B}"/>
              </a:ext>
            </a:extLst>
          </p:cNvPr>
          <p:cNvSpPr/>
          <p:nvPr/>
        </p:nvSpPr>
        <p:spPr>
          <a:xfrm>
            <a:off x="10845149" y="2611233"/>
            <a:ext cx="2880320" cy="18722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STIGMATISATION PERÇUE/</a:t>
            </a:r>
            <a:endParaRPr lang="en-CA" sz="2000" b="1" dirty="0">
              <a:solidFill>
                <a:schemeClr val="tx1"/>
              </a:solidFill>
            </a:endParaRPr>
          </a:p>
          <a:p>
            <a:pPr algn="ctr"/>
            <a:r>
              <a:rPr lang="en-CA" sz="2000" b="1" dirty="0">
                <a:solidFill>
                  <a:schemeClr val="tx1"/>
                </a:solidFill>
              </a:rPr>
              <a:t>AUTO-STIGMATISATION</a:t>
            </a:r>
            <a:endParaRPr lang="en-US" sz="2000" b="1" dirty="0">
              <a:solidFill>
                <a:schemeClr val="tx1"/>
              </a:solidFill>
            </a:endParaRPr>
          </a:p>
        </p:txBody>
      </p:sp>
      <p:sp>
        <p:nvSpPr>
          <p:cNvPr id="11" name="Oval 10">
            <a:extLst>
              <a:ext uri="{FF2B5EF4-FFF2-40B4-BE49-F238E27FC236}">
                <a16:creationId xmlns:a16="http://schemas.microsoft.com/office/drawing/2014/main" id="{CEF3528E-9941-478B-BBF1-BA9B8846A1E0}"/>
              </a:ext>
            </a:extLst>
          </p:cNvPr>
          <p:cNvSpPr/>
          <p:nvPr/>
        </p:nvSpPr>
        <p:spPr>
          <a:xfrm>
            <a:off x="3052525" y="2767236"/>
            <a:ext cx="2880320" cy="18722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ASSOCIATIF</a:t>
            </a:r>
            <a:endParaRPr lang="en-US" sz="2400" b="1" dirty="0">
              <a:solidFill>
                <a:schemeClr val="tx1"/>
              </a:solidFill>
            </a:endParaRPr>
          </a:p>
        </p:txBody>
      </p:sp>
      <p:sp>
        <p:nvSpPr>
          <p:cNvPr id="12" name="Oval 11">
            <a:extLst>
              <a:ext uri="{FF2B5EF4-FFF2-40B4-BE49-F238E27FC236}">
                <a16:creationId xmlns:a16="http://schemas.microsoft.com/office/drawing/2014/main" id="{7DF1B3D4-BC24-4646-AC39-BEFE4340D077}"/>
              </a:ext>
            </a:extLst>
          </p:cNvPr>
          <p:cNvSpPr/>
          <p:nvPr/>
        </p:nvSpPr>
        <p:spPr>
          <a:xfrm>
            <a:off x="7020156" y="8081453"/>
            <a:ext cx="2880320" cy="18722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STRUCTUREL</a:t>
            </a:r>
            <a:endParaRPr lang="en-US" sz="2400" b="1" dirty="0"/>
          </a:p>
        </p:txBody>
      </p:sp>
      <p:sp>
        <p:nvSpPr>
          <p:cNvPr id="13" name="Oval 12">
            <a:extLst>
              <a:ext uri="{FF2B5EF4-FFF2-40B4-BE49-F238E27FC236}">
                <a16:creationId xmlns:a16="http://schemas.microsoft.com/office/drawing/2014/main" id="{8D32D35E-2367-4604-96C9-92BDB8411CC5}"/>
              </a:ext>
            </a:extLst>
          </p:cNvPr>
          <p:cNvSpPr/>
          <p:nvPr/>
        </p:nvSpPr>
        <p:spPr>
          <a:xfrm>
            <a:off x="3052524" y="6185680"/>
            <a:ext cx="3139147" cy="219460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PROFESSIONNEL DE LA SANTÉ</a:t>
            </a:r>
            <a:endParaRPr lang="en-US" sz="2200" dirty="0">
              <a:solidFill>
                <a:schemeClr val="bg1"/>
              </a:solidFill>
            </a:endParaRPr>
          </a:p>
        </p:txBody>
      </p:sp>
      <p:sp>
        <p:nvSpPr>
          <p:cNvPr id="14" name="Oval 13">
            <a:extLst>
              <a:ext uri="{FF2B5EF4-FFF2-40B4-BE49-F238E27FC236}">
                <a16:creationId xmlns:a16="http://schemas.microsoft.com/office/drawing/2014/main" id="{F468E5A2-C84F-4E18-A7D4-BAEE1C9A639A}"/>
              </a:ext>
            </a:extLst>
          </p:cNvPr>
          <p:cNvSpPr/>
          <p:nvPr/>
        </p:nvSpPr>
        <p:spPr>
          <a:xfrm>
            <a:off x="10845149" y="6185681"/>
            <a:ext cx="2880320" cy="187220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ÉTIQUETTE</a:t>
            </a:r>
          </a:p>
        </p:txBody>
      </p:sp>
      <p:sp>
        <p:nvSpPr>
          <p:cNvPr id="18" name="Arrow: Up 17">
            <a:extLst>
              <a:ext uri="{FF2B5EF4-FFF2-40B4-BE49-F238E27FC236}">
                <a16:creationId xmlns:a16="http://schemas.microsoft.com/office/drawing/2014/main" id="{2E973EC6-8CDA-4B7C-A3AE-B9A8B499F2E3}"/>
              </a:ext>
            </a:extLst>
          </p:cNvPr>
          <p:cNvSpPr/>
          <p:nvPr/>
        </p:nvSpPr>
        <p:spPr>
          <a:xfrm flipH="1" flipV="1">
            <a:off x="8377054" y="6930674"/>
            <a:ext cx="141355" cy="819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A4752092-C3E8-40DC-9632-B11FD24B6EBD}"/>
              </a:ext>
            </a:extLst>
          </p:cNvPr>
          <p:cNvSpPr/>
          <p:nvPr/>
        </p:nvSpPr>
        <p:spPr>
          <a:xfrm rot="17924053" flipH="1" flipV="1">
            <a:off x="10398774" y="5775776"/>
            <a:ext cx="141355" cy="819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591E056A-C8EE-4DE1-9003-EA77FB7BEB9F}"/>
              </a:ext>
            </a:extLst>
          </p:cNvPr>
          <p:cNvSpPr/>
          <p:nvPr/>
        </p:nvSpPr>
        <p:spPr>
          <a:xfrm rot="10800000" flipH="1" flipV="1">
            <a:off x="8354902" y="3771741"/>
            <a:ext cx="163507" cy="819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6229A03A-1BBA-4A41-9184-0091329A7735}"/>
              </a:ext>
            </a:extLst>
          </p:cNvPr>
          <p:cNvSpPr/>
          <p:nvPr/>
        </p:nvSpPr>
        <p:spPr>
          <a:xfrm rot="13891905" flipH="1" flipV="1">
            <a:off x="10347100" y="4102851"/>
            <a:ext cx="141355" cy="819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5193722D-E5D3-4475-AB5E-1B4DD73C1AF1}"/>
              </a:ext>
            </a:extLst>
          </p:cNvPr>
          <p:cNvSpPr/>
          <p:nvPr/>
        </p:nvSpPr>
        <p:spPr>
          <a:xfrm rot="3887589" flipH="1" flipV="1">
            <a:off x="6293424" y="5755262"/>
            <a:ext cx="141355" cy="819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3863F0E7-E7D6-4D4D-B30B-74F4B21FC26B}"/>
              </a:ext>
            </a:extLst>
          </p:cNvPr>
          <p:cNvSpPr/>
          <p:nvPr/>
        </p:nvSpPr>
        <p:spPr>
          <a:xfrm rot="7198045" flipH="1" flipV="1">
            <a:off x="6679790" y="4051554"/>
            <a:ext cx="141355" cy="819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4" y="8016716"/>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3"/>
            <a:stretch>
              <a:fillRect/>
            </a:stretch>
          </a:blipFill>
        </p:spPr>
      </p:sp>
      <p:sp>
        <p:nvSpPr>
          <p:cNvPr id="3" name="Freeform 3"/>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22024" y="-63503"/>
            <a:ext cx="629202" cy="8576586"/>
          </a:xfrm>
          <a:custGeom>
            <a:avLst/>
            <a:gdLst/>
            <a:ahLst/>
            <a:cxnLst/>
            <a:rect l="l" t="t" r="r" b="b"/>
            <a:pathLst>
              <a:path w="629202" h="8576586">
                <a:moveTo>
                  <a:pt x="0" y="0"/>
                </a:moveTo>
                <a:lnTo>
                  <a:pt x="629203" y="0"/>
                </a:lnTo>
                <a:lnTo>
                  <a:pt x="629203" y="8576586"/>
                </a:lnTo>
                <a:lnTo>
                  <a:pt x="0" y="8576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950475" y="402050"/>
            <a:ext cx="10925880" cy="1712648"/>
          </a:xfrm>
          <a:prstGeom prst="rect">
            <a:avLst/>
          </a:prstGeom>
        </p:spPr>
        <p:txBody>
          <a:bodyPr lIns="0" tIns="0" rIns="0" bIns="0" rtlCol="0" anchor="t">
            <a:spAutoFit/>
          </a:bodyPr>
          <a:lstStyle/>
          <a:p>
            <a:pPr algn="ctr">
              <a:lnSpc>
                <a:spcPts val="6526"/>
              </a:lnSpc>
            </a:pPr>
            <a:r>
              <a:rPr lang="fr-FR" sz="6060" b="1" dirty="0">
                <a:solidFill>
                  <a:srgbClr val="00B0F0"/>
                </a:solidFill>
                <a:latin typeface="Pragmatica Bold" charset="0"/>
              </a:rPr>
              <a:t>IMPACTS DE LA STIGMATISATION</a:t>
            </a:r>
            <a:endParaRPr lang="en-US" sz="6060" b="1" dirty="0">
              <a:solidFill>
                <a:srgbClr val="00B0F0"/>
              </a:solidFill>
              <a:latin typeface="Pragmatica Bold" charset="0"/>
            </a:endParaRPr>
          </a:p>
        </p:txBody>
      </p:sp>
      <p:sp>
        <p:nvSpPr>
          <p:cNvPr id="6" name="TextBox 6"/>
          <p:cNvSpPr txBox="1"/>
          <p:nvPr/>
        </p:nvSpPr>
        <p:spPr>
          <a:xfrm>
            <a:off x="2603802" y="2181955"/>
            <a:ext cx="13080396" cy="5924699"/>
          </a:xfrm>
          <a:prstGeom prst="rect">
            <a:avLst/>
          </a:prstGeom>
        </p:spPr>
        <p:txBody>
          <a:bodyPr lIns="0" tIns="0" rIns="0" bIns="0" rtlCol="0" anchor="t">
            <a:spAutoFit/>
          </a:bodyPr>
          <a:lstStyle/>
          <a:p>
            <a:pPr>
              <a:lnSpc>
                <a:spcPts val="7661"/>
              </a:lnSpc>
            </a:pPr>
            <a:r>
              <a:rPr lang="en-US" sz="5499" dirty="0">
                <a:solidFill>
                  <a:srgbClr val="000002"/>
                </a:solidFill>
                <a:latin typeface="Barlow Bold"/>
              </a:rPr>
              <a:t>•</a:t>
            </a:r>
            <a:r>
              <a:rPr lang="fr-FR" sz="5499" dirty="0">
                <a:solidFill>
                  <a:srgbClr val="000002"/>
                </a:solidFill>
                <a:latin typeface="Barlow Bold"/>
              </a:rPr>
              <a:t>Manque d'accès/retard dans l'accès au traitement-</a:t>
            </a:r>
          </a:p>
          <a:p>
            <a:pPr>
              <a:lnSpc>
                <a:spcPts val="7661"/>
              </a:lnSpc>
            </a:pPr>
            <a:r>
              <a:rPr lang="fr-FR" sz="5499" dirty="0">
                <a:solidFill>
                  <a:srgbClr val="000002"/>
                </a:solidFill>
                <a:latin typeface="Barlow Bold"/>
              </a:rPr>
              <a:t>Risque (accru) pour la sécurité personnelle-</a:t>
            </a:r>
          </a:p>
          <a:p>
            <a:pPr>
              <a:lnSpc>
                <a:spcPts val="7661"/>
              </a:lnSpc>
            </a:pPr>
            <a:r>
              <a:rPr lang="fr-FR" sz="5499" dirty="0">
                <a:solidFill>
                  <a:srgbClr val="000002"/>
                </a:solidFill>
                <a:latin typeface="Barlow Bold"/>
              </a:rPr>
              <a:t>Mauvaise qualité des soins</a:t>
            </a:r>
          </a:p>
          <a:p>
            <a:pPr>
              <a:lnSpc>
                <a:spcPts val="7661"/>
              </a:lnSpc>
            </a:pPr>
            <a:r>
              <a:rPr lang="fr-FR" sz="5499" dirty="0">
                <a:solidFill>
                  <a:srgbClr val="000002"/>
                </a:solidFill>
                <a:latin typeface="Barlow Bold"/>
              </a:rPr>
              <a:t>Baisse de l'estime de soi</a:t>
            </a:r>
            <a:endParaRPr lang="en-US" sz="5499" dirty="0">
              <a:solidFill>
                <a:srgbClr val="000002"/>
              </a:solidFill>
              <a:latin typeface="Barlow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9251242" y="8380286"/>
            <a:ext cx="512826" cy="512997"/>
          </a:xfrm>
          <a:custGeom>
            <a:avLst/>
            <a:gdLst/>
            <a:ahLst/>
            <a:cxnLst/>
            <a:rect l="l" t="t" r="r" b="b"/>
            <a:pathLst>
              <a:path w="512826" h="512997">
                <a:moveTo>
                  <a:pt x="0" y="0"/>
                </a:moveTo>
                <a:lnTo>
                  <a:pt x="512826" y="0"/>
                </a:lnTo>
                <a:lnTo>
                  <a:pt x="512826" y="512997"/>
                </a:lnTo>
                <a:lnTo>
                  <a:pt x="0" y="5129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039624" y="8036185"/>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5"/>
            <a:stretch>
              <a:fillRect/>
            </a:stretch>
          </a:blipFill>
        </p:spPr>
      </p:sp>
      <p:sp>
        <p:nvSpPr>
          <p:cNvPr id="4" name="Freeform 4"/>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7729092" y="-63503"/>
            <a:ext cx="622144" cy="8576586"/>
          </a:xfrm>
          <a:custGeom>
            <a:avLst/>
            <a:gdLst/>
            <a:ahLst/>
            <a:cxnLst/>
            <a:rect l="l" t="t" r="r" b="b"/>
            <a:pathLst>
              <a:path w="622144" h="8576586">
                <a:moveTo>
                  <a:pt x="0" y="0"/>
                </a:moveTo>
                <a:lnTo>
                  <a:pt x="622144" y="0"/>
                </a:lnTo>
                <a:lnTo>
                  <a:pt x="622144" y="8576586"/>
                </a:lnTo>
                <a:lnTo>
                  <a:pt x="0" y="85765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5997905" y="2035404"/>
            <a:ext cx="7019500" cy="7124731"/>
          </a:xfrm>
          <a:custGeom>
            <a:avLst/>
            <a:gdLst/>
            <a:ahLst/>
            <a:cxnLst/>
            <a:rect l="l" t="t" r="r" b="b"/>
            <a:pathLst>
              <a:path w="7019500" h="7124731">
                <a:moveTo>
                  <a:pt x="0" y="0"/>
                </a:moveTo>
                <a:lnTo>
                  <a:pt x="7019500" y="0"/>
                </a:lnTo>
                <a:lnTo>
                  <a:pt x="7019500" y="7124731"/>
                </a:lnTo>
                <a:lnTo>
                  <a:pt x="0" y="7124731"/>
                </a:lnTo>
                <a:lnTo>
                  <a:pt x="0" y="0"/>
                </a:lnTo>
                <a:close/>
              </a:path>
            </a:pathLst>
          </a:custGeom>
          <a:blipFill>
            <a:blip r:embed="rId10"/>
            <a:stretch>
              <a:fillRect l="-749" r="-749"/>
            </a:stretch>
          </a:blipFill>
        </p:spPr>
      </p:sp>
      <p:sp>
        <p:nvSpPr>
          <p:cNvPr id="7" name="TextBox 7"/>
          <p:cNvSpPr txBox="1"/>
          <p:nvPr/>
        </p:nvSpPr>
        <p:spPr>
          <a:xfrm>
            <a:off x="4044715" y="407891"/>
            <a:ext cx="10925880" cy="879087"/>
          </a:xfrm>
          <a:prstGeom prst="rect">
            <a:avLst/>
          </a:prstGeom>
        </p:spPr>
        <p:txBody>
          <a:bodyPr lIns="0" tIns="0" rIns="0" bIns="0" rtlCol="0" anchor="t">
            <a:spAutoFit/>
          </a:bodyPr>
          <a:lstStyle/>
          <a:p>
            <a:pPr algn="ctr">
              <a:lnSpc>
                <a:spcPts val="6526"/>
              </a:lnSpc>
            </a:pPr>
            <a:r>
              <a:rPr lang="en-US" sz="6600" dirty="0" err="1">
                <a:latin typeface="Pragmatica Bold" charset="0"/>
              </a:rPr>
              <a:t>Arbre</a:t>
            </a:r>
            <a:r>
              <a:rPr lang="en-US" sz="6600" dirty="0">
                <a:latin typeface="Pragmatica Bold" charset="0"/>
              </a:rPr>
              <a:t> des </a:t>
            </a:r>
            <a:r>
              <a:rPr lang="en-US" sz="6600" dirty="0" err="1">
                <a:latin typeface="Pragmatica Bold" charset="0"/>
              </a:rPr>
              <a:t>problèmes</a:t>
            </a:r>
            <a:endParaRPr lang="en-US" sz="6060" dirty="0">
              <a:solidFill>
                <a:srgbClr val="000000"/>
              </a:solidFill>
              <a:latin typeface="Pragmatica Bold" charset="0"/>
            </a:endParaRPr>
          </a:p>
        </p:txBody>
      </p:sp>
      <p:sp>
        <p:nvSpPr>
          <p:cNvPr id="8" name="TextBox 8"/>
          <p:cNvSpPr txBox="1"/>
          <p:nvPr/>
        </p:nvSpPr>
        <p:spPr>
          <a:xfrm>
            <a:off x="12535596" y="1978254"/>
            <a:ext cx="4627978" cy="1797928"/>
          </a:xfrm>
          <a:prstGeom prst="rect">
            <a:avLst/>
          </a:prstGeom>
        </p:spPr>
        <p:txBody>
          <a:bodyPr lIns="0" tIns="0" rIns="0" bIns="0" rtlCol="0" anchor="t">
            <a:spAutoFit/>
          </a:bodyPr>
          <a:lstStyle/>
          <a:p>
            <a:pPr algn="just">
              <a:lnSpc>
                <a:spcPts val="3621"/>
              </a:lnSpc>
              <a:spcBef>
                <a:spcPct val="0"/>
              </a:spcBef>
            </a:pPr>
            <a:r>
              <a:rPr lang="fr-FR" sz="2599" dirty="0">
                <a:solidFill>
                  <a:srgbClr val="000000"/>
                </a:solidFill>
                <a:latin typeface="Barlow Bold"/>
              </a:rPr>
              <a:t>Effets - Branches supérieures Comment cela affecte-t-il la personne stigmatisée ? (par exemple, l'isolement)</a:t>
            </a:r>
            <a:endParaRPr lang="en-US" sz="2599" dirty="0">
              <a:solidFill>
                <a:srgbClr val="000000"/>
              </a:solidFill>
              <a:latin typeface="Barlow Bold"/>
            </a:endParaRPr>
          </a:p>
        </p:txBody>
      </p:sp>
      <p:sp>
        <p:nvSpPr>
          <p:cNvPr id="9" name="TextBox 9"/>
          <p:cNvSpPr txBox="1"/>
          <p:nvPr/>
        </p:nvSpPr>
        <p:spPr>
          <a:xfrm>
            <a:off x="2304158" y="6213964"/>
            <a:ext cx="4265528" cy="1822222"/>
          </a:xfrm>
          <a:prstGeom prst="rect">
            <a:avLst/>
          </a:prstGeom>
        </p:spPr>
        <p:txBody>
          <a:bodyPr lIns="0" tIns="0" rIns="0" bIns="0" rtlCol="0" anchor="t">
            <a:spAutoFit/>
          </a:bodyPr>
          <a:lstStyle/>
          <a:p>
            <a:pPr algn="ctr">
              <a:lnSpc>
                <a:spcPts val="3621"/>
              </a:lnSpc>
              <a:spcBef>
                <a:spcPct val="0"/>
              </a:spcBef>
            </a:pPr>
            <a:r>
              <a:rPr lang="fr-FR" sz="2599" dirty="0">
                <a:solidFill>
                  <a:srgbClr val="000000"/>
                </a:solidFill>
                <a:latin typeface="Barlow Bold"/>
              </a:rPr>
              <a:t>Formulaires – Tronc</a:t>
            </a:r>
          </a:p>
          <a:p>
            <a:pPr algn="ctr">
              <a:lnSpc>
                <a:spcPts val="3621"/>
              </a:lnSpc>
              <a:spcBef>
                <a:spcPct val="0"/>
              </a:spcBef>
            </a:pPr>
            <a:r>
              <a:rPr lang="fr-FR" sz="2599" dirty="0">
                <a:solidFill>
                  <a:srgbClr val="000000"/>
                </a:solidFill>
                <a:latin typeface="Barlow Bold"/>
              </a:rPr>
              <a:t> Que font les gens lorsqu'ils stigmatisent les autres ? (par exemple, les injures)</a:t>
            </a:r>
            <a:endParaRPr lang="en-US" sz="2599" dirty="0">
              <a:solidFill>
                <a:srgbClr val="000000"/>
              </a:solidFill>
              <a:latin typeface="Barlow Bold"/>
            </a:endParaRPr>
          </a:p>
        </p:txBody>
      </p:sp>
      <p:sp>
        <p:nvSpPr>
          <p:cNvPr id="10" name="TextBox 10"/>
          <p:cNvSpPr txBox="1"/>
          <p:nvPr/>
        </p:nvSpPr>
        <p:spPr>
          <a:xfrm>
            <a:off x="12535596" y="7440600"/>
            <a:ext cx="4211018" cy="2308324"/>
          </a:xfrm>
          <a:prstGeom prst="rect">
            <a:avLst/>
          </a:prstGeom>
        </p:spPr>
        <p:txBody>
          <a:bodyPr lIns="0" tIns="0" rIns="0" bIns="0" rtlCol="0" anchor="t">
            <a:spAutoFit/>
          </a:bodyPr>
          <a:lstStyle/>
          <a:p>
            <a:pPr>
              <a:lnSpc>
                <a:spcPts val="3621"/>
              </a:lnSpc>
              <a:spcBef>
                <a:spcPct val="0"/>
              </a:spcBef>
            </a:pPr>
            <a:r>
              <a:rPr lang="fr-FR" sz="2599" dirty="0">
                <a:solidFill>
                  <a:srgbClr val="000000"/>
                </a:solidFill>
                <a:latin typeface="Barlow Bold"/>
              </a:rPr>
              <a:t>Causes – Racines</a:t>
            </a:r>
          </a:p>
          <a:p>
            <a:pPr>
              <a:lnSpc>
                <a:spcPts val="3621"/>
              </a:lnSpc>
              <a:spcBef>
                <a:spcPct val="0"/>
              </a:spcBef>
            </a:pPr>
            <a:r>
              <a:rPr lang="fr-FR" sz="2599" dirty="0">
                <a:solidFill>
                  <a:srgbClr val="000000"/>
                </a:solidFill>
                <a:latin typeface="Barlow Bold"/>
              </a:rPr>
              <a:t>Pourquoi les gens stigmatisent-ils les autres ? (par exemple, manque de connaissances)</a:t>
            </a:r>
            <a:endParaRPr lang="en-US" sz="2599" dirty="0">
              <a:solidFill>
                <a:srgbClr val="000000"/>
              </a:solidFill>
              <a:latin typeface="Barlow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4" y="8016716"/>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3"/>
            <a:stretch>
              <a:fillRect/>
            </a:stretch>
          </a:blipFill>
        </p:spPr>
      </p:sp>
      <p:sp>
        <p:nvSpPr>
          <p:cNvPr id="3" name="Freeform 3"/>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22024" y="-63503"/>
            <a:ext cx="629202" cy="8576586"/>
          </a:xfrm>
          <a:custGeom>
            <a:avLst/>
            <a:gdLst/>
            <a:ahLst/>
            <a:cxnLst/>
            <a:rect l="l" t="t" r="r" b="b"/>
            <a:pathLst>
              <a:path w="629202" h="8576586">
                <a:moveTo>
                  <a:pt x="0" y="0"/>
                </a:moveTo>
                <a:lnTo>
                  <a:pt x="629203" y="0"/>
                </a:lnTo>
                <a:lnTo>
                  <a:pt x="629203" y="8576586"/>
                </a:lnTo>
                <a:lnTo>
                  <a:pt x="0" y="8576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522746" y="3317913"/>
            <a:ext cx="843393" cy="2024144"/>
          </a:xfrm>
          <a:custGeom>
            <a:avLst/>
            <a:gdLst/>
            <a:ahLst/>
            <a:cxnLst/>
            <a:rect l="l" t="t" r="r" b="b"/>
            <a:pathLst>
              <a:path w="843393" h="2024144">
                <a:moveTo>
                  <a:pt x="0" y="0"/>
                </a:moveTo>
                <a:lnTo>
                  <a:pt x="843393" y="0"/>
                </a:lnTo>
                <a:lnTo>
                  <a:pt x="843393" y="2024144"/>
                </a:lnTo>
                <a:lnTo>
                  <a:pt x="0" y="2024144"/>
                </a:lnTo>
                <a:lnTo>
                  <a:pt x="0" y="0"/>
                </a:lnTo>
                <a:close/>
              </a:path>
            </a:pathLst>
          </a:custGeom>
          <a:blipFill>
            <a:blip r:embed="rId8"/>
            <a:stretch>
              <a:fillRect/>
            </a:stretch>
          </a:blipFill>
        </p:spPr>
      </p:sp>
      <p:sp>
        <p:nvSpPr>
          <p:cNvPr id="6" name="TextBox 6"/>
          <p:cNvSpPr txBox="1"/>
          <p:nvPr/>
        </p:nvSpPr>
        <p:spPr>
          <a:xfrm>
            <a:off x="3950475" y="402050"/>
            <a:ext cx="10925880" cy="1691873"/>
          </a:xfrm>
          <a:prstGeom prst="rect">
            <a:avLst/>
          </a:prstGeom>
        </p:spPr>
        <p:txBody>
          <a:bodyPr lIns="0" tIns="0" rIns="0" bIns="0" rtlCol="0" anchor="t">
            <a:spAutoFit/>
          </a:bodyPr>
          <a:lstStyle/>
          <a:p>
            <a:pPr algn="ctr">
              <a:lnSpc>
                <a:spcPts val="6526"/>
              </a:lnSpc>
            </a:pPr>
            <a:r>
              <a:rPr lang="fr-FR" sz="6060" dirty="0">
                <a:solidFill>
                  <a:srgbClr val="000002"/>
                </a:solidFill>
                <a:latin typeface="Pragmatica Bold"/>
              </a:rPr>
              <a:t>L'ANALYSE DE L'ARBRE DES PROBLÈMES</a:t>
            </a:r>
            <a:endParaRPr lang="en-US" sz="6060" dirty="0">
              <a:solidFill>
                <a:srgbClr val="000002"/>
              </a:solidFill>
              <a:latin typeface="Pragmatica Bold"/>
            </a:endParaRPr>
          </a:p>
        </p:txBody>
      </p:sp>
      <p:sp>
        <p:nvSpPr>
          <p:cNvPr id="7" name="TextBox 7"/>
          <p:cNvSpPr txBox="1"/>
          <p:nvPr/>
        </p:nvSpPr>
        <p:spPr>
          <a:xfrm>
            <a:off x="2125085" y="5598033"/>
            <a:ext cx="4482108" cy="4251164"/>
          </a:xfrm>
          <a:prstGeom prst="rect">
            <a:avLst/>
          </a:prstGeom>
        </p:spPr>
        <p:txBody>
          <a:bodyPr lIns="0" tIns="0" rIns="0" bIns="0" rtlCol="0" anchor="t">
            <a:spAutoFit/>
          </a:bodyPr>
          <a:lstStyle/>
          <a:p>
            <a:pPr algn="ctr">
              <a:lnSpc>
                <a:spcPts val="4178"/>
              </a:lnSpc>
              <a:spcBef>
                <a:spcPct val="0"/>
              </a:spcBef>
            </a:pPr>
            <a:r>
              <a:rPr lang="fr-FR" sz="2999" dirty="0">
                <a:solidFill>
                  <a:srgbClr val="000000"/>
                </a:solidFill>
                <a:latin typeface="Barlow Bold"/>
              </a:rPr>
              <a:t>Pourquoi s'agit-il de causes profondes ? Pouvez-vous l'expliquer à l'aide d'exemples ?Que pouvez-vous faire pour changer ou combattre les causes profondes de la stigmatisation ?</a:t>
            </a:r>
            <a:endParaRPr lang="en-US" sz="2999" dirty="0">
              <a:solidFill>
                <a:srgbClr val="000000"/>
              </a:solidFill>
              <a:latin typeface="Barlow Bold"/>
            </a:endParaRPr>
          </a:p>
        </p:txBody>
      </p:sp>
      <p:sp>
        <p:nvSpPr>
          <p:cNvPr id="8" name="TextBox 8"/>
          <p:cNvSpPr txBox="1"/>
          <p:nvPr/>
        </p:nvSpPr>
        <p:spPr>
          <a:xfrm>
            <a:off x="10961769" y="5598033"/>
            <a:ext cx="4754527" cy="3770263"/>
          </a:xfrm>
          <a:prstGeom prst="rect">
            <a:avLst/>
          </a:prstGeom>
        </p:spPr>
        <p:txBody>
          <a:bodyPr wrap="square" lIns="0" tIns="0" rIns="0" bIns="0" rtlCol="0" anchor="t">
            <a:spAutoFit/>
          </a:bodyPr>
          <a:lstStyle/>
          <a:p>
            <a:pPr algn="ctr">
              <a:lnSpc>
                <a:spcPts val="4179"/>
              </a:lnSpc>
              <a:spcBef>
                <a:spcPct val="0"/>
              </a:spcBef>
            </a:pPr>
            <a:r>
              <a:rPr lang="fr-FR" sz="3000" dirty="0">
                <a:solidFill>
                  <a:srgbClr val="000000"/>
                </a:solidFill>
                <a:latin typeface="Barlow Bold"/>
              </a:rPr>
              <a:t>Quels sont les effets internes, interpersonnels et institutionnels ? Comment pouvons-nous, en tant que membres de la communauté, minimiser les effets de la stigmatisation ?</a:t>
            </a:r>
            <a:endParaRPr lang="en-US" sz="3000" dirty="0">
              <a:solidFill>
                <a:srgbClr val="000000"/>
              </a:solidFill>
              <a:latin typeface="Barlow Bold"/>
            </a:endParaRPr>
          </a:p>
        </p:txBody>
      </p:sp>
      <p:sp>
        <p:nvSpPr>
          <p:cNvPr id="9" name="TextBox 9"/>
          <p:cNvSpPr txBox="1"/>
          <p:nvPr/>
        </p:nvSpPr>
        <p:spPr>
          <a:xfrm>
            <a:off x="3016846" y="2420365"/>
            <a:ext cx="1867257" cy="692531"/>
          </a:xfrm>
          <a:prstGeom prst="rect">
            <a:avLst/>
          </a:prstGeom>
        </p:spPr>
        <p:txBody>
          <a:bodyPr lIns="0" tIns="0" rIns="0" bIns="0" rtlCol="0" anchor="t">
            <a:spAutoFit/>
          </a:bodyPr>
          <a:lstStyle/>
          <a:p>
            <a:pPr algn="ctr">
              <a:lnSpc>
                <a:spcPts val="5571"/>
              </a:lnSpc>
              <a:spcBef>
                <a:spcPct val="0"/>
              </a:spcBef>
            </a:pPr>
            <a:r>
              <a:rPr lang="en-US" sz="3999" dirty="0">
                <a:solidFill>
                  <a:srgbClr val="004AAD"/>
                </a:solidFill>
                <a:latin typeface="Barlow Bold"/>
              </a:rPr>
              <a:t>CAUSES</a:t>
            </a:r>
          </a:p>
        </p:txBody>
      </p:sp>
      <p:sp>
        <p:nvSpPr>
          <p:cNvPr id="10" name="TextBox 10"/>
          <p:cNvSpPr txBox="1"/>
          <p:nvPr/>
        </p:nvSpPr>
        <p:spPr>
          <a:xfrm>
            <a:off x="13787470" y="2357418"/>
            <a:ext cx="2068949" cy="641201"/>
          </a:xfrm>
          <a:prstGeom prst="rect">
            <a:avLst/>
          </a:prstGeom>
        </p:spPr>
        <p:txBody>
          <a:bodyPr lIns="0" tIns="0" rIns="0" bIns="0" rtlCol="0" anchor="t">
            <a:spAutoFit/>
          </a:bodyPr>
          <a:lstStyle/>
          <a:p>
            <a:pPr algn="ctr">
              <a:lnSpc>
                <a:spcPts val="5571"/>
              </a:lnSpc>
              <a:spcBef>
                <a:spcPct val="0"/>
              </a:spcBef>
            </a:pPr>
            <a:r>
              <a:rPr lang="en-US" sz="3999" dirty="0">
                <a:solidFill>
                  <a:srgbClr val="004AAD"/>
                </a:solidFill>
                <a:latin typeface="Barlow Bold"/>
              </a:rPr>
              <a:t>EFFETS</a:t>
            </a:r>
          </a:p>
        </p:txBody>
      </p:sp>
      <p:sp>
        <p:nvSpPr>
          <p:cNvPr id="11" name="Freeform 11"/>
          <p:cNvSpPr/>
          <p:nvPr/>
        </p:nvSpPr>
        <p:spPr>
          <a:xfrm>
            <a:off x="12579983" y="3376730"/>
            <a:ext cx="843393" cy="2024144"/>
          </a:xfrm>
          <a:custGeom>
            <a:avLst/>
            <a:gdLst/>
            <a:ahLst/>
            <a:cxnLst/>
            <a:rect l="l" t="t" r="r" b="b"/>
            <a:pathLst>
              <a:path w="843393" h="2024144">
                <a:moveTo>
                  <a:pt x="0" y="0"/>
                </a:moveTo>
                <a:lnTo>
                  <a:pt x="843394" y="0"/>
                </a:lnTo>
                <a:lnTo>
                  <a:pt x="843394" y="2024144"/>
                </a:lnTo>
                <a:lnTo>
                  <a:pt x="0" y="2024144"/>
                </a:lnTo>
                <a:lnTo>
                  <a:pt x="0" y="0"/>
                </a:lnTo>
                <a:close/>
              </a:path>
            </a:pathLst>
          </a:custGeom>
          <a:blipFill>
            <a:blip r:embed="rId8"/>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4" y="8097822"/>
            <a:ext cx="2247900" cy="2189178"/>
          </a:xfrm>
          <a:custGeom>
            <a:avLst/>
            <a:gdLst/>
            <a:ahLst/>
            <a:cxnLst/>
            <a:rect l="l" t="t" r="r" b="b"/>
            <a:pathLst>
              <a:path w="2247900" h="2189178">
                <a:moveTo>
                  <a:pt x="0" y="0"/>
                </a:moveTo>
                <a:lnTo>
                  <a:pt x="2247900" y="0"/>
                </a:lnTo>
                <a:lnTo>
                  <a:pt x="2247900" y="2189178"/>
                </a:lnTo>
                <a:lnTo>
                  <a:pt x="0" y="2189178"/>
                </a:lnTo>
                <a:lnTo>
                  <a:pt x="0" y="0"/>
                </a:lnTo>
                <a:close/>
              </a:path>
            </a:pathLst>
          </a:custGeom>
          <a:blipFill>
            <a:blip r:embed="rId3"/>
            <a:stretch>
              <a:fillRect b="-2682"/>
            </a:stretch>
          </a:blipFill>
        </p:spPr>
      </p:sp>
      <p:sp>
        <p:nvSpPr>
          <p:cNvPr id="3" name="Freeform 3"/>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29092" y="-63503"/>
            <a:ext cx="622144" cy="8576586"/>
          </a:xfrm>
          <a:custGeom>
            <a:avLst/>
            <a:gdLst/>
            <a:ahLst/>
            <a:cxnLst/>
            <a:rect l="l" t="t" r="r" b="b"/>
            <a:pathLst>
              <a:path w="622144" h="8576586">
                <a:moveTo>
                  <a:pt x="0" y="0"/>
                </a:moveTo>
                <a:lnTo>
                  <a:pt x="622144" y="0"/>
                </a:lnTo>
                <a:lnTo>
                  <a:pt x="622144" y="8576586"/>
                </a:lnTo>
                <a:lnTo>
                  <a:pt x="0" y="8576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849512" y="1890846"/>
            <a:ext cx="8588977" cy="7732886"/>
          </a:xfrm>
          <a:prstGeom prst="rect">
            <a:avLst/>
          </a:prstGeom>
        </p:spPr>
        <p:txBody>
          <a:bodyPr lIns="0" tIns="0" rIns="0" bIns="0" rtlCol="0" anchor="t">
            <a:spAutoFit/>
          </a:bodyPr>
          <a:lstStyle/>
          <a:p>
            <a:pPr>
              <a:lnSpc>
                <a:spcPts val="6799"/>
              </a:lnSpc>
            </a:pPr>
            <a:r>
              <a:rPr lang="fr-FR" sz="4000" dirty="0">
                <a:latin typeface="Barlow" charset="0"/>
              </a:rPr>
              <a:t>REMERCIEMENTS</a:t>
            </a:r>
          </a:p>
          <a:p>
            <a:pPr>
              <a:lnSpc>
                <a:spcPts val="6799"/>
              </a:lnSpc>
            </a:pPr>
            <a:r>
              <a:rPr lang="fr-FR" sz="4000" dirty="0">
                <a:latin typeface="Barlow" charset="0"/>
              </a:rPr>
              <a:t> APERÇU DU PROJET &amp; PARTENAIRES PRINCIPES DIRECTEURS OBJECTIFS/RÉSULTATS INTERSECTIONNALITÉ </a:t>
            </a:r>
          </a:p>
          <a:p>
            <a:pPr>
              <a:lnSpc>
                <a:spcPts val="6799"/>
              </a:lnSpc>
            </a:pPr>
            <a:r>
              <a:rPr lang="fr-FR" sz="4000" dirty="0">
                <a:latin typeface="Barlow" charset="0"/>
              </a:rPr>
              <a:t>COMPRENDRE L'OPPRESSION STIGMATISATION</a:t>
            </a:r>
          </a:p>
          <a:p>
            <a:pPr>
              <a:lnSpc>
                <a:spcPts val="6799"/>
              </a:lnSpc>
            </a:pPr>
            <a:r>
              <a:rPr lang="fr-FR" sz="4000" dirty="0">
                <a:latin typeface="Barlow" charset="0"/>
              </a:rPr>
              <a:t> CONCLUSION</a:t>
            </a:r>
          </a:p>
          <a:p>
            <a:pPr>
              <a:lnSpc>
                <a:spcPts val="6799"/>
              </a:lnSpc>
            </a:pPr>
            <a:endParaRPr lang="en-US" sz="3999" dirty="0">
              <a:solidFill>
                <a:srgbClr val="000000"/>
              </a:solidFill>
              <a:latin typeface="Barlow"/>
            </a:endParaRPr>
          </a:p>
        </p:txBody>
      </p:sp>
      <p:sp>
        <p:nvSpPr>
          <p:cNvPr id="6" name="TextBox 6"/>
          <p:cNvSpPr txBox="1"/>
          <p:nvPr/>
        </p:nvSpPr>
        <p:spPr>
          <a:xfrm>
            <a:off x="4357654" y="428593"/>
            <a:ext cx="8429684" cy="1111843"/>
          </a:xfrm>
          <a:prstGeom prst="rect">
            <a:avLst/>
          </a:prstGeom>
        </p:spPr>
        <p:txBody>
          <a:bodyPr wrap="square" lIns="0" tIns="0" rIns="0" bIns="0" rtlCol="0" anchor="t">
            <a:spAutoFit/>
          </a:bodyPr>
          <a:lstStyle/>
          <a:p>
            <a:pPr algn="ctr">
              <a:lnSpc>
                <a:spcPts val="8959"/>
              </a:lnSpc>
            </a:pPr>
            <a:r>
              <a:rPr lang="en-US" sz="6400" dirty="0">
                <a:solidFill>
                  <a:srgbClr val="000000"/>
                </a:solidFill>
                <a:latin typeface="Pragmatica Bold"/>
              </a:rPr>
              <a:t>APERÇU</a:t>
            </a:r>
            <a:endParaRPr lang="en-US" sz="6400" dirty="0">
              <a:solidFill>
                <a:srgbClr val="000000"/>
              </a:solidFill>
              <a:latin typeface="Pragmatica Bold" charset="0"/>
            </a:endParaRPr>
          </a:p>
        </p:txBody>
      </p:sp>
      <p:sp>
        <p:nvSpPr>
          <p:cNvPr id="7" name="Freeform 7"/>
          <p:cNvSpPr/>
          <p:nvPr/>
        </p:nvSpPr>
        <p:spPr>
          <a:xfrm>
            <a:off x="3902988" y="3202140"/>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902988" y="4830232"/>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3902988" y="6561668"/>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3902988" y="8293103"/>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3902988" y="2292021"/>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3902988" y="4016186"/>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3902988" y="5743575"/>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3902988" y="7379760"/>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4" y="8016716"/>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3"/>
            <a:stretch>
              <a:fillRect/>
            </a:stretch>
          </a:blipFill>
        </p:spPr>
      </p:sp>
      <p:sp>
        <p:nvSpPr>
          <p:cNvPr id="3" name="Freeform 3"/>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22024" y="-63503"/>
            <a:ext cx="629202" cy="8576586"/>
          </a:xfrm>
          <a:custGeom>
            <a:avLst/>
            <a:gdLst/>
            <a:ahLst/>
            <a:cxnLst/>
            <a:rect l="l" t="t" r="r" b="b"/>
            <a:pathLst>
              <a:path w="629202" h="8576586">
                <a:moveTo>
                  <a:pt x="0" y="0"/>
                </a:moveTo>
                <a:lnTo>
                  <a:pt x="629203" y="0"/>
                </a:lnTo>
                <a:lnTo>
                  <a:pt x="629203" y="8576586"/>
                </a:lnTo>
                <a:lnTo>
                  <a:pt x="0" y="8576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35600" y="1504682"/>
            <a:ext cx="16886425" cy="7277636"/>
          </a:xfrm>
          <a:custGeom>
            <a:avLst/>
            <a:gdLst/>
            <a:ahLst/>
            <a:cxnLst/>
            <a:rect l="l" t="t" r="r" b="b"/>
            <a:pathLst>
              <a:path w="16886425" h="7277636">
                <a:moveTo>
                  <a:pt x="0" y="0"/>
                </a:moveTo>
                <a:lnTo>
                  <a:pt x="16886424" y="0"/>
                </a:lnTo>
                <a:lnTo>
                  <a:pt x="16886424" y="7277636"/>
                </a:lnTo>
                <a:lnTo>
                  <a:pt x="0" y="7277636"/>
                </a:lnTo>
                <a:lnTo>
                  <a:pt x="0" y="0"/>
                </a:lnTo>
                <a:close/>
              </a:path>
            </a:pathLst>
          </a:custGeom>
          <a:blipFill>
            <a:blip r:embed="rId8"/>
            <a:stretch>
              <a:fillRect t="-22703" b="-22703"/>
            </a:stretch>
          </a:blipFill>
        </p:spPr>
      </p:sp>
      <p:grpSp>
        <p:nvGrpSpPr>
          <p:cNvPr id="6" name="Group 6"/>
          <p:cNvGrpSpPr/>
          <p:nvPr/>
        </p:nvGrpSpPr>
        <p:grpSpPr>
          <a:xfrm>
            <a:off x="800614" y="3274445"/>
            <a:ext cx="2195008" cy="3738100"/>
            <a:chOff x="0" y="0"/>
            <a:chExt cx="578109" cy="984520"/>
          </a:xfrm>
        </p:grpSpPr>
        <p:sp>
          <p:nvSpPr>
            <p:cNvPr id="7" name="Freeform 7"/>
            <p:cNvSpPr/>
            <p:nvPr/>
          </p:nvSpPr>
          <p:spPr>
            <a:xfrm>
              <a:off x="0" y="0"/>
              <a:ext cx="578109" cy="984520"/>
            </a:xfrm>
            <a:custGeom>
              <a:avLst/>
              <a:gdLst/>
              <a:ahLst/>
              <a:cxnLst/>
              <a:rect l="l" t="t" r="r" b="b"/>
              <a:pathLst>
                <a:path w="578109" h="984520">
                  <a:moveTo>
                    <a:pt x="179880" y="0"/>
                  </a:moveTo>
                  <a:lnTo>
                    <a:pt x="398229" y="0"/>
                  </a:lnTo>
                  <a:cubicBezTo>
                    <a:pt x="445936" y="0"/>
                    <a:pt x="491690" y="18952"/>
                    <a:pt x="525424" y="52686"/>
                  </a:cubicBezTo>
                  <a:cubicBezTo>
                    <a:pt x="559158" y="86420"/>
                    <a:pt x="578109" y="132173"/>
                    <a:pt x="578109" y="179880"/>
                  </a:cubicBezTo>
                  <a:lnTo>
                    <a:pt x="578109" y="804640"/>
                  </a:lnTo>
                  <a:cubicBezTo>
                    <a:pt x="578109" y="903985"/>
                    <a:pt x="497574" y="984520"/>
                    <a:pt x="398229" y="984520"/>
                  </a:cubicBezTo>
                  <a:lnTo>
                    <a:pt x="179880" y="984520"/>
                  </a:lnTo>
                  <a:cubicBezTo>
                    <a:pt x="80535" y="984520"/>
                    <a:pt x="0" y="903985"/>
                    <a:pt x="0" y="804640"/>
                  </a:cubicBezTo>
                  <a:lnTo>
                    <a:pt x="0" y="179880"/>
                  </a:lnTo>
                  <a:cubicBezTo>
                    <a:pt x="0" y="80535"/>
                    <a:pt x="80535" y="0"/>
                    <a:pt x="179880" y="0"/>
                  </a:cubicBezTo>
                  <a:close/>
                </a:path>
              </a:pathLst>
            </a:custGeom>
            <a:solidFill>
              <a:srgbClr val="603F8B"/>
            </a:solidFill>
          </p:spPr>
        </p:sp>
        <p:sp>
          <p:nvSpPr>
            <p:cNvPr id="8" name="TextBox 8"/>
            <p:cNvSpPr txBox="1"/>
            <p:nvPr/>
          </p:nvSpPr>
          <p:spPr>
            <a:xfrm>
              <a:off x="0" y="-47625"/>
              <a:ext cx="578109" cy="1032145"/>
            </a:xfrm>
            <a:prstGeom prst="rect">
              <a:avLst/>
            </a:prstGeom>
          </p:spPr>
          <p:txBody>
            <a:bodyPr lIns="50800" tIns="50800" rIns="50800" bIns="50800" rtlCol="0" anchor="ctr"/>
            <a:lstStyle/>
            <a:p>
              <a:pPr algn="ctr">
                <a:lnSpc>
                  <a:spcPts val="2925"/>
                </a:lnSpc>
              </a:pPr>
              <a:r>
                <a:rPr lang="en-US" sz="2100" dirty="0">
                  <a:solidFill>
                    <a:srgbClr val="FFFFFF"/>
                  </a:solidFill>
                  <a:latin typeface="Barlow Bold"/>
                </a:rPr>
                <a:t>TROUVER  VOTRE TRIBE</a:t>
              </a:r>
            </a:p>
          </p:txBody>
        </p:sp>
      </p:grpSp>
      <p:sp>
        <p:nvSpPr>
          <p:cNvPr id="9" name="TextBox 9"/>
          <p:cNvSpPr txBox="1"/>
          <p:nvPr/>
        </p:nvSpPr>
        <p:spPr>
          <a:xfrm>
            <a:off x="3950475" y="402050"/>
            <a:ext cx="10925880" cy="1691873"/>
          </a:xfrm>
          <a:prstGeom prst="rect">
            <a:avLst/>
          </a:prstGeom>
        </p:spPr>
        <p:txBody>
          <a:bodyPr lIns="0" tIns="0" rIns="0" bIns="0" rtlCol="0" anchor="t">
            <a:spAutoFit/>
          </a:bodyPr>
          <a:lstStyle/>
          <a:p>
            <a:pPr algn="ctr">
              <a:lnSpc>
                <a:spcPts val="6526"/>
              </a:lnSpc>
            </a:pPr>
            <a:r>
              <a:rPr lang="en-US" sz="6060" dirty="0">
                <a:solidFill>
                  <a:srgbClr val="000002"/>
                </a:solidFill>
                <a:latin typeface="Pragmatica Bold"/>
              </a:rPr>
              <a:t>COMBATTRE LA STIGMATISATION</a:t>
            </a:r>
          </a:p>
        </p:txBody>
      </p:sp>
      <p:grpSp>
        <p:nvGrpSpPr>
          <p:cNvPr id="10" name="Group 10"/>
          <p:cNvGrpSpPr/>
          <p:nvPr/>
        </p:nvGrpSpPr>
        <p:grpSpPr>
          <a:xfrm>
            <a:off x="3233748" y="3093643"/>
            <a:ext cx="2338351" cy="3918926"/>
            <a:chOff x="0" y="-47625"/>
            <a:chExt cx="615862" cy="1032145"/>
          </a:xfrm>
        </p:grpSpPr>
        <p:sp>
          <p:nvSpPr>
            <p:cNvPr id="11" name="Freeform 11"/>
            <p:cNvSpPr/>
            <p:nvPr/>
          </p:nvSpPr>
          <p:spPr>
            <a:xfrm>
              <a:off x="0" y="0"/>
              <a:ext cx="578109" cy="984520"/>
            </a:xfrm>
            <a:custGeom>
              <a:avLst/>
              <a:gdLst/>
              <a:ahLst/>
              <a:cxnLst/>
              <a:rect l="l" t="t" r="r" b="b"/>
              <a:pathLst>
                <a:path w="578109" h="984520">
                  <a:moveTo>
                    <a:pt x="179880" y="0"/>
                  </a:moveTo>
                  <a:lnTo>
                    <a:pt x="398229" y="0"/>
                  </a:lnTo>
                  <a:cubicBezTo>
                    <a:pt x="445936" y="0"/>
                    <a:pt x="491690" y="18952"/>
                    <a:pt x="525424" y="52686"/>
                  </a:cubicBezTo>
                  <a:cubicBezTo>
                    <a:pt x="559158" y="86420"/>
                    <a:pt x="578109" y="132173"/>
                    <a:pt x="578109" y="179880"/>
                  </a:cubicBezTo>
                  <a:lnTo>
                    <a:pt x="578109" y="804640"/>
                  </a:lnTo>
                  <a:cubicBezTo>
                    <a:pt x="578109" y="903985"/>
                    <a:pt x="497574" y="984520"/>
                    <a:pt x="398229" y="984520"/>
                  </a:cubicBezTo>
                  <a:lnTo>
                    <a:pt x="179880" y="984520"/>
                  </a:lnTo>
                  <a:cubicBezTo>
                    <a:pt x="80535" y="984520"/>
                    <a:pt x="0" y="903985"/>
                    <a:pt x="0" y="804640"/>
                  </a:cubicBezTo>
                  <a:lnTo>
                    <a:pt x="0" y="179880"/>
                  </a:lnTo>
                  <a:cubicBezTo>
                    <a:pt x="0" y="80535"/>
                    <a:pt x="80535" y="0"/>
                    <a:pt x="179880" y="0"/>
                  </a:cubicBezTo>
                  <a:close/>
                </a:path>
              </a:pathLst>
            </a:custGeom>
            <a:solidFill>
              <a:srgbClr val="800080"/>
            </a:solidFill>
          </p:spPr>
        </p:sp>
        <p:sp>
          <p:nvSpPr>
            <p:cNvPr id="12" name="TextBox 12"/>
            <p:cNvSpPr txBox="1"/>
            <p:nvPr/>
          </p:nvSpPr>
          <p:spPr>
            <a:xfrm>
              <a:off x="0" y="-47625"/>
              <a:ext cx="615862" cy="1032145"/>
            </a:xfrm>
            <a:prstGeom prst="rect">
              <a:avLst/>
            </a:prstGeom>
          </p:spPr>
          <p:txBody>
            <a:bodyPr lIns="50800" tIns="50800" rIns="50800" bIns="50800" rtlCol="0" anchor="ctr"/>
            <a:lstStyle/>
            <a:p>
              <a:pPr algn="ctr">
                <a:lnSpc>
                  <a:spcPts val="2925"/>
                </a:lnSpc>
              </a:pPr>
              <a:r>
                <a:rPr lang="fr-FR" sz="2100" dirty="0">
                  <a:solidFill>
                    <a:schemeClr val="bg1"/>
                  </a:solidFill>
                  <a:latin typeface="Barlow Bold" charset="0"/>
                </a:rPr>
                <a:t>dénonciation</a:t>
              </a:r>
              <a:r>
                <a:rPr lang="en-US" sz="2100" dirty="0">
                  <a:solidFill>
                    <a:schemeClr val="bg1"/>
                  </a:solidFill>
                  <a:latin typeface="Barlow Bold" charset="0"/>
                </a:rPr>
                <a:t>/</a:t>
              </a:r>
            </a:p>
            <a:p>
              <a:pPr algn="ctr">
                <a:lnSpc>
                  <a:spcPts val="2925"/>
                </a:lnSpc>
              </a:pPr>
              <a:r>
                <a:rPr lang="fr-FR" sz="2100" dirty="0">
                  <a:solidFill>
                    <a:schemeClr val="bg1"/>
                  </a:solidFill>
                  <a:latin typeface="Barlow Bold" charset="0"/>
                </a:rPr>
                <a:t>Inviter à réfléchir</a:t>
              </a:r>
              <a:endParaRPr lang="en-US" sz="2100" dirty="0">
                <a:solidFill>
                  <a:schemeClr val="bg1"/>
                </a:solidFill>
                <a:latin typeface="Barlow Bold" charset="0"/>
              </a:endParaRPr>
            </a:p>
            <a:p>
              <a:pPr algn="ctr">
                <a:lnSpc>
                  <a:spcPts val="2925"/>
                </a:lnSpc>
              </a:pPr>
              <a:endParaRPr lang="en-US" sz="2100" dirty="0">
                <a:solidFill>
                  <a:srgbClr val="FFFFFF"/>
                </a:solidFill>
                <a:latin typeface="Barlow Bold"/>
              </a:endParaRPr>
            </a:p>
          </p:txBody>
        </p:sp>
      </p:grpSp>
      <p:grpSp>
        <p:nvGrpSpPr>
          <p:cNvPr id="13" name="Group 13"/>
          <p:cNvGrpSpPr/>
          <p:nvPr/>
        </p:nvGrpSpPr>
        <p:grpSpPr>
          <a:xfrm>
            <a:off x="5666881" y="3274469"/>
            <a:ext cx="2195008" cy="3738100"/>
            <a:chOff x="0" y="0"/>
            <a:chExt cx="578109" cy="984520"/>
          </a:xfrm>
        </p:grpSpPr>
        <p:sp>
          <p:nvSpPr>
            <p:cNvPr id="14" name="Freeform 14"/>
            <p:cNvSpPr/>
            <p:nvPr/>
          </p:nvSpPr>
          <p:spPr>
            <a:xfrm>
              <a:off x="0" y="0"/>
              <a:ext cx="578109" cy="984520"/>
            </a:xfrm>
            <a:custGeom>
              <a:avLst/>
              <a:gdLst/>
              <a:ahLst/>
              <a:cxnLst/>
              <a:rect l="l" t="t" r="r" b="b"/>
              <a:pathLst>
                <a:path w="578109" h="984520">
                  <a:moveTo>
                    <a:pt x="179880" y="0"/>
                  </a:moveTo>
                  <a:lnTo>
                    <a:pt x="398229" y="0"/>
                  </a:lnTo>
                  <a:cubicBezTo>
                    <a:pt x="445936" y="0"/>
                    <a:pt x="491690" y="18952"/>
                    <a:pt x="525424" y="52686"/>
                  </a:cubicBezTo>
                  <a:cubicBezTo>
                    <a:pt x="559158" y="86420"/>
                    <a:pt x="578109" y="132173"/>
                    <a:pt x="578109" y="179880"/>
                  </a:cubicBezTo>
                  <a:lnTo>
                    <a:pt x="578109" y="804640"/>
                  </a:lnTo>
                  <a:cubicBezTo>
                    <a:pt x="578109" y="903985"/>
                    <a:pt x="497574" y="984520"/>
                    <a:pt x="398229" y="984520"/>
                  </a:cubicBezTo>
                  <a:lnTo>
                    <a:pt x="179880" y="984520"/>
                  </a:lnTo>
                  <a:cubicBezTo>
                    <a:pt x="80535" y="984520"/>
                    <a:pt x="0" y="903985"/>
                    <a:pt x="0" y="804640"/>
                  </a:cubicBezTo>
                  <a:lnTo>
                    <a:pt x="0" y="179880"/>
                  </a:lnTo>
                  <a:cubicBezTo>
                    <a:pt x="0" y="80535"/>
                    <a:pt x="80535" y="0"/>
                    <a:pt x="179880" y="0"/>
                  </a:cubicBezTo>
                  <a:close/>
                </a:path>
              </a:pathLst>
            </a:custGeom>
            <a:solidFill>
              <a:srgbClr val="A359A0"/>
            </a:solidFill>
          </p:spPr>
        </p:sp>
        <p:sp>
          <p:nvSpPr>
            <p:cNvPr id="15" name="TextBox 15"/>
            <p:cNvSpPr txBox="1"/>
            <p:nvPr/>
          </p:nvSpPr>
          <p:spPr>
            <a:xfrm>
              <a:off x="0" y="-47625"/>
              <a:ext cx="578109" cy="1032145"/>
            </a:xfrm>
            <a:prstGeom prst="rect">
              <a:avLst/>
            </a:prstGeom>
          </p:spPr>
          <p:txBody>
            <a:bodyPr lIns="50800" tIns="50800" rIns="50800" bIns="50800" rtlCol="0" anchor="ctr"/>
            <a:lstStyle/>
            <a:p>
              <a:pPr algn="ctr">
                <a:lnSpc>
                  <a:spcPts val="2925"/>
                </a:lnSpc>
              </a:pPr>
              <a:r>
                <a:rPr lang="en-US" sz="2100" dirty="0">
                  <a:solidFill>
                    <a:srgbClr val="FFFFFF"/>
                  </a:solidFill>
                  <a:latin typeface="Barlow Bold"/>
                </a:rPr>
                <a:t>LE POUVOIR DE RACONTER DES HISTOIRES</a:t>
              </a:r>
            </a:p>
          </p:txBody>
        </p:sp>
      </p:grpSp>
      <p:grpSp>
        <p:nvGrpSpPr>
          <p:cNvPr id="16" name="Group 16"/>
          <p:cNvGrpSpPr/>
          <p:nvPr/>
        </p:nvGrpSpPr>
        <p:grpSpPr>
          <a:xfrm>
            <a:off x="8100014" y="3274469"/>
            <a:ext cx="2195008" cy="3738100"/>
            <a:chOff x="0" y="0"/>
            <a:chExt cx="578109" cy="984520"/>
          </a:xfrm>
        </p:grpSpPr>
        <p:sp>
          <p:nvSpPr>
            <p:cNvPr id="17" name="Freeform 17"/>
            <p:cNvSpPr/>
            <p:nvPr/>
          </p:nvSpPr>
          <p:spPr>
            <a:xfrm>
              <a:off x="0" y="0"/>
              <a:ext cx="578109" cy="984520"/>
            </a:xfrm>
            <a:custGeom>
              <a:avLst/>
              <a:gdLst/>
              <a:ahLst/>
              <a:cxnLst/>
              <a:rect l="l" t="t" r="r" b="b"/>
              <a:pathLst>
                <a:path w="578109" h="984520">
                  <a:moveTo>
                    <a:pt x="179880" y="0"/>
                  </a:moveTo>
                  <a:lnTo>
                    <a:pt x="398229" y="0"/>
                  </a:lnTo>
                  <a:cubicBezTo>
                    <a:pt x="445936" y="0"/>
                    <a:pt x="491690" y="18952"/>
                    <a:pt x="525424" y="52686"/>
                  </a:cubicBezTo>
                  <a:cubicBezTo>
                    <a:pt x="559158" y="86420"/>
                    <a:pt x="578109" y="132173"/>
                    <a:pt x="578109" y="179880"/>
                  </a:cubicBezTo>
                  <a:lnTo>
                    <a:pt x="578109" y="804640"/>
                  </a:lnTo>
                  <a:cubicBezTo>
                    <a:pt x="578109" y="903985"/>
                    <a:pt x="497574" y="984520"/>
                    <a:pt x="398229" y="984520"/>
                  </a:cubicBezTo>
                  <a:lnTo>
                    <a:pt x="179880" y="984520"/>
                  </a:lnTo>
                  <a:cubicBezTo>
                    <a:pt x="80535" y="984520"/>
                    <a:pt x="0" y="903985"/>
                    <a:pt x="0" y="804640"/>
                  </a:cubicBezTo>
                  <a:lnTo>
                    <a:pt x="0" y="179880"/>
                  </a:lnTo>
                  <a:cubicBezTo>
                    <a:pt x="0" y="80535"/>
                    <a:pt x="80535" y="0"/>
                    <a:pt x="179880" y="0"/>
                  </a:cubicBezTo>
                  <a:close/>
                </a:path>
              </a:pathLst>
            </a:custGeom>
            <a:solidFill>
              <a:srgbClr val="6257E3"/>
            </a:solidFill>
          </p:spPr>
        </p:sp>
        <p:sp>
          <p:nvSpPr>
            <p:cNvPr id="18" name="TextBox 18"/>
            <p:cNvSpPr txBox="1"/>
            <p:nvPr/>
          </p:nvSpPr>
          <p:spPr>
            <a:xfrm>
              <a:off x="0" y="-47625"/>
              <a:ext cx="578109" cy="1032145"/>
            </a:xfrm>
            <a:prstGeom prst="rect">
              <a:avLst/>
            </a:prstGeom>
          </p:spPr>
          <p:txBody>
            <a:bodyPr lIns="50800" tIns="50800" rIns="50800" bIns="50800" rtlCol="0" anchor="ctr"/>
            <a:lstStyle/>
            <a:p>
              <a:pPr algn="ctr">
                <a:lnSpc>
                  <a:spcPts val="2925"/>
                </a:lnSpc>
              </a:pPr>
              <a:r>
                <a:rPr lang="fr-FR" sz="2100" dirty="0">
                  <a:solidFill>
                    <a:schemeClr val="bg1"/>
                  </a:solidFill>
                  <a:latin typeface="Barlow Bold" charset="0"/>
                </a:rPr>
                <a:t>LE LANGAGE COMPTE" </a:t>
              </a:r>
              <a:endParaRPr lang="en-US" sz="2100" dirty="0">
                <a:solidFill>
                  <a:schemeClr val="bg1"/>
                </a:solidFill>
                <a:latin typeface="Barlow Bold" charset="0"/>
              </a:endParaRPr>
            </a:p>
          </p:txBody>
        </p:sp>
      </p:grpSp>
      <p:grpSp>
        <p:nvGrpSpPr>
          <p:cNvPr id="19" name="Group 19"/>
          <p:cNvGrpSpPr/>
          <p:nvPr/>
        </p:nvGrpSpPr>
        <p:grpSpPr>
          <a:xfrm>
            <a:off x="10533147" y="3274445"/>
            <a:ext cx="2195008" cy="3738100"/>
            <a:chOff x="0" y="0"/>
            <a:chExt cx="578109" cy="984520"/>
          </a:xfrm>
        </p:grpSpPr>
        <p:sp>
          <p:nvSpPr>
            <p:cNvPr id="20" name="Freeform 20"/>
            <p:cNvSpPr/>
            <p:nvPr/>
          </p:nvSpPr>
          <p:spPr>
            <a:xfrm>
              <a:off x="0" y="0"/>
              <a:ext cx="578109" cy="984520"/>
            </a:xfrm>
            <a:custGeom>
              <a:avLst/>
              <a:gdLst/>
              <a:ahLst/>
              <a:cxnLst/>
              <a:rect l="l" t="t" r="r" b="b"/>
              <a:pathLst>
                <a:path w="578109" h="984520">
                  <a:moveTo>
                    <a:pt x="179880" y="0"/>
                  </a:moveTo>
                  <a:lnTo>
                    <a:pt x="398229" y="0"/>
                  </a:lnTo>
                  <a:cubicBezTo>
                    <a:pt x="445936" y="0"/>
                    <a:pt x="491690" y="18952"/>
                    <a:pt x="525424" y="52686"/>
                  </a:cubicBezTo>
                  <a:cubicBezTo>
                    <a:pt x="559158" y="86420"/>
                    <a:pt x="578109" y="132173"/>
                    <a:pt x="578109" y="179880"/>
                  </a:cubicBezTo>
                  <a:lnTo>
                    <a:pt x="578109" y="804640"/>
                  </a:lnTo>
                  <a:cubicBezTo>
                    <a:pt x="578109" y="903985"/>
                    <a:pt x="497574" y="984520"/>
                    <a:pt x="398229" y="984520"/>
                  </a:cubicBezTo>
                  <a:lnTo>
                    <a:pt x="179880" y="984520"/>
                  </a:lnTo>
                  <a:cubicBezTo>
                    <a:pt x="80535" y="984520"/>
                    <a:pt x="0" y="903985"/>
                    <a:pt x="0" y="804640"/>
                  </a:cubicBezTo>
                  <a:lnTo>
                    <a:pt x="0" y="179880"/>
                  </a:lnTo>
                  <a:cubicBezTo>
                    <a:pt x="0" y="80535"/>
                    <a:pt x="80535" y="0"/>
                    <a:pt x="179880" y="0"/>
                  </a:cubicBezTo>
                  <a:close/>
                </a:path>
              </a:pathLst>
            </a:custGeom>
            <a:solidFill>
              <a:srgbClr val="1F628E"/>
            </a:solidFill>
          </p:spPr>
        </p:sp>
        <p:sp>
          <p:nvSpPr>
            <p:cNvPr id="21" name="TextBox 21"/>
            <p:cNvSpPr txBox="1"/>
            <p:nvPr/>
          </p:nvSpPr>
          <p:spPr>
            <a:xfrm>
              <a:off x="0" y="-47625"/>
              <a:ext cx="578109" cy="1032145"/>
            </a:xfrm>
            <a:prstGeom prst="rect">
              <a:avLst/>
            </a:prstGeom>
          </p:spPr>
          <p:txBody>
            <a:bodyPr lIns="50800" tIns="50800" rIns="50800" bIns="50800" rtlCol="0" anchor="ctr"/>
            <a:lstStyle/>
            <a:p>
              <a:pPr algn="ctr">
                <a:lnSpc>
                  <a:spcPts val="2925"/>
                </a:lnSpc>
              </a:pPr>
              <a:r>
                <a:rPr lang="en-US" sz="2100" dirty="0">
                  <a:solidFill>
                    <a:srgbClr val="FFFFFF"/>
                  </a:solidFill>
                  <a:latin typeface="Barlow Bold"/>
                </a:rPr>
                <a:t>CONNAISSANCEESTLE POUVOIR</a:t>
              </a:r>
            </a:p>
          </p:txBody>
        </p:sp>
      </p:grpSp>
      <p:grpSp>
        <p:nvGrpSpPr>
          <p:cNvPr id="22" name="Group 22"/>
          <p:cNvGrpSpPr/>
          <p:nvPr/>
        </p:nvGrpSpPr>
        <p:grpSpPr>
          <a:xfrm>
            <a:off x="12966280" y="3274445"/>
            <a:ext cx="2195008" cy="3738100"/>
            <a:chOff x="0" y="0"/>
            <a:chExt cx="578109" cy="984520"/>
          </a:xfrm>
        </p:grpSpPr>
        <p:sp>
          <p:nvSpPr>
            <p:cNvPr id="23" name="Freeform 23"/>
            <p:cNvSpPr/>
            <p:nvPr/>
          </p:nvSpPr>
          <p:spPr>
            <a:xfrm>
              <a:off x="0" y="0"/>
              <a:ext cx="578109" cy="984520"/>
            </a:xfrm>
            <a:custGeom>
              <a:avLst/>
              <a:gdLst/>
              <a:ahLst/>
              <a:cxnLst/>
              <a:rect l="l" t="t" r="r" b="b"/>
              <a:pathLst>
                <a:path w="578109" h="984520">
                  <a:moveTo>
                    <a:pt x="179880" y="0"/>
                  </a:moveTo>
                  <a:lnTo>
                    <a:pt x="398229" y="0"/>
                  </a:lnTo>
                  <a:cubicBezTo>
                    <a:pt x="445936" y="0"/>
                    <a:pt x="491690" y="18952"/>
                    <a:pt x="525424" y="52686"/>
                  </a:cubicBezTo>
                  <a:cubicBezTo>
                    <a:pt x="559158" y="86420"/>
                    <a:pt x="578109" y="132173"/>
                    <a:pt x="578109" y="179880"/>
                  </a:cubicBezTo>
                  <a:lnTo>
                    <a:pt x="578109" y="804640"/>
                  </a:lnTo>
                  <a:cubicBezTo>
                    <a:pt x="578109" y="903985"/>
                    <a:pt x="497574" y="984520"/>
                    <a:pt x="398229" y="984520"/>
                  </a:cubicBezTo>
                  <a:lnTo>
                    <a:pt x="179880" y="984520"/>
                  </a:lnTo>
                  <a:cubicBezTo>
                    <a:pt x="80535" y="984520"/>
                    <a:pt x="0" y="903985"/>
                    <a:pt x="0" y="804640"/>
                  </a:cubicBezTo>
                  <a:lnTo>
                    <a:pt x="0" y="179880"/>
                  </a:lnTo>
                  <a:cubicBezTo>
                    <a:pt x="0" y="80535"/>
                    <a:pt x="80535" y="0"/>
                    <a:pt x="179880" y="0"/>
                  </a:cubicBezTo>
                  <a:close/>
                </a:path>
              </a:pathLst>
            </a:custGeom>
            <a:solidFill>
              <a:srgbClr val="0097B2"/>
            </a:solidFill>
          </p:spPr>
        </p:sp>
        <p:sp>
          <p:nvSpPr>
            <p:cNvPr id="24" name="TextBox 24"/>
            <p:cNvSpPr txBox="1"/>
            <p:nvPr/>
          </p:nvSpPr>
          <p:spPr>
            <a:xfrm>
              <a:off x="0" y="-47625"/>
              <a:ext cx="578109" cy="1032145"/>
            </a:xfrm>
            <a:prstGeom prst="rect">
              <a:avLst/>
            </a:prstGeom>
          </p:spPr>
          <p:txBody>
            <a:bodyPr lIns="50800" tIns="50800" rIns="50800" bIns="50800" rtlCol="0" anchor="ctr"/>
            <a:lstStyle/>
            <a:p>
              <a:pPr algn="ctr">
                <a:lnSpc>
                  <a:spcPts val="2925"/>
                </a:lnSpc>
              </a:pPr>
              <a:r>
                <a:rPr lang="en-US" sz="2100" dirty="0">
                  <a:solidFill>
                    <a:srgbClr val="FFFFFF"/>
                  </a:solidFill>
                  <a:latin typeface="Barlow Bold"/>
                </a:rPr>
                <a:t>POSITIF AFFIRMATIONS</a:t>
              </a:r>
            </a:p>
          </p:txBody>
        </p:sp>
      </p:grpSp>
      <p:grpSp>
        <p:nvGrpSpPr>
          <p:cNvPr id="25" name="Group 25"/>
          <p:cNvGrpSpPr/>
          <p:nvPr/>
        </p:nvGrpSpPr>
        <p:grpSpPr>
          <a:xfrm>
            <a:off x="15399413" y="3274445"/>
            <a:ext cx="2195008" cy="3738100"/>
            <a:chOff x="0" y="0"/>
            <a:chExt cx="578109" cy="984520"/>
          </a:xfrm>
        </p:grpSpPr>
        <p:sp>
          <p:nvSpPr>
            <p:cNvPr id="26" name="Freeform 26"/>
            <p:cNvSpPr/>
            <p:nvPr/>
          </p:nvSpPr>
          <p:spPr>
            <a:xfrm>
              <a:off x="0" y="0"/>
              <a:ext cx="578109" cy="984520"/>
            </a:xfrm>
            <a:custGeom>
              <a:avLst/>
              <a:gdLst/>
              <a:ahLst/>
              <a:cxnLst/>
              <a:rect l="l" t="t" r="r" b="b"/>
              <a:pathLst>
                <a:path w="578109" h="984520">
                  <a:moveTo>
                    <a:pt x="179880" y="0"/>
                  </a:moveTo>
                  <a:lnTo>
                    <a:pt x="398229" y="0"/>
                  </a:lnTo>
                  <a:cubicBezTo>
                    <a:pt x="445936" y="0"/>
                    <a:pt x="491690" y="18952"/>
                    <a:pt x="525424" y="52686"/>
                  </a:cubicBezTo>
                  <a:cubicBezTo>
                    <a:pt x="559158" y="86420"/>
                    <a:pt x="578109" y="132173"/>
                    <a:pt x="578109" y="179880"/>
                  </a:cubicBezTo>
                  <a:lnTo>
                    <a:pt x="578109" y="804640"/>
                  </a:lnTo>
                  <a:cubicBezTo>
                    <a:pt x="578109" y="903985"/>
                    <a:pt x="497574" y="984520"/>
                    <a:pt x="398229" y="984520"/>
                  </a:cubicBezTo>
                  <a:lnTo>
                    <a:pt x="179880" y="984520"/>
                  </a:lnTo>
                  <a:cubicBezTo>
                    <a:pt x="80535" y="984520"/>
                    <a:pt x="0" y="903985"/>
                    <a:pt x="0" y="804640"/>
                  </a:cubicBezTo>
                  <a:lnTo>
                    <a:pt x="0" y="179880"/>
                  </a:lnTo>
                  <a:cubicBezTo>
                    <a:pt x="0" y="80535"/>
                    <a:pt x="80535" y="0"/>
                    <a:pt x="179880" y="0"/>
                  </a:cubicBezTo>
                  <a:close/>
                </a:path>
              </a:pathLst>
            </a:custGeom>
            <a:solidFill>
              <a:srgbClr val="0CC0DF"/>
            </a:solidFill>
          </p:spPr>
        </p:sp>
        <p:sp>
          <p:nvSpPr>
            <p:cNvPr id="27" name="TextBox 27"/>
            <p:cNvSpPr txBox="1"/>
            <p:nvPr/>
          </p:nvSpPr>
          <p:spPr>
            <a:xfrm>
              <a:off x="0" y="-47625"/>
              <a:ext cx="578109" cy="1032145"/>
            </a:xfrm>
            <a:prstGeom prst="rect">
              <a:avLst/>
            </a:prstGeom>
          </p:spPr>
          <p:txBody>
            <a:bodyPr lIns="50800" tIns="50800" rIns="50800" bIns="50800" rtlCol="0" anchor="ctr"/>
            <a:lstStyle/>
            <a:p>
              <a:pPr algn="ctr">
                <a:lnSpc>
                  <a:spcPts val="2925"/>
                </a:lnSpc>
              </a:pPr>
              <a:r>
                <a:rPr lang="en-US" sz="2100" dirty="0">
                  <a:solidFill>
                    <a:srgbClr val="FFFFFF"/>
                  </a:solidFill>
                  <a:latin typeface="Barlow Bold"/>
                </a:rPr>
                <a:t>RECHERCHEREXTERNESOUTIEN EXTERNE</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3918998" y="-3489465"/>
            <a:ext cx="6489486" cy="6250100"/>
          </a:xfrm>
          <a:custGeom>
            <a:avLst/>
            <a:gdLst/>
            <a:ahLst/>
            <a:cxnLst/>
            <a:rect l="l" t="t" r="r" b="b"/>
            <a:pathLst>
              <a:path w="6489486" h="6250100">
                <a:moveTo>
                  <a:pt x="0" y="0"/>
                </a:moveTo>
                <a:lnTo>
                  <a:pt x="6489486" y="0"/>
                </a:lnTo>
                <a:lnTo>
                  <a:pt x="6489486" y="6250100"/>
                </a:lnTo>
                <a:lnTo>
                  <a:pt x="0" y="62501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35112" y="8043501"/>
            <a:ext cx="2152888" cy="2243499"/>
          </a:xfrm>
          <a:custGeom>
            <a:avLst/>
            <a:gdLst/>
            <a:ahLst/>
            <a:cxnLst/>
            <a:rect l="l" t="t" r="r" b="b"/>
            <a:pathLst>
              <a:path w="2152888" h="2243499">
                <a:moveTo>
                  <a:pt x="0" y="0"/>
                </a:moveTo>
                <a:lnTo>
                  <a:pt x="2152888" y="0"/>
                </a:lnTo>
                <a:lnTo>
                  <a:pt x="2152888" y="2243499"/>
                </a:lnTo>
                <a:lnTo>
                  <a:pt x="0" y="2243499"/>
                </a:lnTo>
                <a:lnTo>
                  <a:pt x="0" y="0"/>
                </a:lnTo>
                <a:close/>
              </a:path>
            </a:pathLst>
          </a:custGeom>
          <a:blipFill>
            <a:blip r:embed="rId5"/>
            <a:stretch>
              <a:fillRect r="-4413" b="-196"/>
            </a:stretch>
          </a:blipFill>
        </p:spPr>
      </p:sp>
      <p:sp>
        <p:nvSpPr>
          <p:cNvPr id="4" name="Freeform 4"/>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15267194" y="43663"/>
            <a:ext cx="2341931" cy="2145954"/>
            <a:chOff x="0" y="0"/>
            <a:chExt cx="2341931" cy="2145957"/>
          </a:xfrm>
        </p:grpSpPr>
        <p:sp>
          <p:nvSpPr>
            <p:cNvPr id="6" name="Freeform 6"/>
            <p:cNvSpPr/>
            <p:nvPr/>
          </p:nvSpPr>
          <p:spPr>
            <a:xfrm>
              <a:off x="242443" y="1228344"/>
              <a:ext cx="337693" cy="613410"/>
            </a:xfrm>
            <a:custGeom>
              <a:avLst/>
              <a:gdLst/>
              <a:ahLst/>
              <a:cxnLst/>
              <a:rect l="l" t="t" r="r" b="b"/>
              <a:pathLst>
                <a:path w="337693" h="613410">
                  <a:moveTo>
                    <a:pt x="295021" y="613410"/>
                  </a:moveTo>
                  <a:cubicBezTo>
                    <a:pt x="283337" y="613410"/>
                    <a:pt x="275590" y="609473"/>
                    <a:pt x="267843" y="601726"/>
                  </a:cubicBezTo>
                  <a:cubicBezTo>
                    <a:pt x="112522" y="454152"/>
                    <a:pt x="19431" y="252349"/>
                    <a:pt x="0" y="42672"/>
                  </a:cubicBezTo>
                  <a:cubicBezTo>
                    <a:pt x="0" y="23241"/>
                    <a:pt x="15494" y="3810"/>
                    <a:pt x="34925" y="0"/>
                  </a:cubicBezTo>
                  <a:cubicBezTo>
                    <a:pt x="58166" y="0"/>
                    <a:pt x="73787" y="15494"/>
                    <a:pt x="77597" y="34925"/>
                  </a:cubicBezTo>
                  <a:cubicBezTo>
                    <a:pt x="97028" y="228981"/>
                    <a:pt x="182372" y="411480"/>
                    <a:pt x="322199" y="547370"/>
                  </a:cubicBezTo>
                  <a:cubicBezTo>
                    <a:pt x="337693" y="562864"/>
                    <a:pt x="337693" y="586232"/>
                    <a:pt x="322199" y="601726"/>
                  </a:cubicBezTo>
                  <a:cubicBezTo>
                    <a:pt x="314452" y="609473"/>
                    <a:pt x="306705" y="613410"/>
                    <a:pt x="295021" y="613410"/>
                  </a:cubicBezTo>
                  <a:close/>
                </a:path>
              </a:pathLst>
            </a:custGeom>
            <a:solidFill>
              <a:srgbClr val="FFFFFE"/>
            </a:solidFill>
          </p:spPr>
        </p:sp>
        <p:sp>
          <p:nvSpPr>
            <p:cNvPr id="7" name="Freeform 7"/>
            <p:cNvSpPr/>
            <p:nvPr/>
          </p:nvSpPr>
          <p:spPr>
            <a:xfrm>
              <a:off x="1671066" y="1108075"/>
              <a:ext cx="349377" cy="745363"/>
            </a:xfrm>
            <a:custGeom>
              <a:avLst/>
              <a:gdLst/>
              <a:ahLst/>
              <a:cxnLst/>
              <a:rect l="l" t="t" r="r" b="b"/>
              <a:pathLst>
                <a:path w="349377" h="745363">
                  <a:moveTo>
                    <a:pt x="42672" y="745363"/>
                  </a:moveTo>
                  <a:cubicBezTo>
                    <a:pt x="30988" y="745363"/>
                    <a:pt x="23241" y="741426"/>
                    <a:pt x="15494" y="733679"/>
                  </a:cubicBezTo>
                  <a:cubicBezTo>
                    <a:pt x="0" y="718185"/>
                    <a:pt x="0" y="694817"/>
                    <a:pt x="15494" y="679323"/>
                  </a:cubicBezTo>
                  <a:cubicBezTo>
                    <a:pt x="182372" y="524002"/>
                    <a:pt x="275590" y="306705"/>
                    <a:pt x="275590" y="81534"/>
                  </a:cubicBezTo>
                  <a:lnTo>
                    <a:pt x="275590" y="38862"/>
                  </a:lnTo>
                  <a:cubicBezTo>
                    <a:pt x="275590" y="15621"/>
                    <a:pt x="291084" y="0"/>
                    <a:pt x="310515" y="0"/>
                  </a:cubicBezTo>
                  <a:cubicBezTo>
                    <a:pt x="333756" y="0"/>
                    <a:pt x="349377" y="15494"/>
                    <a:pt x="349377" y="34925"/>
                  </a:cubicBezTo>
                  <a:lnTo>
                    <a:pt x="349377" y="81534"/>
                  </a:lnTo>
                  <a:cubicBezTo>
                    <a:pt x="349377" y="329946"/>
                    <a:pt x="244602" y="566801"/>
                    <a:pt x="66040" y="733679"/>
                  </a:cubicBezTo>
                  <a:cubicBezTo>
                    <a:pt x="62103" y="741426"/>
                    <a:pt x="50546" y="745363"/>
                    <a:pt x="42799" y="745363"/>
                  </a:cubicBezTo>
                  <a:close/>
                </a:path>
              </a:pathLst>
            </a:custGeom>
            <a:solidFill>
              <a:srgbClr val="FFFFFE"/>
            </a:solidFill>
          </p:spPr>
        </p:sp>
        <p:sp>
          <p:nvSpPr>
            <p:cNvPr id="8" name="Freeform 8"/>
            <p:cNvSpPr/>
            <p:nvPr/>
          </p:nvSpPr>
          <p:spPr>
            <a:xfrm>
              <a:off x="782066" y="879094"/>
              <a:ext cx="698754" cy="698754"/>
            </a:xfrm>
            <a:custGeom>
              <a:avLst/>
              <a:gdLst/>
              <a:ahLst/>
              <a:cxnLst/>
              <a:rect l="l" t="t" r="r" b="b"/>
              <a:pathLst>
                <a:path w="698754" h="698754">
                  <a:moveTo>
                    <a:pt x="349377" y="698754"/>
                  </a:moveTo>
                  <a:cubicBezTo>
                    <a:pt x="155321" y="698754"/>
                    <a:pt x="0" y="543433"/>
                    <a:pt x="0" y="349377"/>
                  </a:cubicBezTo>
                  <a:cubicBezTo>
                    <a:pt x="0" y="155321"/>
                    <a:pt x="155321" y="0"/>
                    <a:pt x="349377" y="0"/>
                  </a:cubicBezTo>
                  <a:cubicBezTo>
                    <a:pt x="543433" y="0"/>
                    <a:pt x="698754" y="155194"/>
                    <a:pt x="698754" y="349377"/>
                  </a:cubicBezTo>
                  <a:cubicBezTo>
                    <a:pt x="698754" y="543560"/>
                    <a:pt x="543433" y="698754"/>
                    <a:pt x="349377" y="698754"/>
                  </a:cubicBezTo>
                  <a:close/>
                  <a:moveTo>
                    <a:pt x="349377" y="77597"/>
                  </a:moveTo>
                  <a:cubicBezTo>
                    <a:pt x="197993" y="77597"/>
                    <a:pt x="77597" y="197993"/>
                    <a:pt x="77597" y="349377"/>
                  </a:cubicBezTo>
                  <a:cubicBezTo>
                    <a:pt x="77597" y="500761"/>
                    <a:pt x="197993" y="621157"/>
                    <a:pt x="349377" y="621157"/>
                  </a:cubicBezTo>
                  <a:cubicBezTo>
                    <a:pt x="500761" y="621157"/>
                    <a:pt x="621157" y="500761"/>
                    <a:pt x="621157" y="349377"/>
                  </a:cubicBezTo>
                  <a:cubicBezTo>
                    <a:pt x="621157" y="197993"/>
                    <a:pt x="500761" y="77597"/>
                    <a:pt x="349377" y="77597"/>
                  </a:cubicBezTo>
                  <a:close/>
                </a:path>
              </a:pathLst>
            </a:custGeom>
            <a:solidFill>
              <a:srgbClr val="FFFFFE"/>
            </a:solidFill>
          </p:spPr>
        </p:sp>
        <p:sp>
          <p:nvSpPr>
            <p:cNvPr id="9" name="Freeform 9"/>
            <p:cNvSpPr/>
            <p:nvPr/>
          </p:nvSpPr>
          <p:spPr>
            <a:xfrm>
              <a:off x="650113" y="1577848"/>
              <a:ext cx="962660" cy="504698"/>
            </a:xfrm>
            <a:custGeom>
              <a:avLst/>
              <a:gdLst/>
              <a:ahLst/>
              <a:cxnLst/>
              <a:rect l="l" t="t" r="r" b="b"/>
              <a:pathLst>
                <a:path w="962660" h="504698">
                  <a:moveTo>
                    <a:pt x="481330" y="77597"/>
                  </a:moveTo>
                  <a:cubicBezTo>
                    <a:pt x="648208" y="77597"/>
                    <a:pt x="799592" y="178562"/>
                    <a:pt x="869569" y="329946"/>
                  </a:cubicBezTo>
                  <a:cubicBezTo>
                    <a:pt x="753110" y="392049"/>
                    <a:pt x="617220" y="426974"/>
                    <a:pt x="481330" y="426974"/>
                  </a:cubicBezTo>
                  <a:cubicBezTo>
                    <a:pt x="345440" y="426974"/>
                    <a:pt x="209550" y="392049"/>
                    <a:pt x="93091" y="329946"/>
                  </a:cubicBezTo>
                  <a:cubicBezTo>
                    <a:pt x="159131" y="178562"/>
                    <a:pt x="314325" y="77597"/>
                    <a:pt x="481330" y="77597"/>
                  </a:cubicBezTo>
                  <a:close/>
                  <a:moveTo>
                    <a:pt x="481330" y="0"/>
                  </a:moveTo>
                  <a:cubicBezTo>
                    <a:pt x="267843" y="0"/>
                    <a:pt x="77597" y="131953"/>
                    <a:pt x="7747" y="333883"/>
                  </a:cubicBezTo>
                  <a:cubicBezTo>
                    <a:pt x="0" y="353314"/>
                    <a:pt x="7747" y="372745"/>
                    <a:pt x="23241" y="380492"/>
                  </a:cubicBezTo>
                  <a:cubicBezTo>
                    <a:pt x="159004" y="461899"/>
                    <a:pt x="318008" y="504698"/>
                    <a:pt x="480949" y="504698"/>
                  </a:cubicBezTo>
                  <a:lnTo>
                    <a:pt x="481711" y="504698"/>
                  </a:lnTo>
                  <a:cubicBezTo>
                    <a:pt x="644652" y="504571"/>
                    <a:pt x="803656" y="461899"/>
                    <a:pt x="939419" y="380492"/>
                  </a:cubicBezTo>
                  <a:cubicBezTo>
                    <a:pt x="954913" y="372745"/>
                    <a:pt x="962660" y="353314"/>
                    <a:pt x="954913" y="333883"/>
                  </a:cubicBezTo>
                  <a:cubicBezTo>
                    <a:pt x="885063" y="132080"/>
                    <a:pt x="694817" y="0"/>
                    <a:pt x="481330" y="0"/>
                  </a:cubicBezTo>
                  <a:close/>
                </a:path>
              </a:pathLst>
            </a:custGeom>
            <a:solidFill>
              <a:srgbClr val="FFFFFE"/>
            </a:solidFill>
          </p:spPr>
        </p:sp>
        <p:sp>
          <p:nvSpPr>
            <p:cNvPr id="10" name="Freeform 10"/>
            <p:cNvSpPr/>
            <p:nvPr/>
          </p:nvSpPr>
          <p:spPr>
            <a:xfrm>
              <a:off x="1469263" y="230886"/>
              <a:ext cx="822833" cy="803529"/>
            </a:xfrm>
            <a:custGeom>
              <a:avLst/>
              <a:gdLst/>
              <a:ahLst/>
              <a:cxnLst/>
              <a:rect l="l" t="t" r="r" b="b"/>
              <a:pathLst>
                <a:path w="822833" h="803529">
                  <a:moveTo>
                    <a:pt x="415290" y="803402"/>
                  </a:moveTo>
                  <a:cubicBezTo>
                    <a:pt x="353187" y="803402"/>
                    <a:pt x="291084" y="787908"/>
                    <a:pt x="232791" y="756793"/>
                  </a:cubicBezTo>
                  <a:lnTo>
                    <a:pt x="46482" y="772414"/>
                  </a:lnTo>
                  <a:cubicBezTo>
                    <a:pt x="30988" y="772414"/>
                    <a:pt x="19304" y="764667"/>
                    <a:pt x="11557" y="752983"/>
                  </a:cubicBezTo>
                  <a:cubicBezTo>
                    <a:pt x="3810" y="741299"/>
                    <a:pt x="3810" y="725805"/>
                    <a:pt x="11557" y="710311"/>
                  </a:cubicBezTo>
                  <a:lnTo>
                    <a:pt x="77597" y="605536"/>
                  </a:lnTo>
                  <a:cubicBezTo>
                    <a:pt x="0" y="477393"/>
                    <a:pt x="3810" y="318262"/>
                    <a:pt x="85344" y="194056"/>
                  </a:cubicBezTo>
                  <a:cubicBezTo>
                    <a:pt x="143510" y="104775"/>
                    <a:pt x="228981" y="46482"/>
                    <a:pt x="333756" y="23241"/>
                  </a:cubicBezTo>
                  <a:cubicBezTo>
                    <a:pt x="434721" y="0"/>
                    <a:pt x="539496" y="19304"/>
                    <a:pt x="628777" y="77597"/>
                  </a:cubicBezTo>
                  <a:cubicBezTo>
                    <a:pt x="718058" y="135890"/>
                    <a:pt x="776351" y="221234"/>
                    <a:pt x="799592" y="326009"/>
                  </a:cubicBezTo>
                  <a:cubicBezTo>
                    <a:pt x="822833" y="426974"/>
                    <a:pt x="803529" y="531749"/>
                    <a:pt x="745236" y="621030"/>
                  </a:cubicBezTo>
                  <a:cubicBezTo>
                    <a:pt x="667639" y="737489"/>
                    <a:pt x="543433" y="803529"/>
                    <a:pt x="415290" y="803529"/>
                  </a:cubicBezTo>
                  <a:close/>
                  <a:moveTo>
                    <a:pt x="240665" y="679196"/>
                  </a:moveTo>
                  <a:lnTo>
                    <a:pt x="252349" y="679196"/>
                  </a:lnTo>
                  <a:cubicBezTo>
                    <a:pt x="403733" y="764540"/>
                    <a:pt x="590042" y="721868"/>
                    <a:pt x="679323" y="582168"/>
                  </a:cubicBezTo>
                  <a:cubicBezTo>
                    <a:pt x="725932" y="512318"/>
                    <a:pt x="741426" y="426847"/>
                    <a:pt x="721995" y="345313"/>
                  </a:cubicBezTo>
                  <a:cubicBezTo>
                    <a:pt x="702564" y="263779"/>
                    <a:pt x="655955" y="193929"/>
                    <a:pt x="586105" y="147320"/>
                  </a:cubicBezTo>
                  <a:cubicBezTo>
                    <a:pt x="516255" y="100711"/>
                    <a:pt x="430784" y="85217"/>
                    <a:pt x="349250" y="104648"/>
                  </a:cubicBezTo>
                  <a:cubicBezTo>
                    <a:pt x="267716" y="124079"/>
                    <a:pt x="197866" y="170688"/>
                    <a:pt x="151257" y="240538"/>
                  </a:cubicBezTo>
                  <a:cubicBezTo>
                    <a:pt x="81407" y="349250"/>
                    <a:pt x="85217" y="485140"/>
                    <a:pt x="155194" y="589915"/>
                  </a:cubicBezTo>
                  <a:cubicBezTo>
                    <a:pt x="162941" y="601599"/>
                    <a:pt x="162941" y="621030"/>
                    <a:pt x="155194" y="632587"/>
                  </a:cubicBezTo>
                  <a:lnTo>
                    <a:pt x="116332" y="690753"/>
                  </a:lnTo>
                  <a:lnTo>
                    <a:pt x="240538" y="679069"/>
                  </a:lnTo>
                  <a:cubicBezTo>
                    <a:pt x="236601" y="679069"/>
                    <a:pt x="236601" y="679069"/>
                    <a:pt x="240538" y="679069"/>
                  </a:cubicBezTo>
                  <a:close/>
                </a:path>
              </a:pathLst>
            </a:custGeom>
            <a:solidFill>
              <a:srgbClr val="FFFFFE"/>
            </a:solidFill>
          </p:spPr>
        </p:sp>
        <p:sp>
          <p:nvSpPr>
            <p:cNvPr id="11" name="Freeform 11"/>
            <p:cNvSpPr/>
            <p:nvPr/>
          </p:nvSpPr>
          <p:spPr>
            <a:xfrm>
              <a:off x="1729105" y="409448"/>
              <a:ext cx="333756" cy="407543"/>
            </a:xfrm>
            <a:custGeom>
              <a:avLst/>
              <a:gdLst/>
              <a:ahLst/>
              <a:cxnLst/>
              <a:rect l="l" t="t" r="r" b="b"/>
              <a:pathLst>
                <a:path w="333756" h="407543">
                  <a:moveTo>
                    <a:pt x="159258" y="407543"/>
                  </a:moveTo>
                  <a:cubicBezTo>
                    <a:pt x="136017" y="407543"/>
                    <a:pt x="120396" y="392049"/>
                    <a:pt x="120396" y="368681"/>
                  </a:cubicBezTo>
                  <a:lnTo>
                    <a:pt x="120396" y="337693"/>
                  </a:lnTo>
                  <a:cubicBezTo>
                    <a:pt x="120396" y="295021"/>
                    <a:pt x="147574" y="256159"/>
                    <a:pt x="186436" y="244475"/>
                  </a:cubicBezTo>
                  <a:cubicBezTo>
                    <a:pt x="221361" y="232791"/>
                    <a:pt x="248539" y="194056"/>
                    <a:pt x="240792" y="147447"/>
                  </a:cubicBezTo>
                  <a:cubicBezTo>
                    <a:pt x="233045" y="116332"/>
                    <a:pt x="209677" y="89281"/>
                    <a:pt x="178689" y="85344"/>
                  </a:cubicBezTo>
                  <a:cubicBezTo>
                    <a:pt x="151511" y="81407"/>
                    <a:pt x="128270" y="85344"/>
                    <a:pt x="108839" y="100838"/>
                  </a:cubicBezTo>
                  <a:cubicBezTo>
                    <a:pt x="89408" y="116332"/>
                    <a:pt x="77724" y="139700"/>
                    <a:pt x="77724" y="166878"/>
                  </a:cubicBezTo>
                  <a:cubicBezTo>
                    <a:pt x="77724" y="190119"/>
                    <a:pt x="62230" y="205740"/>
                    <a:pt x="38862" y="205740"/>
                  </a:cubicBezTo>
                  <a:cubicBezTo>
                    <a:pt x="15494" y="205740"/>
                    <a:pt x="0" y="190246"/>
                    <a:pt x="0" y="166878"/>
                  </a:cubicBezTo>
                  <a:cubicBezTo>
                    <a:pt x="0" y="116459"/>
                    <a:pt x="23241" y="73660"/>
                    <a:pt x="58166" y="42672"/>
                  </a:cubicBezTo>
                  <a:cubicBezTo>
                    <a:pt x="97028" y="11557"/>
                    <a:pt x="143510" y="0"/>
                    <a:pt x="194056" y="11557"/>
                  </a:cubicBezTo>
                  <a:cubicBezTo>
                    <a:pt x="256159" y="23241"/>
                    <a:pt x="302768" y="73660"/>
                    <a:pt x="318262" y="135763"/>
                  </a:cubicBezTo>
                  <a:cubicBezTo>
                    <a:pt x="333756" y="217297"/>
                    <a:pt x="291084" y="294894"/>
                    <a:pt x="213487" y="322072"/>
                  </a:cubicBezTo>
                  <a:lnTo>
                    <a:pt x="197993" y="333756"/>
                  </a:lnTo>
                  <a:lnTo>
                    <a:pt x="197993" y="372618"/>
                  </a:lnTo>
                  <a:cubicBezTo>
                    <a:pt x="197993" y="388112"/>
                    <a:pt x="178562" y="407543"/>
                    <a:pt x="159131" y="407543"/>
                  </a:cubicBezTo>
                  <a:close/>
                </a:path>
              </a:pathLst>
            </a:custGeom>
            <a:solidFill>
              <a:srgbClr val="FFFFFE"/>
            </a:solidFill>
          </p:spPr>
        </p:sp>
        <p:sp>
          <p:nvSpPr>
            <p:cNvPr id="12" name="Freeform 12"/>
            <p:cNvSpPr/>
            <p:nvPr/>
          </p:nvSpPr>
          <p:spPr>
            <a:xfrm>
              <a:off x="1861185" y="859790"/>
              <a:ext cx="54356" cy="54356"/>
            </a:xfrm>
            <a:custGeom>
              <a:avLst/>
              <a:gdLst/>
              <a:ahLst/>
              <a:cxnLst/>
              <a:rect l="l" t="t" r="r" b="b"/>
              <a:pathLst>
                <a:path w="54356" h="54356">
                  <a:moveTo>
                    <a:pt x="54356" y="27051"/>
                  </a:moveTo>
                  <a:lnTo>
                    <a:pt x="53721" y="34163"/>
                  </a:lnTo>
                  <a:lnTo>
                    <a:pt x="49022" y="43815"/>
                  </a:lnTo>
                  <a:lnTo>
                    <a:pt x="41021" y="50927"/>
                  </a:lnTo>
                  <a:lnTo>
                    <a:pt x="30861" y="54356"/>
                  </a:lnTo>
                  <a:lnTo>
                    <a:pt x="20193" y="53721"/>
                  </a:lnTo>
                  <a:lnTo>
                    <a:pt x="10541" y="49022"/>
                  </a:lnTo>
                  <a:lnTo>
                    <a:pt x="3429" y="41021"/>
                  </a:lnTo>
                  <a:lnTo>
                    <a:pt x="0" y="30861"/>
                  </a:lnTo>
                  <a:lnTo>
                    <a:pt x="635" y="20193"/>
                  </a:lnTo>
                  <a:lnTo>
                    <a:pt x="5334" y="10541"/>
                  </a:lnTo>
                  <a:lnTo>
                    <a:pt x="13335" y="3429"/>
                  </a:lnTo>
                  <a:lnTo>
                    <a:pt x="23495" y="0"/>
                  </a:lnTo>
                  <a:lnTo>
                    <a:pt x="34163" y="635"/>
                  </a:lnTo>
                  <a:lnTo>
                    <a:pt x="43815" y="5334"/>
                  </a:lnTo>
                  <a:lnTo>
                    <a:pt x="50927" y="13335"/>
                  </a:lnTo>
                  <a:lnTo>
                    <a:pt x="54356" y="23495"/>
                  </a:lnTo>
                  <a:close/>
                </a:path>
              </a:pathLst>
            </a:custGeom>
            <a:solidFill>
              <a:srgbClr val="FFFFFE"/>
            </a:solidFill>
          </p:spPr>
        </p:sp>
        <p:sp>
          <p:nvSpPr>
            <p:cNvPr id="13" name="Freeform 13"/>
            <p:cNvSpPr/>
            <p:nvPr/>
          </p:nvSpPr>
          <p:spPr>
            <a:xfrm>
              <a:off x="52197" y="479171"/>
              <a:ext cx="679323" cy="660019"/>
            </a:xfrm>
            <a:custGeom>
              <a:avLst/>
              <a:gdLst/>
              <a:ahLst/>
              <a:cxnLst/>
              <a:rect l="l" t="t" r="r" b="b"/>
              <a:pathLst>
                <a:path w="679323" h="660019">
                  <a:moveTo>
                    <a:pt x="333883" y="660019"/>
                  </a:moveTo>
                  <a:cubicBezTo>
                    <a:pt x="229108" y="660019"/>
                    <a:pt x="124206" y="605663"/>
                    <a:pt x="62103" y="512445"/>
                  </a:cubicBezTo>
                  <a:cubicBezTo>
                    <a:pt x="15494" y="438658"/>
                    <a:pt x="0" y="353314"/>
                    <a:pt x="19431" y="267843"/>
                  </a:cubicBezTo>
                  <a:cubicBezTo>
                    <a:pt x="38862" y="182372"/>
                    <a:pt x="89281" y="112522"/>
                    <a:pt x="159131" y="62103"/>
                  </a:cubicBezTo>
                  <a:cubicBezTo>
                    <a:pt x="232918" y="15494"/>
                    <a:pt x="318262" y="0"/>
                    <a:pt x="403733" y="19431"/>
                  </a:cubicBezTo>
                  <a:cubicBezTo>
                    <a:pt x="489204" y="38862"/>
                    <a:pt x="559054" y="89281"/>
                    <a:pt x="609473" y="159131"/>
                  </a:cubicBezTo>
                  <a:cubicBezTo>
                    <a:pt x="675513" y="260096"/>
                    <a:pt x="679323" y="392049"/>
                    <a:pt x="617220" y="496824"/>
                  </a:cubicBezTo>
                  <a:lnTo>
                    <a:pt x="667639" y="578358"/>
                  </a:lnTo>
                  <a:cubicBezTo>
                    <a:pt x="675386" y="590042"/>
                    <a:pt x="675386" y="605536"/>
                    <a:pt x="667639" y="621030"/>
                  </a:cubicBezTo>
                  <a:cubicBezTo>
                    <a:pt x="659892" y="632714"/>
                    <a:pt x="644398" y="640461"/>
                    <a:pt x="632714" y="640461"/>
                  </a:cubicBezTo>
                  <a:lnTo>
                    <a:pt x="485267" y="625094"/>
                  </a:lnTo>
                  <a:cubicBezTo>
                    <a:pt x="434848" y="648335"/>
                    <a:pt x="384302" y="660019"/>
                    <a:pt x="333883" y="660019"/>
                  </a:cubicBezTo>
                  <a:close/>
                  <a:moveTo>
                    <a:pt x="128143" y="469773"/>
                  </a:moveTo>
                  <a:cubicBezTo>
                    <a:pt x="197993" y="578485"/>
                    <a:pt x="341630" y="613410"/>
                    <a:pt x="458089" y="551307"/>
                  </a:cubicBezTo>
                  <a:lnTo>
                    <a:pt x="473583" y="547370"/>
                  </a:lnTo>
                  <a:lnTo>
                    <a:pt x="558927" y="555117"/>
                  </a:lnTo>
                  <a:lnTo>
                    <a:pt x="535686" y="516255"/>
                  </a:lnTo>
                  <a:cubicBezTo>
                    <a:pt x="527939" y="504571"/>
                    <a:pt x="527939" y="485140"/>
                    <a:pt x="535686" y="473583"/>
                  </a:cubicBezTo>
                  <a:cubicBezTo>
                    <a:pt x="593852" y="392049"/>
                    <a:pt x="593852" y="283337"/>
                    <a:pt x="539623" y="201803"/>
                  </a:cubicBezTo>
                  <a:cubicBezTo>
                    <a:pt x="504698" y="147447"/>
                    <a:pt x="450342" y="108585"/>
                    <a:pt x="384302" y="93091"/>
                  </a:cubicBezTo>
                  <a:cubicBezTo>
                    <a:pt x="318262" y="77597"/>
                    <a:pt x="256159" y="93091"/>
                    <a:pt x="197993" y="128016"/>
                  </a:cubicBezTo>
                  <a:cubicBezTo>
                    <a:pt x="85471" y="201803"/>
                    <a:pt x="54356" y="353187"/>
                    <a:pt x="128143" y="469646"/>
                  </a:cubicBezTo>
                  <a:close/>
                </a:path>
              </a:pathLst>
            </a:custGeom>
            <a:solidFill>
              <a:srgbClr val="FFFFFE"/>
            </a:solidFill>
          </p:spPr>
        </p:sp>
        <p:sp>
          <p:nvSpPr>
            <p:cNvPr id="14" name="Freeform 14"/>
            <p:cNvSpPr/>
            <p:nvPr/>
          </p:nvSpPr>
          <p:spPr>
            <a:xfrm>
              <a:off x="265684" y="622935"/>
              <a:ext cx="287147" cy="341630"/>
            </a:xfrm>
            <a:custGeom>
              <a:avLst/>
              <a:gdLst/>
              <a:ahLst/>
              <a:cxnLst/>
              <a:rect l="l" t="t" r="r" b="b"/>
              <a:pathLst>
                <a:path w="287147" h="341630">
                  <a:moveTo>
                    <a:pt x="139827" y="341503"/>
                  </a:moveTo>
                  <a:cubicBezTo>
                    <a:pt x="116586" y="341503"/>
                    <a:pt x="100965" y="326009"/>
                    <a:pt x="100965" y="302641"/>
                  </a:cubicBezTo>
                  <a:lnTo>
                    <a:pt x="100965" y="279400"/>
                  </a:lnTo>
                  <a:cubicBezTo>
                    <a:pt x="100965" y="240538"/>
                    <a:pt x="124206" y="209550"/>
                    <a:pt x="159131" y="197866"/>
                  </a:cubicBezTo>
                  <a:cubicBezTo>
                    <a:pt x="182372" y="190119"/>
                    <a:pt x="205740" y="162941"/>
                    <a:pt x="197993" y="128016"/>
                  </a:cubicBezTo>
                  <a:cubicBezTo>
                    <a:pt x="194056" y="104775"/>
                    <a:pt x="174752" y="89154"/>
                    <a:pt x="151384" y="81407"/>
                  </a:cubicBezTo>
                  <a:cubicBezTo>
                    <a:pt x="131953" y="77470"/>
                    <a:pt x="116459" y="81407"/>
                    <a:pt x="100965" y="93091"/>
                  </a:cubicBezTo>
                  <a:cubicBezTo>
                    <a:pt x="85471" y="104775"/>
                    <a:pt x="77724" y="120269"/>
                    <a:pt x="77724" y="139700"/>
                  </a:cubicBezTo>
                  <a:cubicBezTo>
                    <a:pt x="77724" y="162941"/>
                    <a:pt x="62230" y="178562"/>
                    <a:pt x="38862" y="178562"/>
                  </a:cubicBezTo>
                  <a:cubicBezTo>
                    <a:pt x="15494" y="178562"/>
                    <a:pt x="0" y="163068"/>
                    <a:pt x="0" y="139700"/>
                  </a:cubicBezTo>
                  <a:cubicBezTo>
                    <a:pt x="0" y="97028"/>
                    <a:pt x="19431" y="58166"/>
                    <a:pt x="50419" y="34925"/>
                  </a:cubicBezTo>
                  <a:cubicBezTo>
                    <a:pt x="81534" y="7747"/>
                    <a:pt x="124206" y="0"/>
                    <a:pt x="166878" y="7747"/>
                  </a:cubicBezTo>
                  <a:cubicBezTo>
                    <a:pt x="217297" y="19431"/>
                    <a:pt x="260096" y="62103"/>
                    <a:pt x="271653" y="112522"/>
                  </a:cubicBezTo>
                  <a:cubicBezTo>
                    <a:pt x="287147" y="182372"/>
                    <a:pt x="248412" y="248412"/>
                    <a:pt x="182372" y="271653"/>
                  </a:cubicBezTo>
                  <a:lnTo>
                    <a:pt x="174625" y="275590"/>
                  </a:lnTo>
                  <a:lnTo>
                    <a:pt x="174625" y="306705"/>
                  </a:lnTo>
                  <a:cubicBezTo>
                    <a:pt x="178562" y="322199"/>
                    <a:pt x="159131" y="341630"/>
                    <a:pt x="139700" y="341630"/>
                  </a:cubicBezTo>
                  <a:close/>
                </a:path>
              </a:pathLst>
            </a:custGeom>
            <a:solidFill>
              <a:srgbClr val="FFFFFE"/>
            </a:solidFill>
          </p:spPr>
        </p:sp>
        <p:sp>
          <p:nvSpPr>
            <p:cNvPr id="15" name="Freeform 15"/>
            <p:cNvSpPr/>
            <p:nvPr/>
          </p:nvSpPr>
          <p:spPr>
            <a:xfrm>
              <a:off x="382143" y="987806"/>
              <a:ext cx="46609" cy="46609"/>
            </a:xfrm>
            <a:custGeom>
              <a:avLst/>
              <a:gdLst/>
              <a:ahLst/>
              <a:cxnLst/>
              <a:rect l="l" t="t" r="r" b="b"/>
              <a:pathLst>
                <a:path w="46609" h="46609">
                  <a:moveTo>
                    <a:pt x="46609" y="23241"/>
                  </a:moveTo>
                  <a:lnTo>
                    <a:pt x="45974" y="29337"/>
                  </a:lnTo>
                  <a:lnTo>
                    <a:pt x="41910" y="37592"/>
                  </a:lnTo>
                  <a:lnTo>
                    <a:pt x="35052" y="43688"/>
                  </a:lnTo>
                  <a:lnTo>
                    <a:pt x="26416" y="46609"/>
                  </a:lnTo>
                  <a:lnTo>
                    <a:pt x="17272" y="45974"/>
                  </a:lnTo>
                  <a:lnTo>
                    <a:pt x="9017" y="41910"/>
                  </a:lnTo>
                  <a:lnTo>
                    <a:pt x="2921" y="35052"/>
                  </a:lnTo>
                  <a:lnTo>
                    <a:pt x="0" y="26416"/>
                  </a:lnTo>
                  <a:lnTo>
                    <a:pt x="635" y="17272"/>
                  </a:lnTo>
                  <a:lnTo>
                    <a:pt x="4699" y="9017"/>
                  </a:lnTo>
                  <a:lnTo>
                    <a:pt x="11557" y="2921"/>
                  </a:lnTo>
                  <a:lnTo>
                    <a:pt x="20193" y="0"/>
                  </a:lnTo>
                  <a:lnTo>
                    <a:pt x="29337" y="635"/>
                  </a:lnTo>
                  <a:lnTo>
                    <a:pt x="37592" y="4699"/>
                  </a:lnTo>
                  <a:lnTo>
                    <a:pt x="43688" y="11557"/>
                  </a:lnTo>
                  <a:lnTo>
                    <a:pt x="46609" y="20193"/>
                  </a:lnTo>
                  <a:close/>
                </a:path>
              </a:pathLst>
            </a:custGeom>
            <a:solidFill>
              <a:srgbClr val="FFFFFE"/>
            </a:solidFill>
          </p:spPr>
        </p:sp>
        <p:sp>
          <p:nvSpPr>
            <p:cNvPr id="16" name="Freeform 16"/>
            <p:cNvSpPr/>
            <p:nvPr/>
          </p:nvSpPr>
          <p:spPr>
            <a:xfrm>
              <a:off x="716026" y="63500"/>
              <a:ext cx="679450" cy="741680"/>
            </a:xfrm>
            <a:custGeom>
              <a:avLst/>
              <a:gdLst/>
              <a:ahLst/>
              <a:cxnLst/>
              <a:rect l="l" t="t" r="r" b="b"/>
              <a:pathLst>
                <a:path w="679450" h="741680">
                  <a:moveTo>
                    <a:pt x="326136" y="77978"/>
                  </a:moveTo>
                  <a:cubicBezTo>
                    <a:pt x="427101" y="77978"/>
                    <a:pt x="520192" y="140081"/>
                    <a:pt x="562991" y="244856"/>
                  </a:cubicBezTo>
                  <a:cubicBezTo>
                    <a:pt x="601853" y="361315"/>
                    <a:pt x="539750" y="493268"/>
                    <a:pt x="423291" y="539877"/>
                  </a:cubicBezTo>
                  <a:cubicBezTo>
                    <a:pt x="415544" y="543814"/>
                    <a:pt x="407797" y="547624"/>
                    <a:pt x="403860" y="555371"/>
                  </a:cubicBezTo>
                  <a:lnTo>
                    <a:pt x="361188" y="617474"/>
                  </a:lnTo>
                  <a:lnTo>
                    <a:pt x="349504" y="582549"/>
                  </a:lnTo>
                  <a:cubicBezTo>
                    <a:pt x="341757" y="567055"/>
                    <a:pt x="330073" y="555371"/>
                    <a:pt x="314579" y="555371"/>
                  </a:cubicBezTo>
                  <a:cubicBezTo>
                    <a:pt x="217551" y="547624"/>
                    <a:pt x="136017" y="485521"/>
                    <a:pt x="104902" y="392303"/>
                  </a:cubicBezTo>
                  <a:cubicBezTo>
                    <a:pt x="81661" y="330200"/>
                    <a:pt x="89408" y="268097"/>
                    <a:pt x="116586" y="209804"/>
                  </a:cubicBezTo>
                  <a:cubicBezTo>
                    <a:pt x="143764" y="151511"/>
                    <a:pt x="190373" y="108839"/>
                    <a:pt x="252476" y="89408"/>
                  </a:cubicBezTo>
                  <a:cubicBezTo>
                    <a:pt x="275717" y="81661"/>
                    <a:pt x="302895" y="77724"/>
                    <a:pt x="326263" y="77724"/>
                  </a:cubicBezTo>
                  <a:close/>
                  <a:moveTo>
                    <a:pt x="324739" y="0"/>
                  </a:moveTo>
                  <a:cubicBezTo>
                    <a:pt x="291719" y="0"/>
                    <a:pt x="258191" y="5080"/>
                    <a:pt x="225171" y="15875"/>
                  </a:cubicBezTo>
                  <a:cubicBezTo>
                    <a:pt x="143637" y="43053"/>
                    <a:pt x="81534" y="101219"/>
                    <a:pt x="42672" y="175006"/>
                  </a:cubicBezTo>
                  <a:cubicBezTo>
                    <a:pt x="7747" y="248793"/>
                    <a:pt x="0" y="334137"/>
                    <a:pt x="27178" y="415671"/>
                  </a:cubicBezTo>
                  <a:cubicBezTo>
                    <a:pt x="66040" y="528193"/>
                    <a:pt x="163068" y="609727"/>
                    <a:pt x="279527" y="629158"/>
                  </a:cubicBezTo>
                  <a:lnTo>
                    <a:pt x="310642" y="714502"/>
                  </a:lnTo>
                  <a:cubicBezTo>
                    <a:pt x="314579" y="729996"/>
                    <a:pt x="326136" y="741680"/>
                    <a:pt x="341757" y="741680"/>
                  </a:cubicBezTo>
                  <a:lnTo>
                    <a:pt x="345694" y="741680"/>
                  </a:lnTo>
                  <a:cubicBezTo>
                    <a:pt x="357378" y="741680"/>
                    <a:pt x="368935" y="737743"/>
                    <a:pt x="380619" y="726186"/>
                  </a:cubicBezTo>
                  <a:lnTo>
                    <a:pt x="458216" y="605790"/>
                  </a:lnTo>
                  <a:cubicBezTo>
                    <a:pt x="605790" y="539750"/>
                    <a:pt x="679450" y="372872"/>
                    <a:pt x="629031" y="217551"/>
                  </a:cubicBezTo>
                  <a:cubicBezTo>
                    <a:pt x="582168" y="83947"/>
                    <a:pt x="458216" y="0"/>
                    <a:pt x="324739" y="0"/>
                  </a:cubicBezTo>
                  <a:close/>
                </a:path>
              </a:pathLst>
            </a:custGeom>
            <a:solidFill>
              <a:srgbClr val="FFFFFE"/>
            </a:solidFill>
          </p:spPr>
        </p:sp>
        <p:sp>
          <p:nvSpPr>
            <p:cNvPr id="17" name="Freeform 17"/>
            <p:cNvSpPr/>
            <p:nvPr/>
          </p:nvSpPr>
          <p:spPr>
            <a:xfrm>
              <a:off x="921639" y="192024"/>
              <a:ext cx="283210" cy="337820"/>
            </a:xfrm>
            <a:custGeom>
              <a:avLst/>
              <a:gdLst/>
              <a:ahLst/>
              <a:cxnLst/>
              <a:rect l="l" t="t" r="r" b="b"/>
              <a:pathLst>
                <a:path w="283210" h="337820">
                  <a:moveTo>
                    <a:pt x="136017" y="337693"/>
                  </a:moveTo>
                  <a:cubicBezTo>
                    <a:pt x="112776" y="337693"/>
                    <a:pt x="97155" y="322199"/>
                    <a:pt x="97155" y="298831"/>
                  </a:cubicBezTo>
                  <a:lnTo>
                    <a:pt x="97155" y="275590"/>
                  </a:lnTo>
                  <a:cubicBezTo>
                    <a:pt x="97155" y="240665"/>
                    <a:pt x="120396" y="205740"/>
                    <a:pt x="155321" y="194056"/>
                  </a:cubicBezTo>
                  <a:cubicBezTo>
                    <a:pt x="178562" y="186309"/>
                    <a:pt x="197993" y="159131"/>
                    <a:pt x="190246" y="128016"/>
                  </a:cubicBezTo>
                  <a:cubicBezTo>
                    <a:pt x="186309" y="108585"/>
                    <a:pt x="167005" y="89154"/>
                    <a:pt x="147574" y="85344"/>
                  </a:cubicBezTo>
                  <a:cubicBezTo>
                    <a:pt x="128143" y="81534"/>
                    <a:pt x="112649" y="85344"/>
                    <a:pt x="97155" y="97028"/>
                  </a:cubicBezTo>
                  <a:cubicBezTo>
                    <a:pt x="85471" y="108712"/>
                    <a:pt x="77724" y="124206"/>
                    <a:pt x="77724" y="139700"/>
                  </a:cubicBezTo>
                  <a:cubicBezTo>
                    <a:pt x="77724" y="162941"/>
                    <a:pt x="62230" y="178562"/>
                    <a:pt x="38862" y="178562"/>
                  </a:cubicBezTo>
                  <a:cubicBezTo>
                    <a:pt x="15494" y="178562"/>
                    <a:pt x="0" y="163068"/>
                    <a:pt x="0" y="139700"/>
                  </a:cubicBezTo>
                  <a:cubicBezTo>
                    <a:pt x="0" y="100838"/>
                    <a:pt x="19431" y="62103"/>
                    <a:pt x="50419" y="34925"/>
                  </a:cubicBezTo>
                  <a:cubicBezTo>
                    <a:pt x="81407" y="7747"/>
                    <a:pt x="124206" y="0"/>
                    <a:pt x="162941" y="7747"/>
                  </a:cubicBezTo>
                  <a:cubicBezTo>
                    <a:pt x="213360" y="19431"/>
                    <a:pt x="256159" y="58166"/>
                    <a:pt x="267716" y="112522"/>
                  </a:cubicBezTo>
                  <a:cubicBezTo>
                    <a:pt x="283210" y="178562"/>
                    <a:pt x="244475" y="244475"/>
                    <a:pt x="182372" y="267843"/>
                  </a:cubicBezTo>
                  <a:lnTo>
                    <a:pt x="174625" y="271780"/>
                  </a:lnTo>
                  <a:lnTo>
                    <a:pt x="174625" y="298958"/>
                  </a:lnTo>
                  <a:cubicBezTo>
                    <a:pt x="174625" y="322199"/>
                    <a:pt x="155194" y="337820"/>
                    <a:pt x="135763" y="337820"/>
                  </a:cubicBezTo>
                  <a:close/>
                </a:path>
              </a:pathLst>
            </a:custGeom>
            <a:solidFill>
              <a:srgbClr val="FFFFFE"/>
            </a:solidFill>
          </p:spPr>
        </p:sp>
        <p:sp>
          <p:nvSpPr>
            <p:cNvPr id="18" name="Freeform 18"/>
            <p:cNvSpPr/>
            <p:nvPr/>
          </p:nvSpPr>
          <p:spPr>
            <a:xfrm>
              <a:off x="1038225" y="556895"/>
              <a:ext cx="38862" cy="38862"/>
            </a:xfrm>
            <a:custGeom>
              <a:avLst/>
              <a:gdLst/>
              <a:ahLst/>
              <a:cxnLst/>
              <a:rect l="l" t="t" r="r" b="b"/>
              <a:pathLst>
                <a:path w="38862" h="38862">
                  <a:moveTo>
                    <a:pt x="38862" y="19431"/>
                  </a:moveTo>
                  <a:lnTo>
                    <a:pt x="38354" y="24511"/>
                  </a:lnTo>
                  <a:lnTo>
                    <a:pt x="34925" y="31369"/>
                  </a:lnTo>
                  <a:lnTo>
                    <a:pt x="29210" y="36449"/>
                  </a:lnTo>
                  <a:lnTo>
                    <a:pt x="21971" y="38862"/>
                  </a:lnTo>
                  <a:lnTo>
                    <a:pt x="14351" y="38354"/>
                  </a:lnTo>
                  <a:lnTo>
                    <a:pt x="7493" y="34925"/>
                  </a:lnTo>
                  <a:lnTo>
                    <a:pt x="2413" y="29210"/>
                  </a:lnTo>
                  <a:lnTo>
                    <a:pt x="0" y="21971"/>
                  </a:lnTo>
                  <a:lnTo>
                    <a:pt x="508" y="14351"/>
                  </a:lnTo>
                  <a:lnTo>
                    <a:pt x="3937" y="7493"/>
                  </a:lnTo>
                  <a:lnTo>
                    <a:pt x="9652" y="2413"/>
                  </a:lnTo>
                  <a:lnTo>
                    <a:pt x="16891" y="0"/>
                  </a:lnTo>
                  <a:lnTo>
                    <a:pt x="24511" y="508"/>
                  </a:lnTo>
                  <a:lnTo>
                    <a:pt x="31369" y="3937"/>
                  </a:lnTo>
                  <a:lnTo>
                    <a:pt x="36449" y="9652"/>
                  </a:lnTo>
                  <a:lnTo>
                    <a:pt x="38862" y="16891"/>
                  </a:lnTo>
                  <a:close/>
                </a:path>
              </a:pathLst>
            </a:custGeom>
            <a:solidFill>
              <a:srgbClr val="FFFFFE"/>
            </a:solidFill>
          </p:spPr>
        </p:sp>
      </p:grpSp>
      <p:sp>
        <p:nvSpPr>
          <p:cNvPr id="19" name="Freeform 19"/>
          <p:cNvSpPr/>
          <p:nvPr/>
        </p:nvSpPr>
        <p:spPr>
          <a:xfrm>
            <a:off x="17824580" y="-63503"/>
            <a:ext cx="526923" cy="8503625"/>
          </a:xfrm>
          <a:custGeom>
            <a:avLst/>
            <a:gdLst/>
            <a:ahLst/>
            <a:cxnLst/>
            <a:rect l="l" t="t" r="r" b="b"/>
            <a:pathLst>
              <a:path w="526923" h="8503625">
                <a:moveTo>
                  <a:pt x="0" y="0"/>
                </a:moveTo>
                <a:lnTo>
                  <a:pt x="526923" y="0"/>
                </a:lnTo>
                <a:lnTo>
                  <a:pt x="526923" y="8503625"/>
                </a:lnTo>
                <a:lnTo>
                  <a:pt x="0" y="85036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TextBox 20"/>
          <p:cNvSpPr txBox="1"/>
          <p:nvPr/>
        </p:nvSpPr>
        <p:spPr>
          <a:xfrm>
            <a:off x="1214382" y="2214542"/>
            <a:ext cx="14746919" cy="7694414"/>
          </a:xfrm>
          <a:prstGeom prst="rect">
            <a:avLst/>
          </a:prstGeom>
        </p:spPr>
        <p:txBody>
          <a:bodyPr wrap="square" lIns="0" tIns="0" rIns="0" bIns="0" rtlCol="0" anchor="t">
            <a:spAutoFit/>
          </a:bodyPr>
          <a:lstStyle/>
          <a:p>
            <a:pPr algn="just">
              <a:lnSpc>
                <a:spcPts val="5997"/>
              </a:lnSpc>
            </a:pPr>
            <a:r>
              <a:rPr lang="fr-FR" sz="5600" spc="61" dirty="0">
                <a:solidFill>
                  <a:srgbClr val="000000"/>
                </a:solidFill>
                <a:latin typeface="Barlow" charset="0"/>
              </a:rPr>
              <a:t>Les expériences de stigmatisation et d'oppression peuvent favoriser les sentiments de désespoir.</a:t>
            </a:r>
          </a:p>
          <a:p>
            <a:pPr algn="just">
              <a:lnSpc>
                <a:spcPts val="5997"/>
              </a:lnSpc>
            </a:pPr>
            <a:r>
              <a:rPr lang="fr-FR" sz="5600" spc="61" dirty="0">
                <a:solidFill>
                  <a:srgbClr val="000000"/>
                </a:solidFill>
                <a:latin typeface="Barlow" charset="0"/>
              </a:rPr>
              <a:t>Envisager la libération nous permet d'imaginer et de travailler sur la justice sociale, le changement et la transformation pour nous-mêmes et notre communauté. Imaginons ce à quoi ressemble la libération dans le contexte de la santé sexuelle et reproductive pour la communauté NAC.</a:t>
            </a:r>
            <a:endParaRPr lang="en-US" sz="5600" spc="61" dirty="0">
              <a:solidFill>
                <a:srgbClr val="000000"/>
              </a:solidFill>
              <a:latin typeface="Barlow" charset="0"/>
            </a:endParaRPr>
          </a:p>
        </p:txBody>
      </p:sp>
      <p:sp>
        <p:nvSpPr>
          <p:cNvPr id="21" name="TextBox 21"/>
          <p:cNvSpPr txBox="1"/>
          <p:nvPr/>
        </p:nvSpPr>
        <p:spPr>
          <a:xfrm>
            <a:off x="1643010" y="0"/>
            <a:ext cx="14144724" cy="1090042"/>
          </a:xfrm>
          <a:prstGeom prst="rect">
            <a:avLst/>
          </a:prstGeom>
        </p:spPr>
        <p:txBody>
          <a:bodyPr wrap="square" lIns="0" tIns="0" rIns="0" bIns="0" rtlCol="0" anchor="t">
            <a:spAutoFit/>
          </a:bodyPr>
          <a:lstStyle/>
          <a:p>
            <a:pPr>
              <a:lnSpc>
                <a:spcPts val="8469"/>
              </a:lnSpc>
            </a:pPr>
            <a:r>
              <a:rPr lang="fr-FR" sz="6050" dirty="0">
                <a:solidFill>
                  <a:srgbClr val="FF0000"/>
                </a:solidFill>
                <a:latin typeface="Pragmatica Bold" charset="0"/>
              </a:rPr>
              <a:t>LE CHEMIN VERS LA LIBÉRATION</a:t>
            </a:r>
            <a:endParaRPr lang="en-US" sz="6050" dirty="0">
              <a:solidFill>
                <a:srgbClr val="FF0000"/>
              </a:solidFill>
              <a:latin typeface="Pragmatica Bold"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3918998" y="-3489465"/>
            <a:ext cx="6489486" cy="6250100"/>
          </a:xfrm>
          <a:custGeom>
            <a:avLst/>
            <a:gdLst/>
            <a:ahLst/>
            <a:cxnLst/>
            <a:rect l="l" t="t" r="r" b="b"/>
            <a:pathLst>
              <a:path w="6489486" h="6250100">
                <a:moveTo>
                  <a:pt x="0" y="0"/>
                </a:moveTo>
                <a:lnTo>
                  <a:pt x="6489486" y="0"/>
                </a:lnTo>
                <a:lnTo>
                  <a:pt x="6489486" y="6250100"/>
                </a:lnTo>
                <a:lnTo>
                  <a:pt x="0" y="62501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35112" y="8043501"/>
            <a:ext cx="2152888" cy="2243499"/>
          </a:xfrm>
          <a:custGeom>
            <a:avLst/>
            <a:gdLst/>
            <a:ahLst/>
            <a:cxnLst/>
            <a:rect l="l" t="t" r="r" b="b"/>
            <a:pathLst>
              <a:path w="2152888" h="2243499">
                <a:moveTo>
                  <a:pt x="0" y="0"/>
                </a:moveTo>
                <a:lnTo>
                  <a:pt x="2152888" y="0"/>
                </a:lnTo>
                <a:lnTo>
                  <a:pt x="2152888" y="2243499"/>
                </a:lnTo>
                <a:lnTo>
                  <a:pt x="0" y="2243499"/>
                </a:lnTo>
                <a:lnTo>
                  <a:pt x="0" y="0"/>
                </a:lnTo>
                <a:close/>
              </a:path>
            </a:pathLst>
          </a:custGeom>
          <a:blipFill>
            <a:blip r:embed="rId5"/>
            <a:stretch>
              <a:fillRect r="-4413" b="-196"/>
            </a:stretch>
          </a:blipFill>
        </p:spPr>
      </p:sp>
      <p:sp>
        <p:nvSpPr>
          <p:cNvPr id="4" name="Freeform 4"/>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15267194" y="43663"/>
            <a:ext cx="2341931" cy="2145954"/>
            <a:chOff x="0" y="0"/>
            <a:chExt cx="2341931" cy="2145957"/>
          </a:xfrm>
        </p:grpSpPr>
        <p:sp>
          <p:nvSpPr>
            <p:cNvPr id="6" name="Freeform 6"/>
            <p:cNvSpPr/>
            <p:nvPr/>
          </p:nvSpPr>
          <p:spPr>
            <a:xfrm>
              <a:off x="242443" y="1228344"/>
              <a:ext cx="337693" cy="613410"/>
            </a:xfrm>
            <a:custGeom>
              <a:avLst/>
              <a:gdLst/>
              <a:ahLst/>
              <a:cxnLst/>
              <a:rect l="l" t="t" r="r" b="b"/>
              <a:pathLst>
                <a:path w="337693" h="613410">
                  <a:moveTo>
                    <a:pt x="295021" y="613410"/>
                  </a:moveTo>
                  <a:cubicBezTo>
                    <a:pt x="283337" y="613410"/>
                    <a:pt x="275590" y="609473"/>
                    <a:pt x="267843" y="601726"/>
                  </a:cubicBezTo>
                  <a:cubicBezTo>
                    <a:pt x="112522" y="454152"/>
                    <a:pt x="19431" y="252349"/>
                    <a:pt x="0" y="42672"/>
                  </a:cubicBezTo>
                  <a:cubicBezTo>
                    <a:pt x="0" y="23241"/>
                    <a:pt x="15494" y="3810"/>
                    <a:pt x="34925" y="0"/>
                  </a:cubicBezTo>
                  <a:cubicBezTo>
                    <a:pt x="58166" y="0"/>
                    <a:pt x="73787" y="15494"/>
                    <a:pt x="77597" y="34925"/>
                  </a:cubicBezTo>
                  <a:cubicBezTo>
                    <a:pt x="97028" y="228981"/>
                    <a:pt x="182372" y="411480"/>
                    <a:pt x="322199" y="547370"/>
                  </a:cubicBezTo>
                  <a:cubicBezTo>
                    <a:pt x="337693" y="562864"/>
                    <a:pt x="337693" y="586232"/>
                    <a:pt x="322199" y="601726"/>
                  </a:cubicBezTo>
                  <a:cubicBezTo>
                    <a:pt x="314452" y="609473"/>
                    <a:pt x="306705" y="613410"/>
                    <a:pt x="295021" y="613410"/>
                  </a:cubicBezTo>
                  <a:close/>
                </a:path>
              </a:pathLst>
            </a:custGeom>
            <a:solidFill>
              <a:srgbClr val="FFFFFE"/>
            </a:solidFill>
          </p:spPr>
        </p:sp>
        <p:sp>
          <p:nvSpPr>
            <p:cNvPr id="7" name="Freeform 7"/>
            <p:cNvSpPr/>
            <p:nvPr/>
          </p:nvSpPr>
          <p:spPr>
            <a:xfrm>
              <a:off x="1671066" y="1108075"/>
              <a:ext cx="349377" cy="745363"/>
            </a:xfrm>
            <a:custGeom>
              <a:avLst/>
              <a:gdLst/>
              <a:ahLst/>
              <a:cxnLst/>
              <a:rect l="l" t="t" r="r" b="b"/>
              <a:pathLst>
                <a:path w="349377" h="745363">
                  <a:moveTo>
                    <a:pt x="42672" y="745363"/>
                  </a:moveTo>
                  <a:cubicBezTo>
                    <a:pt x="30988" y="745363"/>
                    <a:pt x="23241" y="741426"/>
                    <a:pt x="15494" y="733679"/>
                  </a:cubicBezTo>
                  <a:cubicBezTo>
                    <a:pt x="0" y="718185"/>
                    <a:pt x="0" y="694817"/>
                    <a:pt x="15494" y="679323"/>
                  </a:cubicBezTo>
                  <a:cubicBezTo>
                    <a:pt x="182372" y="524002"/>
                    <a:pt x="275590" y="306705"/>
                    <a:pt x="275590" y="81534"/>
                  </a:cubicBezTo>
                  <a:lnTo>
                    <a:pt x="275590" y="38862"/>
                  </a:lnTo>
                  <a:cubicBezTo>
                    <a:pt x="275590" y="15621"/>
                    <a:pt x="291084" y="0"/>
                    <a:pt x="310515" y="0"/>
                  </a:cubicBezTo>
                  <a:cubicBezTo>
                    <a:pt x="333756" y="0"/>
                    <a:pt x="349377" y="15494"/>
                    <a:pt x="349377" y="34925"/>
                  </a:cubicBezTo>
                  <a:lnTo>
                    <a:pt x="349377" y="81534"/>
                  </a:lnTo>
                  <a:cubicBezTo>
                    <a:pt x="349377" y="329946"/>
                    <a:pt x="244602" y="566801"/>
                    <a:pt x="66040" y="733679"/>
                  </a:cubicBezTo>
                  <a:cubicBezTo>
                    <a:pt x="62103" y="741426"/>
                    <a:pt x="50546" y="745363"/>
                    <a:pt x="42799" y="745363"/>
                  </a:cubicBezTo>
                  <a:close/>
                </a:path>
              </a:pathLst>
            </a:custGeom>
            <a:solidFill>
              <a:srgbClr val="FFFFFE"/>
            </a:solidFill>
          </p:spPr>
        </p:sp>
        <p:sp>
          <p:nvSpPr>
            <p:cNvPr id="8" name="Freeform 8"/>
            <p:cNvSpPr/>
            <p:nvPr/>
          </p:nvSpPr>
          <p:spPr>
            <a:xfrm>
              <a:off x="782066" y="879094"/>
              <a:ext cx="698754" cy="698754"/>
            </a:xfrm>
            <a:custGeom>
              <a:avLst/>
              <a:gdLst/>
              <a:ahLst/>
              <a:cxnLst/>
              <a:rect l="l" t="t" r="r" b="b"/>
              <a:pathLst>
                <a:path w="698754" h="698754">
                  <a:moveTo>
                    <a:pt x="349377" y="698754"/>
                  </a:moveTo>
                  <a:cubicBezTo>
                    <a:pt x="155321" y="698754"/>
                    <a:pt x="0" y="543433"/>
                    <a:pt x="0" y="349377"/>
                  </a:cubicBezTo>
                  <a:cubicBezTo>
                    <a:pt x="0" y="155321"/>
                    <a:pt x="155321" y="0"/>
                    <a:pt x="349377" y="0"/>
                  </a:cubicBezTo>
                  <a:cubicBezTo>
                    <a:pt x="543433" y="0"/>
                    <a:pt x="698754" y="155194"/>
                    <a:pt x="698754" y="349377"/>
                  </a:cubicBezTo>
                  <a:cubicBezTo>
                    <a:pt x="698754" y="543560"/>
                    <a:pt x="543433" y="698754"/>
                    <a:pt x="349377" y="698754"/>
                  </a:cubicBezTo>
                  <a:close/>
                  <a:moveTo>
                    <a:pt x="349377" y="77597"/>
                  </a:moveTo>
                  <a:cubicBezTo>
                    <a:pt x="197993" y="77597"/>
                    <a:pt x="77597" y="197993"/>
                    <a:pt x="77597" y="349377"/>
                  </a:cubicBezTo>
                  <a:cubicBezTo>
                    <a:pt x="77597" y="500761"/>
                    <a:pt x="197993" y="621157"/>
                    <a:pt x="349377" y="621157"/>
                  </a:cubicBezTo>
                  <a:cubicBezTo>
                    <a:pt x="500761" y="621157"/>
                    <a:pt x="621157" y="500761"/>
                    <a:pt x="621157" y="349377"/>
                  </a:cubicBezTo>
                  <a:cubicBezTo>
                    <a:pt x="621157" y="197993"/>
                    <a:pt x="500761" y="77597"/>
                    <a:pt x="349377" y="77597"/>
                  </a:cubicBezTo>
                  <a:close/>
                </a:path>
              </a:pathLst>
            </a:custGeom>
            <a:solidFill>
              <a:srgbClr val="FFFFFE"/>
            </a:solidFill>
          </p:spPr>
        </p:sp>
        <p:sp>
          <p:nvSpPr>
            <p:cNvPr id="9" name="Freeform 9"/>
            <p:cNvSpPr/>
            <p:nvPr/>
          </p:nvSpPr>
          <p:spPr>
            <a:xfrm>
              <a:off x="650113" y="1577848"/>
              <a:ext cx="962660" cy="504698"/>
            </a:xfrm>
            <a:custGeom>
              <a:avLst/>
              <a:gdLst/>
              <a:ahLst/>
              <a:cxnLst/>
              <a:rect l="l" t="t" r="r" b="b"/>
              <a:pathLst>
                <a:path w="962660" h="504698">
                  <a:moveTo>
                    <a:pt x="481330" y="77597"/>
                  </a:moveTo>
                  <a:cubicBezTo>
                    <a:pt x="648208" y="77597"/>
                    <a:pt x="799592" y="178562"/>
                    <a:pt x="869569" y="329946"/>
                  </a:cubicBezTo>
                  <a:cubicBezTo>
                    <a:pt x="753110" y="392049"/>
                    <a:pt x="617220" y="426974"/>
                    <a:pt x="481330" y="426974"/>
                  </a:cubicBezTo>
                  <a:cubicBezTo>
                    <a:pt x="345440" y="426974"/>
                    <a:pt x="209550" y="392049"/>
                    <a:pt x="93091" y="329946"/>
                  </a:cubicBezTo>
                  <a:cubicBezTo>
                    <a:pt x="159131" y="178562"/>
                    <a:pt x="314325" y="77597"/>
                    <a:pt x="481330" y="77597"/>
                  </a:cubicBezTo>
                  <a:close/>
                  <a:moveTo>
                    <a:pt x="481330" y="0"/>
                  </a:moveTo>
                  <a:cubicBezTo>
                    <a:pt x="267843" y="0"/>
                    <a:pt x="77597" y="131953"/>
                    <a:pt x="7747" y="333883"/>
                  </a:cubicBezTo>
                  <a:cubicBezTo>
                    <a:pt x="0" y="353314"/>
                    <a:pt x="7747" y="372745"/>
                    <a:pt x="23241" y="380492"/>
                  </a:cubicBezTo>
                  <a:cubicBezTo>
                    <a:pt x="159004" y="461899"/>
                    <a:pt x="318008" y="504698"/>
                    <a:pt x="480949" y="504698"/>
                  </a:cubicBezTo>
                  <a:lnTo>
                    <a:pt x="481711" y="504698"/>
                  </a:lnTo>
                  <a:cubicBezTo>
                    <a:pt x="644652" y="504571"/>
                    <a:pt x="803656" y="461899"/>
                    <a:pt x="939419" y="380492"/>
                  </a:cubicBezTo>
                  <a:cubicBezTo>
                    <a:pt x="954913" y="372745"/>
                    <a:pt x="962660" y="353314"/>
                    <a:pt x="954913" y="333883"/>
                  </a:cubicBezTo>
                  <a:cubicBezTo>
                    <a:pt x="885063" y="132080"/>
                    <a:pt x="694817" y="0"/>
                    <a:pt x="481330" y="0"/>
                  </a:cubicBezTo>
                  <a:close/>
                </a:path>
              </a:pathLst>
            </a:custGeom>
            <a:solidFill>
              <a:srgbClr val="FFFFFE"/>
            </a:solidFill>
          </p:spPr>
        </p:sp>
        <p:sp>
          <p:nvSpPr>
            <p:cNvPr id="10" name="Freeform 10"/>
            <p:cNvSpPr/>
            <p:nvPr/>
          </p:nvSpPr>
          <p:spPr>
            <a:xfrm>
              <a:off x="1469263" y="230886"/>
              <a:ext cx="822833" cy="803529"/>
            </a:xfrm>
            <a:custGeom>
              <a:avLst/>
              <a:gdLst/>
              <a:ahLst/>
              <a:cxnLst/>
              <a:rect l="l" t="t" r="r" b="b"/>
              <a:pathLst>
                <a:path w="822833" h="803529">
                  <a:moveTo>
                    <a:pt x="415290" y="803402"/>
                  </a:moveTo>
                  <a:cubicBezTo>
                    <a:pt x="353187" y="803402"/>
                    <a:pt x="291084" y="787908"/>
                    <a:pt x="232791" y="756793"/>
                  </a:cubicBezTo>
                  <a:lnTo>
                    <a:pt x="46482" y="772414"/>
                  </a:lnTo>
                  <a:cubicBezTo>
                    <a:pt x="30988" y="772414"/>
                    <a:pt x="19304" y="764667"/>
                    <a:pt x="11557" y="752983"/>
                  </a:cubicBezTo>
                  <a:cubicBezTo>
                    <a:pt x="3810" y="741299"/>
                    <a:pt x="3810" y="725805"/>
                    <a:pt x="11557" y="710311"/>
                  </a:cubicBezTo>
                  <a:lnTo>
                    <a:pt x="77597" y="605536"/>
                  </a:lnTo>
                  <a:cubicBezTo>
                    <a:pt x="0" y="477393"/>
                    <a:pt x="3810" y="318262"/>
                    <a:pt x="85344" y="194056"/>
                  </a:cubicBezTo>
                  <a:cubicBezTo>
                    <a:pt x="143510" y="104775"/>
                    <a:pt x="228981" y="46482"/>
                    <a:pt x="333756" y="23241"/>
                  </a:cubicBezTo>
                  <a:cubicBezTo>
                    <a:pt x="434721" y="0"/>
                    <a:pt x="539496" y="19304"/>
                    <a:pt x="628777" y="77597"/>
                  </a:cubicBezTo>
                  <a:cubicBezTo>
                    <a:pt x="718058" y="135890"/>
                    <a:pt x="776351" y="221234"/>
                    <a:pt x="799592" y="326009"/>
                  </a:cubicBezTo>
                  <a:cubicBezTo>
                    <a:pt x="822833" y="426974"/>
                    <a:pt x="803529" y="531749"/>
                    <a:pt x="745236" y="621030"/>
                  </a:cubicBezTo>
                  <a:cubicBezTo>
                    <a:pt x="667639" y="737489"/>
                    <a:pt x="543433" y="803529"/>
                    <a:pt x="415290" y="803529"/>
                  </a:cubicBezTo>
                  <a:close/>
                  <a:moveTo>
                    <a:pt x="240665" y="679196"/>
                  </a:moveTo>
                  <a:lnTo>
                    <a:pt x="252349" y="679196"/>
                  </a:lnTo>
                  <a:cubicBezTo>
                    <a:pt x="403733" y="764540"/>
                    <a:pt x="590042" y="721868"/>
                    <a:pt x="679323" y="582168"/>
                  </a:cubicBezTo>
                  <a:cubicBezTo>
                    <a:pt x="725932" y="512318"/>
                    <a:pt x="741426" y="426847"/>
                    <a:pt x="721995" y="345313"/>
                  </a:cubicBezTo>
                  <a:cubicBezTo>
                    <a:pt x="702564" y="263779"/>
                    <a:pt x="655955" y="193929"/>
                    <a:pt x="586105" y="147320"/>
                  </a:cubicBezTo>
                  <a:cubicBezTo>
                    <a:pt x="516255" y="100711"/>
                    <a:pt x="430784" y="85217"/>
                    <a:pt x="349250" y="104648"/>
                  </a:cubicBezTo>
                  <a:cubicBezTo>
                    <a:pt x="267716" y="124079"/>
                    <a:pt x="197866" y="170688"/>
                    <a:pt x="151257" y="240538"/>
                  </a:cubicBezTo>
                  <a:cubicBezTo>
                    <a:pt x="81407" y="349250"/>
                    <a:pt x="85217" y="485140"/>
                    <a:pt x="155194" y="589915"/>
                  </a:cubicBezTo>
                  <a:cubicBezTo>
                    <a:pt x="162941" y="601599"/>
                    <a:pt x="162941" y="621030"/>
                    <a:pt x="155194" y="632587"/>
                  </a:cubicBezTo>
                  <a:lnTo>
                    <a:pt x="116332" y="690753"/>
                  </a:lnTo>
                  <a:lnTo>
                    <a:pt x="240538" y="679069"/>
                  </a:lnTo>
                  <a:cubicBezTo>
                    <a:pt x="236601" y="679069"/>
                    <a:pt x="236601" y="679069"/>
                    <a:pt x="240538" y="679069"/>
                  </a:cubicBezTo>
                  <a:close/>
                </a:path>
              </a:pathLst>
            </a:custGeom>
            <a:solidFill>
              <a:srgbClr val="FFFFFE"/>
            </a:solidFill>
          </p:spPr>
        </p:sp>
        <p:sp>
          <p:nvSpPr>
            <p:cNvPr id="11" name="Freeform 11"/>
            <p:cNvSpPr/>
            <p:nvPr/>
          </p:nvSpPr>
          <p:spPr>
            <a:xfrm>
              <a:off x="1729105" y="409448"/>
              <a:ext cx="333756" cy="407543"/>
            </a:xfrm>
            <a:custGeom>
              <a:avLst/>
              <a:gdLst/>
              <a:ahLst/>
              <a:cxnLst/>
              <a:rect l="l" t="t" r="r" b="b"/>
              <a:pathLst>
                <a:path w="333756" h="407543">
                  <a:moveTo>
                    <a:pt x="159258" y="407543"/>
                  </a:moveTo>
                  <a:cubicBezTo>
                    <a:pt x="136017" y="407543"/>
                    <a:pt x="120396" y="392049"/>
                    <a:pt x="120396" y="368681"/>
                  </a:cubicBezTo>
                  <a:lnTo>
                    <a:pt x="120396" y="337693"/>
                  </a:lnTo>
                  <a:cubicBezTo>
                    <a:pt x="120396" y="295021"/>
                    <a:pt x="147574" y="256159"/>
                    <a:pt x="186436" y="244475"/>
                  </a:cubicBezTo>
                  <a:cubicBezTo>
                    <a:pt x="221361" y="232791"/>
                    <a:pt x="248539" y="194056"/>
                    <a:pt x="240792" y="147447"/>
                  </a:cubicBezTo>
                  <a:cubicBezTo>
                    <a:pt x="233045" y="116332"/>
                    <a:pt x="209677" y="89281"/>
                    <a:pt x="178689" y="85344"/>
                  </a:cubicBezTo>
                  <a:cubicBezTo>
                    <a:pt x="151511" y="81407"/>
                    <a:pt x="128270" y="85344"/>
                    <a:pt x="108839" y="100838"/>
                  </a:cubicBezTo>
                  <a:cubicBezTo>
                    <a:pt x="89408" y="116332"/>
                    <a:pt x="77724" y="139700"/>
                    <a:pt x="77724" y="166878"/>
                  </a:cubicBezTo>
                  <a:cubicBezTo>
                    <a:pt x="77724" y="190119"/>
                    <a:pt x="62230" y="205740"/>
                    <a:pt x="38862" y="205740"/>
                  </a:cubicBezTo>
                  <a:cubicBezTo>
                    <a:pt x="15494" y="205740"/>
                    <a:pt x="0" y="190246"/>
                    <a:pt x="0" y="166878"/>
                  </a:cubicBezTo>
                  <a:cubicBezTo>
                    <a:pt x="0" y="116459"/>
                    <a:pt x="23241" y="73660"/>
                    <a:pt x="58166" y="42672"/>
                  </a:cubicBezTo>
                  <a:cubicBezTo>
                    <a:pt x="97028" y="11557"/>
                    <a:pt x="143510" y="0"/>
                    <a:pt x="194056" y="11557"/>
                  </a:cubicBezTo>
                  <a:cubicBezTo>
                    <a:pt x="256159" y="23241"/>
                    <a:pt x="302768" y="73660"/>
                    <a:pt x="318262" y="135763"/>
                  </a:cubicBezTo>
                  <a:cubicBezTo>
                    <a:pt x="333756" y="217297"/>
                    <a:pt x="291084" y="294894"/>
                    <a:pt x="213487" y="322072"/>
                  </a:cubicBezTo>
                  <a:lnTo>
                    <a:pt x="197993" y="333756"/>
                  </a:lnTo>
                  <a:lnTo>
                    <a:pt x="197993" y="372618"/>
                  </a:lnTo>
                  <a:cubicBezTo>
                    <a:pt x="197993" y="388112"/>
                    <a:pt x="178562" y="407543"/>
                    <a:pt x="159131" y="407543"/>
                  </a:cubicBezTo>
                  <a:close/>
                </a:path>
              </a:pathLst>
            </a:custGeom>
            <a:solidFill>
              <a:srgbClr val="FFFFFE"/>
            </a:solidFill>
          </p:spPr>
        </p:sp>
        <p:sp>
          <p:nvSpPr>
            <p:cNvPr id="12" name="Freeform 12"/>
            <p:cNvSpPr/>
            <p:nvPr/>
          </p:nvSpPr>
          <p:spPr>
            <a:xfrm>
              <a:off x="1861185" y="859790"/>
              <a:ext cx="54356" cy="54356"/>
            </a:xfrm>
            <a:custGeom>
              <a:avLst/>
              <a:gdLst/>
              <a:ahLst/>
              <a:cxnLst/>
              <a:rect l="l" t="t" r="r" b="b"/>
              <a:pathLst>
                <a:path w="54356" h="54356">
                  <a:moveTo>
                    <a:pt x="54356" y="27051"/>
                  </a:moveTo>
                  <a:lnTo>
                    <a:pt x="53721" y="34163"/>
                  </a:lnTo>
                  <a:lnTo>
                    <a:pt x="49022" y="43815"/>
                  </a:lnTo>
                  <a:lnTo>
                    <a:pt x="41021" y="50927"/>
                  </a:lnTo>
                  <a:lnTo>
                    <a:pt x="30861" y="54356"/>
                  </a:lnTo>
                  <a:lnTo>
                    <a:pt x="20193" y="53721"/>
                  </a:lnTo>
                  <a:lnTo>
                    <a:pt x="10541" y="49022"/>
                  </a:lnTo>
                  <a:lnTo>
                    <a:pt x="3429" y="41021"/>
                  </a:lnTo>
                  <a:lnTo>
                    <a:pt x="0" y="30861"/>
                  </a:lnTo>
                  <a:lnTo>
                    <a:pt x="635" y="20193"/>
                  </a:lnTo>
                  <a:lnTo>
                    <a:pt x="5334" y="10541"/>
                  </a:lnTo>
                  <a:lnTo>
                    <a:pt x="13335" y="3429"/>
                  </a:lnTo>
                  <a:lnTo>
                    <a:pt x="23495" y="0"/>
                  </a:lnTo>
                  <a:lnTo>
                    <a:pt x="34163" y="635"/>
                  </a:lnTo>
                  <a:lnTo>
                    <a:pt x="43815" y="5334"/>
                  </a:lnTo>
                  <a:lnTo>
                    <a:pt x="50927" y="13335"/>
                  </a:lnTo>
                  <a:lnTo>
                    <a:pt x="54356" y="23495"/>
                  </a:lnTo>
                  <a:close/>
                </a:path>
              </a:pathLst>
            </a:custGeom>
            <a:solidFill>
              <a:srgbClr val="FFFFFE"/>
            </a:solidFill>
          </p:spPr>
        </p:sp>
        <p:sp>
          <p:nvSpPr>
            <p:cNvPr id="13" name="Freeform 13"/>
            <p:cNvSpPr/>
            <p:nvPr/>
          </p:nvSpPr>
          <p:spPr>
            <a:xfrm>
              <a:off x="52197" y="479171"/>
              <a:ext cx="679323" cy="660019"/>
            </a:xfrm>
            <a:custGeom>
              <a:avLst/>
              <a:gdLst/>
              <a:ahLst/>
              <a:cxnLst/>
              <a:rect l="l" t="t" r="r" b="b"/>
              <a:pathLst>
                <a:path w="679323" h="660019">
                  <a:moveTo>
                    <a:pt x="333883" y="660019"/>
                  </a:moveTo>
                  <a:cubicBezTo>
                    <a:pt x="229108" y="660019"/>
                    <a:pt x="124206" y="605663"/>
                    <a:pt x="62103" y="512445"/>
                  </a:cubicBezTo>
                  <a:cubicBezTo>
                    <a:pt x="15494" y="438658"/>
                    <a:pt x="0" y="353314"/>
                    <a:pt x="19431" y="267843"/>
                  </a:cubicBezTo>
                  <a:cubicBezTo>
                    <a:pt x="38862" y="182372"/>
                    <a:pt x="89281" y="112522"/>
                    <a:pt x="159131" y="62103"/>
                  </a:cubicBezTo>
                  <a:cubicBezTo>
                    <a:pt x="232918" y="15494"/>
                    <a:pt x="318262" y="0"/>
                    <a:pt x="403733" y="19431"/>
                  </a:cubicBezTo>
                  <a:cubicBezTo>
                    <a:pt x="489204" y="38862"/>
                    <a:pt x="559054" y="89281"/>
                    <a:pt x="609473" y="159131"/>
                  </a:cubicBezTo>
                  <a:cubicBezTo>
                    <a:pt x="675513" y="260096"/>
                    <a:pt x="679323" y="392049"/>
                    <a:pt x="617220" y="496824"/>
                  </a:cubicBezTo>
                  <a:lnTo>
                    <a:pt x="667639" y="578358"/>
                  </a:lnTo>
                  <a:cubicBezTo>
                    <a:pt x="675386" y="590042"/>
                    <a:pt x="675386" y="605536"/>
                    <a:pt x="667639" y="621030"/>
                  </a:cubicBezTo>
                  <a:cubicBezTo>
                    <a:pt x="659892" y="632714"/>
                    <a:pt x="644398" y="640461"/>
                    <a:pt x="632714" y="640461"/>
                  </a:cubicBezTo>
                  <a:lnTo>
                    <a:pt x="485267" y="625094"/>
                  </a:lnTo>
                  <a:cubicBezTo>
                    <a:pt x="434848" y="648335"/>
                    <a:pt x="384302" y="660019"/>
                    <a:pt x="333883" y="660019"/>
                  </a:cubicBezTo>
                  <a:close/>
                  <a:moveTo>
                    <a:pt x="128143" y="469773"/>
                  </a:moveTo>
                  <a:cubicBezTo>
                    <a:pt x="197993" y="578485"/>
                    <a:pt x="341630" y="613410"/>
                    <a:pt x="458089" y="551307"/>
                  </a:cubicBezTo>
                  <a:lnTo>
                    <a:pt x="473583" y="547370"/>
                  </a:lnTo>
                  <a:lnTo>
                    <a:pt x="558927" y="555117"/>
                  </a:lnTo>
                  <a:lnTo>
                    <a:pt x="535686" y="516255"/>
                  </a:lnTo>
                  <a:cubicBezTo>
                    <a:pt x="527939" y="504571"/>
                    <a:pt x="527939" y="485140"/>
                    <a:pt x="535686" y="473583"/>
                  </a:cubicBezTo>
                  <a:cubicBezTo>
                    <a:pt x="593852" y="392049"/>
                    <a:pt x="593852" y="283337"/>
                    <a:pt x="539623" y="201803"/>
                  </a:cubicBezTo>
                  <a:cubicBezTo>
                    <a:pt x="504698" y="147447"/>
                    <a:pt x="450342" y="108585"/>
                    <a:pt x="384302" y="93091"/>
                  </a:cubicBezTo>
                  <a:cubicBezTo>
                    <a:pt x="318262" y="77597"/>
                    <a:pt x="256159" y="93091"/>
                    <a:pt x="197993" y="128016"/>
                  </a:cubicBezTo>
                  <a:cubicBezTo>
                    <a:pt x="85471" y="201803"/>
                    <a:pt x="54356" y="353187"/>
                    <a:pt x="128143" y="469646"/>
                  </a:cubicBezTo>
                  <a:close/>
                </a:path>
              </a:pathLst>
            </a:custGeom>
            <a:solidFill>
              <a:srgbClr val="FFFFFE"/>
            </a:solidFill>
          </p:spPr>
        </p:sp>
        <p:sp>
          <p:nvSpPr>
            <p:cNvPr id="14" name="Freeform 14"/>
            <p:cNvSpPr/>
            <p:nvPr/>
          </p:nvSpPr>
          <p:spPr>
            <a:xfrm>
              <a:off x="265684" y="622935"/>
              <a:ext cx="287147" cy="341630"/>
            </a:xfrm>
            <a:custGeom>
              <a:avLst/>
              <a:gdLst/>
              <a:ahLst/>
              <a:cxnLst/>
              <a:rect l="l" t="t" r="r" b="b"/>
              <a:pathLst>
                <a:path w="287147" h="341630">
                  <a:moveTo>
                    <a:pt x="139827" y="341503"/>
                  </a:moveTo>
                  <a:cubicBezTo>
                    <a:pt x="116586" y="341503"/>
                    <a:pt x="100965" y="326009"/>
                    <a:pt x="100965" y="302641"/>
                  </a:cubicBezTo>
                  <a:lnTo>
                    <a:pt x="100965" y="279400"/>
                  </a:lnTo>
                  <a:cubicBezTo>
                    <a:pt x="100965" y="240538"/>
                    <a:pt x="124206" y="209550"/>
                    <a:pt x="159131" y="197866"/>
                  </a:cubicBezTo>
                  <a:cubicBezTo>
                    <a:pt x="182372" y="190119"/>
                    <a:pt x="205740" y="162941"/>
                    <a:pt x="197993" y="128016"/>
                  </a:cubicBezTo>
                  <a:cubicBezTo>
                    <a:pt x="194056" y="104775"/>
                    <a:pt x="174752" y="89154"/>
                    <a:pt x="151384" y="81407"/>
                  </a:cubicBezTo>
                  <a:cubicBezTo>
                    <a:pt x="131953" y="77470"/>
                    <a:pt x="116459" y="81407"/>
                    <a:pt x="100965" y="93091"/>
                  </a:cubicBezTo>
                  <a:cubicBezTo>
                    <a:pt x="85471" y="104775"/>
                    <a:pt x="77724" y="120269"/>
                    <a:pt x="77724" y="139700"/>
                  </a:cubicBezTo>
                  <a:cubicBezTo>
                    <a:pt x="77724" y="162941"/>
                    <a:pt x="62230" y="178562"/>
                    <a:pt x="38862" y="178562"/>
                  </a:cubicBezTo>
                  <a:cubicBezTo>
                    <a:pt x="15494" y="178562"/>
                    <a:pt x="0" y="163068"/>
                    <a:pt x="0" y="139700"/>
                  </a:cubicBezTo>
                  <a:cubicBezTo>
                    <a:pt x="0" y="97028"/>
                    <a:pt x="19431" y="58166"/>
                    <a:pt x="50419" y="34925"/>
                  </a:cubicBezTo>
                  <a:cubicBezTo>
                    <a:pt x="81534" y="7747"/>
                    <a:pt x="124206" y="0"/>
                    <a:pt x="166878" y="7747"/>
                  </a:cubicBezTo>
                  <a:cubicBezTo>
                    <a:pt x="217297" y="19431"/>
                    <a:pt x="260096" y="62103"/>
                    <a:pt x="271653" y="112522"/>
                  </a:cubicBezTo>
                  <a:cubicBezTo>
                    <a:pt x="287147" y="182372"/>
                    <a:pt x="248412" y="248412"/>
                    <a:pt x="182372" y="271653"/>
                  </a:cubicBezTo>
                  <a:lnTo>
                    <a:pt x="174625" y="275590"/>
                  </a:lnTo>
                  <a:lnTo>
                    <a:pt x="174625" y="306705"/>
                  </a:lnTo>
                  <a:cubicBezTo>
                    <a:pt x="178562" y="322199"/>
                    <a:pt x="159131" y="341630"/>
                    <a:pt x="139700" y="341630"/>
                  </a:cubicBezTo>
                  <a:close/>
                </a:path>
              </a:pathLst>
            </a:custGeom>
            <a:solidFill>
              <a:srgbClr val="FFFFFE"/>
            </a:solidFill>
          </p:spPr>
        </p:sp>
        <p:sp>
          <p:nvSpPr>
            <p:cNvPr id="15" name="Freeform 15"/>
            <p:cNvSpPr/>
            <p:nvPr/>
          </p:nvSpPr>
          <p:spPr>
            <a:xfrm>
              <a:off x="382143" y="987806"/>
              <a:ext cx="46609" cy="46609"/>
            </a:xfrm>
            <a:custGeom>
              <a:avLst/>
              <a:gdLst/>
              <a:ahLst/>
              <a:cxnLst/>
              <a:rect l="l" t="t" r="r" b="b"/>
              <a:pathLst>
                <a:path w="46609" h="46609">
                  <a:moveTo>
                    <a:pt x="46609" y="23241"/>
                  </a:moveTo>
                  <a:lnTo>
                    <a:pt x="45974" y="29337"/>
                  </a:lnTo>
                  <a:lnTo>
                    <a:pt x="41910" y="37592"/>
                  </a:lnTo>
                  <a:lnTo>
                    <a:pt x="35052" y="43688"/>
                  </a:lnTo>
                  <a:lnTo>
                    <a:pt x="26416" y="46609"/>
                  </a:lnTo>
                  <a:lnTo>
                    <a:pt x="17272" y="45974"/>
                  </a:lnTo>
                  <a:lnTo>
                    <a:pt x="9017" y="41910"/>
                  </a:lnTo>
                  <a:lnTo>
                    <a:pt x="2921" y="35052"/>
                  </a:lnTo>
                  <a:lnTo>
                    <a:pt x="0" y="26416"/>
                  </a:lnTo>
                  <a:lnTo>
                    <a:pt x="635" y="17272"/>
                  </a:lnTo>
                  <a:lnTo>
                    <a:pt x="4699" y="9017"/>
                  </a:lnTo>
                  <a:lnTo>
                    <a:pt x="11557" y="2921"/>
                  </a:lnTo>
                  <a:lnTo>
                    <a:pt x="20193" y="0"/>
                  </a:lnTo>
                  <a:lnTo>
                    <a:pt x="29337" y="635"/>
                  </a:lnTo>
                  <a:lnTo>
                    <a:pt x="37592" y="4699"/>
                  </a:lnTo>
                  <a:lnTo>
                    <a:pt x="43688" y="11557"/>
                  </a:lnTo>
                  <a:lnTo>
                    <a:pt x="46609" y="20193"/>
                  </a:lnTo>
                  <a:close/>
                </a:path>
              </a:pathLst>
            </a:custGeom>
            <a:solidFill>
              <a:srgbClr val="FFFFFE"/>
            </a:solidFill>
          </p:spPr>
        </p:sp>
        <p:sp>
          <p:nvSpPr>
            <p:cNvPr id="16" name="Freeform 16"/>
            <p:cNvSpPr/>
            <p:nvPr/>
          </p:nvSpPr>
          <p:spPr>
            <a:xfrm>
              <a:off x="716026" y="63500"/>
              <a:ext cx="679450" cy="741680"/>
            </a:xfrm>
            <a:custGeom>
              <a:avLst/>
              <a:gdLst/>
              <a:ahLst/>
              <a:cxnLst/>
              <a:rect l="l" t="t" r="r" b="b"/>
              <a:pathLst>
                <a:path w="679450" h="741680">
                  <a:moveTo>
                    <a:pt x="326136" y="77978"/>
                  </a:moveTo>
                  <a:cubicBezTo>
                    <a:pt x="427101" y="77978"/>
                    <a:pt x="520192" y="140081"/>
                    <a:pt x="562991" y="244856"/>
                  </a:cubicBezTo>
                  <a:cubicBezTo>
                    <a:pt x="601853" y="361315"/>
                    <a:pt x="539750" y="493268"/>
                    <a:pt x="423291" y="539877"/>
                  </a:cubicBezTo>
                  <a:cubicBezTo>
                    <a:pt x="415544" y="543814"/>
                    <a:pt x="407797" y="547624"/>
                    <a:pt x="403860" y="555371"/>
                  </a:cubicBezTo>
                  <a:lnTo>
                    <a:pt x="361188" y="617474"/>
                  </a:lnTo>
                  <a:lnTo>
                    <a:pt x="349504" y="582549"/>
                  </a:lnTo>
                  <a:cubicBezTo>
                    <a:pt x="341757" y="567055"/>
                    <a:pt x="330073" y="555371"/>
                    <a:pt x="314579" y="555371"/>
                  </a:cubicBezTo>
                  <a:cubicBezTo>
                    <a:pt x="217551" y="547624"/>
                    <a:pt x="136017" y="485521"/>
                    <a:pt x="104902" y="392303"/>
                  </a:cubicBezTo>
                  <a:cubicBezTo>
                    <a:pt x="81661" y="330200"/>
                    <a:pt x="89408" y="268097"/>
                    <a:pt x="116586" y="209804"/>
                  </a:cubicBezTo>
                  <a:cubicBezTo>
                    <a:pt x="143764" y="151511"/>
                    <a:pt x="190373" y="108839"/>
                    <a:pt x="252476" y="89408"/>
                  </a:cubicBezTo>
                  <a:cubicBezTo>
                    <a:pt x="275717" y="81661"/>
                    <a:pt x="302895" y="77724"/>
                    <a:pt x="326263" y="77724"/>
                  </a:cubicBezTo>
                  <a:close/>
                  <a:moveTo>
                    <a:pt x="324739" y="0"/>
                  </a:moveTo>
                  <a:cubicBezTo>
                    <a:pt x="291719" y="0"/>
                    <a:pt x="258191" y="5080"/>
                    <a:pt x="225171" y="15875"/>
                  </a:cubicBezTo>
                  <a:cubicBezTo>
                    <a:pt x="143637" y="43053"/>
                    <a:pt x="81534" y="101219"/>
                    <a:pt x="42672" y="175006"/>
                  </a:cubicBezTo>
                  <a:cubicBezTo>
                    <a:pt x="7747" y="248793"/>
                    <a:pt x="0" y="334137"/>
                    <a:pt x="27178" y="415671"/>
                  </a:cubicBezTo>
                  <a:cubicBezTo>
                    <a:pt x="66040" y="528193"/>
                    <a:pt x="163068" y="609727"/>
                    <a:pt x="279527" y="629158"/>
                  </a:cubicBezTo>
                  <a:lnTo>
                    <a:pt x="310642" y="714502"/>
                  </a:lnTo>
                  <a:cubicBezTo>
                    <a:pt x="314579" y="729996"/>
                    <a:pt x="326136" y="741680"/>
                    <a:pt x="341757" y="741680"/>
                  </a:cubicBezTo>
                  <a:lnTo>
                    <a:pt x="345694" y="741680"/>
                  </a:lnTo>
                  <a:cubicBezTo>
                    <a:pt x="357378" y="741680"/>
                    <a:pt x="368935" y="737743"/>
                    <a:pt x="380619" y="726186"/>
                  </a:cubicBezTo>
                  <a:lnTo>
                    <a:pt x="458216" y="605790"/>
                  </a:lnTo>
                  <a:cubicBezTo>
                    <a:pt x="605790" y="539750"/>
                    <a:pt x="679450" y="372872"/>
                    <a:pt x="629031" y="217551"/>
                  </a:cubicBezTo>
                  <a:cubicBezTo>
                    <a:pt x="582168" y="83947"/>
                    <a:pt x="458216" y="0"/>
                    <a:pt x="324739" y="0"/>
                  </a:cubicBezTo>
                  <a:close/>
                </a:path>
              </a:pathLst>
            </a:custGeom>
            <a:solidFill>
              <a:srgbClr val="FFFFFE"/>
            </a:solidFill>
          </p:spPr>
        </p:sp>
        <p:sp>
          <p:nvSpPr>
            <p:cNvPr id="17" name="Freeform 17"/>
            <p:cNvSpPr/>
            <p:nvPr/>
          </p:nvSpPr>
          <p:spPr>
            <a:xfrm>
              <a:off x="921639" y="192024"/>
              <a:ext cx="283210" cy="337820"/>
            </a:xfrm>
            <a:custGeom>
              <a:avLst/>
              <a:gdLst/>
              <a:ahLst/>
              <a:cxnLst/>
              <a:rect l="l" t="t" r="r" b="b"/>
              <a:pathLst>
                <a:path w="283210" h="337820">
                  <a:moveTo>
                    <a:pt x="136017" y="337693"/>
                  </a:moveTo>
                  <a:cubicBezTo>
                    <a:pt x="112776" y="337693"/>
                    <a:pt x="97155" y="322199"/>
                    <a:pt x="97155" y="298831"/>
                  </a:cubicBezTo>
                  <a:lnTo>
                    <a:pt x="97155" y="275590"/>
                  </a:lnTo>
                  <a:cubicBezTo>
                    <a:pt x="97155" y="240665"/>
                    <a:pt x="120396" y="205740"/>
                    <a:pt x="155321" y="194056"/>
                  </a:cubicBezTo>
                  <a:cubicBezTo>
                    <a:pt x="178562" y="186309"/>
                    <a:pt x="197993" y="159131"/>
                    <a:pt x="190246" y="128016"/>
                  </a:cubicBezTo>
                  <a:cubicBezTo>
                    <a:pt x="186309" y="108585"/>
                    <a:pt x="167005" y="89154"/>
                    <a:pt x="147574" y="85344"/>
                  </a:cubicBezTo>
                  <a:cubicBezTo>
                    <a:pt x="128143" y="81534"/>
                    <a:pt x="112649" y="85344"/>
                    <a:pt x="97155" y="97028"/>
                  </a:cubicBezTo>
                  <a:cubicBezTo>
                    <a:pt x="85471" y="108712"/>
                    <a:pt x="77724" y="124206"/>
                    <a:pt x="77724" y="139700"/>
                  </a:cubicBezTo>
                  <a:cubicBezTo>
                    <a:pt x="77724" y="162941"/>
                    <a:pt x="62230" y="178562"/>
                    <a:pt x="38862" y="178562"/>
                  </a:cubicBezTo>
                  <a:cubicBezTo>
                    <a:pt x="15494" y="178562"/>
                    <a:pt x="0" y="163068"/>
                    <a:pt x="0" y="139700"/>
                  </a:cubicBezTo>
                  <a:cubicBezTo>
                    <a:pt x="0" y="100838"/>
                    <a:pt x="19431" y="62103"/>
                    <a:pt x="50419" y="34925"/>
                  </a:cubicBezTo>
                  <a:cubicBezTo>
                    <a:pt x="81407" y="7747"/>
                    <a:pt x="124206" y="0"/>
                    <a:pt x="162941" y="7747"/>
                  </a:cubicBezTo>
                  <a:cubicBezTo>
                    <a:pt x="213360" y="19431"/>
                    <a:pt x="256159" y="58166"/>
                    <a:pt x="267716" y="112522"/>
                  </a:cubicBezTo>
                  <a:cubicBezTo>
                    <a:pt x="283210" y="178562"/>
                    <a:pt x="244475" y="244475"/>
                    <a:pt x="182372" y="267843"/>
                  </a:cubicBezTo>
                  <a:lnTo>
                    <a:pt x="174625" y="271780"/>
                  </a:lnTo>
                  <a:lnTo>
                    <a:pt x="174625" y="298958"/>
                  </a:lnTo>
                  <a:cubicBezTo>
                    <a:pt x="174625" y="322199"/>
                    <a:pt x="155194" y="337820"/>
                    <a:pt x="135763" y="337820"/>
                  </a:cubicBezTo>
                  <a:close/>
                </a:path>
              </a:pathLst>
            </a:custGeom>
            <a:solidFill>
              <a:srgbClr val="FFFFFE"/>
            </a:solidFill>
          </p:spPr>
        </p:sp>
        <p:sp>
          <p:nvSpPr>
            <p:cNvPr id="18" name="Freeform 18"/>
            <p:cNvSpPr/>
            <p:nvPr/>
          </p:nvSpPr>
          <p:spPr>
            <a:xfrm>
              <a:off x="1038225" y="556895"/>
              <a:ext cx="38862" cy="38862"/>
            </a:xfrm>
            <a:custGeom>
              <a:avLst/>
              <a:gdLst/>
              <a:ahLst/>
              <a:cxnLst/>
              <a:rect l="l" t="t" r="r" b="b"/>
              <a:pathLst>
                <a:path w="38862" h="38862">
                  <a:moveTo>
                    <a:pt x="38862" y="19431"/>
                  </a:moveTo>
                  <a:lnTo>
                    <a:pt x="38354" y="24511"/>
                  </a:lnTo>
                  <a:lnTo>
                    <a:pt x="34925" y="31369"/>
                  </a:lnTo>
                  <a:lnTo>
                    <a:pt x="29210" y="36449"/>
                  </a:lnTo>
                  <a:lnTo>
                    <a:pt x="21971" y="38862"/>
                  </a:lnTo>
                  <a:lnTo>
                    <a:pt x="14351" y="38354"/>
                  </a:lnTo>
                  <a:lnTo>
                    <a:pt x="7493" y="34925"/>
                  </a:lnTo>
                  <a:lnTo>
                    <a:pt x="2413" y="29210"/>
                  </a:lnTo>
                  <a:lnTo>
                    <a:pt x="0" y="21971"/>
                  </a:lnTo>
                  <a:lnTo>
                    <a:pt x="508" y="14351"/>
                  </a:lnTo>
                  <a:lnTo>
                    <a:pt x="3937" y="7493"/>
                  </a:lnTo>
                  <a:lnTo>
                    <a:pt x="9652" y="2413"/>
                  </a:lnTo>
                  <a:lnTo>
                    <a:pt x="16891" y="0"/>
                  </a:lnTo>
                  <a:lnTo>
                    <a:pt x="24511" y="508"/>
                  </a:lnTo>
                  <a:lnTo>
                    <a:pt x="31369" y="3937"/>
                  </a:lnTo>
                  <a:lnTo>
                    <a:pt x="36449" y="9652"/>
                  </a:lnTo>
                  <a:lnTo>
                    <a:pt x="38862" y="16891"/>
                  </a:lnTo>
                  <a:close/>
                </a:path>
              </a:pathLst>
            </a:custGeom>
            <a:solidFill>
              <a:srgbClr val="FFFFFE"/>
            </a:solidFill>
          </p:spPr>
        </p:sp>
      </p:grpSp>
      <p:sp>
        <p:nvSpPr>
          <p:cNvPr id="19" name="Freeform 19"/>
          <p:cNvSpPr/>
          <p:nvPr/>
        </p:nvSpPr>
        <p:spPr>
          <a:xfrm>
            <a:off x="17824580" y="-63503"/>
            <a:ext cx="526923" cy="8503625"/>
          </a:xfrm>
          <a:custGeom>
            <a:avLst/>
            <a:gdLst/>
            <a:ahLst/>
            <a:cxnLst/>
            <a:rect l="l" t="t" r="r" b="b"/>
            <a:pathLst>
              <a:path w="526923" h="8503625">
                <a:moveTo>
                  <a:pt x="0" y="0"/>
                </a:moveTo>
                <a:lnTo>
                  <a:pt x="526923" y="0"/>
                </a:lnTo>
                <a:lnTo>
                  <a:pt x="526923" y="8503625"/>
                </a:lnTo>
                <a:lnTo>
                  <a:pt x="0" y="85036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TextBox 20"/>
          <p:cNvSpPr txBox="1"/>
          <p:nvPr/>
        </p:nvSpPr>
        <p:spPr>
          <a:xfrm>
            <a:off x="2708260" y="656867"/>
            <a:ext cx="11828477" cy="2161489"/>
          </a:xfrm>
          <a:prstGeom prst="rect">
            <a:avLst/>
          </a:prstGeom>
        </p:spPr>
        <p:txBody>
          <a:bodyPr lIns="0" tIns="0" rIns="0" bIns="0" rtlCol="0" anchor="t">
            <a:spAutoFit/>
          </a:bodyPr>
          <a:lstStyle/>
          <a:p>
            <a:pPr algn="ctr">
              <a:lnSpc>
                <a:spcPts val="8469"/>
              </a:lnSpc>
            </a:pPr>
            <a:r>
              <a:rPr lang="fr-FR" sz="6050" b="1" dirty="0">
                <a:solidFill>
                  <a:srgbClr val="00B0F0"/>
                </a:solidFill>
                <a:latin typeface="Pragmatica Bold" charset="0"/>
              </a:rPr>
              <a:t>ACTIVITÉ DE CLÔTURE : MAIN, CŒUR ET TÊTE</a:t>
            </a:r>
            <a:endParaRPr lang="en-US" sz="6050" b="1" dirty="0">
              <a:solidFill>
                <a:srgbClr val="00B0F0"/>
              </a:solidFill>
              <a:latin typeface="Pragmatica Bold" charset="0"/>
            </a:endParaRPr>
          </a:p>
        </p:txBody>
      </p:sp>
      <p:sp>
        <p:nvSpPr>
          <p:cNvPr id="21" name="TextBox 21"/>
          <p:cNvSpPr txBox="1"/>
          <p:nvPr/>
        </p:nvSpPr>
        <p:spPr>
          <a:xfrm>
            <a:off x="2285952" y="3428988"/>
            <a:ext cx="13060401" cy="6052939"/>
          </a:xfrm>
          <a:prstGeom prst="rect">
            <a:avLst/>
          </a:prstGeom>
        </p:spPr>
        <p:txBody>
          <a:bodyPr wrap="square" lIns="0" tIns="0" rIns="0" bIns="0" rtlCol="0" anchor="t">
            <a:spAutoFit/>
          </a:bodyPr>
          <a:lstStyle/>
          <a:p>
            <a:pPr algn="ctr">
              <a:lnSpc>
                <a:spcPts val="5850"/>
              </a:lnSpc>
              <a:spcBef>
                <a:spcPct val="0"/>
              </a:spcBef>
            </a:pPr>
            <a:r>
              <a:rPr lang="fr-FR" sz="4200" dirty="0">
                <a:solidFill>
                  <a:srgbClr val="000000"/>
                </a:solidFill>
                <a:latin typeface="Barlow Bold"/>
              </a:rPr>
              <a:t>Dessinez le contour d'une personne incluant la tête, la poitrine et les bras. Dessinez un cerveau, un cœur et une main. Écrivez les choses dont vous vous souviendrez ou que vous penserez à partir d'aujourd'hui dans et autour du cerveau ; les choses que vous ressentez en ce moment dans et autour du cœur ; et les choses que vous emporterez à partir d'aujourd'hui dans et autour de la main.</a:t>
            </a:r>
            <a:endParaRPr lang="en-US" sz="4200" dirty="0">
              <a:solidFill>
                <a:srgbClr val="000000"/>
              </a:solidFill>
              <a:latin typeface="Barlow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135112" y="8038624"/>
            <a:ext cx="2152888" cy="2247900"/>
          </a:xfrm>
          <a:custGeom>
            <a:avLst/>
            <a:gdLst/>
            <a:ahLst/>
            <a:cxnLst/>
            <a:rect l="l" t="t" r="r" b="b"/>
            <a:pathLst>
              <a:path w="2152888" h="2247900">
                <a:moveTo>
                  <a:pt x="0" y="0"/>
                </a:moveTo>
                <a:lnTo>
                  <a:pt x="2152888" y="0"/>
                </a:lnTo>
                <a:lnTo>
                  <a:pt x="2152888" y="2247900"/>
                </a:lnTo>
                <a:lnTo>
                  <a:pt x="0" y="2247900"/>
                </a:lnTo>
                <a:lnTo>
                  <a:pt x="0" y="0"/>
                </a:lnTo>
                <a:close/>
              </a:path>
            </a:pathLst>
          </a:custGeom>
          <a:blipFill>
            <a:blip r:embed="rId2"/>
            <a:stretch>
              <a:fillRect r="-4413"/>
            </a:stretch>
          </a:blipFill>
        </p:spPr>
      </p:sp>
      <p:sp>
        <p:nvSpPr>
          <p:cNvPr id="3" name="Freeform 3"/>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7729092" y="-63503"/>
            <a:ext cx="622144" cy="8465163"/>
          </a:xfrm>
          <a:custGeom>
            <a:avLst/>
            <a:gdLst/>
            <a:ahLst/>
            <a:cxnLst/>
            <a:rect l="l" t="t" r="r" b="b"/>
            <a:pathLst>
              <a:path w="622144" h="8465163">
                <a:moveTo>
                  <a:pt x="0" y="0"/>
                </a:moveTo>
                <a:lnTo>
                  <a:pt x="622144" y="0"/>
                </a:lnTo>
                <a:lnTo>
                  <a:pt x="622144" y="8465163"/>
                </a:lnTo>
                <a:lnTo>
                  <a:pt x="0" y="84651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2003382" y="904875"/>
            <a:ext cx="6073817" cy="1082945"/>
          </a:xfrm>
          <a:prstGeom prst="rect">
            <a:avLst/>
          </a:prstGeom>
        </p:spPr>
        <p:txBody>
          <a:bodyPr wrap="square" lIns="0" tIns="0" rIns="0" bIns="0" rtlCol="0" anchor="t">
            <a:spAutoFit/>
          </a:bodyPr>
          <a:lstStyle/>
          <a:p>
            <a:pPr>
              <a:lnSpc>
                <a:spcPts val="8456"/>
              </a:lnSpc>
            </a:pPr>
            <a:r>
              <a:rPr lang="en-US" sz="6040" dirty="0">
                <a:solidFill>
                  <a:srgbClr val="000000"/>
                </a:solidFill>
                <a:latin typeface="Pragmatica Bold"/>
              </a:rPr>
              <a:t>RÉFÉRENCES</a:t>
            </a:r>
          </a:p>
        </p:txBody>
      </p:sp>
      <p:sp>
        <p:nvSpPr>
          <p:cNvPr id="6" name="TextBox 6"/>
          <p:cNvSpPr txBox="1"/>
          <p:nvPr/>
        </p:nvSpPr>
        <p:spPr>
          <a:xfrm>
            <a:off x="1285820" y="1785915"/>
            <a:ext cx="15859236" cy="8545929"/>
          </a:xfrm>
          <a:prstGeom prst="rect">
            <a:avLst/>
          </a:prstGeom>
        </p:spPr>
        <p:txBody>
          <a:bodyPr wrap="square" lIns="0" tIns="0" rIns="0" bIns="0" rtlCol="0" anchor="t">
            <a:spAutoFit/>
          </a:bodyPr>
          <a:lstStyle/>
          <a:p>
            <a:pPr algn="just">
              <a:lnSpc>
                <a:spcPts val="4736"/>
              </a:lnSpc>
              <a:spcBef>
                <a:spcPct val="0"/>
              </a:spcBef>
            </a:pPr>
            <a:r>
              <a:rPr lang="fr-FR" sz="3400" dirty="0" err="1">
                <a:latin typeface="Barlow" charset="0"/>
              </a:rPr>
              <a:t>Academy</a:t>
            </a:r>
            <a:r>
              <a:rPr lang="fr-FR" sz="3400" dirty="0">
                <a:latin typeface="Barlow" charset="0"/>
              </a:rPr>
              <a:t> for </a:t>
            </a:r>
            <a:r>
              <a:rPr lang="fr-FR" sz="3400" dirty="0" err="1">
                <a:latin typeface="Barlow" charset="0"/>
              </a:rPr>
              <a:t>Educational</a:t>
            </a:r>
            <a:r>
              <a:rPr lang="fr-FR" sz="3400" dirty="0">
                <a:latin typeface="Barlow" charset="0"/>
              </a:rPr>
              <a:t> </a:t>
            </a:r>
            <a:r>
              <a:rPr lang="fr-FR" sz="3400" dirty="0" err="1">
                <a:latin typeface="Barlow" charset="0"/>
              </a:rPr>
              <a:t>Development</a:t>
            </a:r>
            <a:r>
              <a:rPr lang="fr-FR" sz="3400" dirty="0">
                <a:latin typeface="Barlow" charset="0"/>
              </a:rPr>
              <a:t>, Centre international de recherche sur les femmes et Alliance internationale contre le VIH/SIDA, 2007, Formes, Effets et Causes - Arbre des problèmes de stigmatisation, Comprendre et relever le défi de la stigmatisation liée au VIH : Boîte à outils pour l'action, Publications de l'Alliance.</a:t>
            </a:r>
          </a:p>
          <a:p>
            <a:pPr algn="just">
              <a:lnSpc>
                <a:spcPts val="4736"/>
              </a:lnSpc>
              <a:spcBef>
                <a:spcPct val="0"/>
              </a:spcBef>
            </a:pPr>
            <a:r>
              <a:rPr lang="en-GB" sz="3400" dirty="0">
                <a:latin typeface="Barlow" charset="0"/>
              </a:rPr>
              <a:t> </a:t>
            </a:r>
            <a:r>
              <a:rPr lang="en-GB" sz="3400" dirty="0" err="1">
                <a:latin typeface="Barlow" charset="0"/>
              </a:rPr>
              <a:t>Intersectionnalité</a:t>
            </a:r>
            <a:r>
              <a:rPr lang="en-GB" sz="3400" dirty="0">
                <a:latin typeface="Barlow" charset="0"/>
              </a:rPr>
              <a:t> et </a:t>
            </a:r>
            <a:r>
              <a:rPr lang="en-GB" sz="3400" dirty="0" err="1">
                <a:latin typeface="Barlow" charset="0"/>
              </a:rPr>
              <a:t>soins</a:t>
            </a:r>
            <a:r>
              <a:rPr lang="en-GB" sz="3400" dirty="0">
                <a:latin typeface="Barlow" charset="0"/>
              </a:rPr>
              <a:t> de santé, 2020, Empower Health Coaching par le Dr Alisha, </a:t>
            </a:r>
            <a:r>
              <a:rPr lang="en-GB" sz="3400" dirty="0" err="1">
                <a:latin typeface="Barlow" charset="0"/>
              </a:rPr>
              <a:t>consulté</a:t>
            </a:r>
            <a:r>
              <a:rPr lang="en-GB" sz="3400" dirty="0">
                <a:latin typeface="Barlow" charset="0"/>
              </a:rPr>
              <a:t> </a:t>
            </a:r>
            <a:r>
              <a:rPr lang="en-GB" sz="3400" dirty="0" err="1">
                <a:latin typeface="Barlow" charset="0"/>
              </a:rPr>
              <a:t>sur</a:t>
            </a:r>
            <a:r>
              <a:rPr lang="en-GB" sz="3400" dirty="0">
                <a:latin typeface="Barlow" charset="0"/>
              </a:rPr>
              <a:t> : </a:t>
            </a:r>
            <a:r>
              <a:rPr lang="en-GB" sz="3400" dirty="0">
                <a:latin typeface="Barlow" charset="0"/>
                <a:hlinkClick r:id="rId7"/>
              </a:rPr>
              <a:t>https://www.youtube.com/watch?v=HasPzNVpmbI</a:t>
            </a:r>
            <a:r>
              <a:rPr lang="en-GB" sz="3400" dirty="0">
                <a:latin typeface="Barlow" charset="0"/>
              </a:rPr>
              <a:t>.</a:t>
            </a:r>
          </a:p>
          <a:p>
            <a:pPr algn="just">
              <a:lnSpc>
                <a:spcPts val="4736"/>
              </a:lnSpc>
              <a:spcBef>
                <a:spcPct val="0"/>
              </a:spcBef>
            </a:pPr>
            <a:r>
              <a:rPr lang="fr-FR" sz="3400" dirty="0" err="1">
                <a:latin typeface="Barlow" charset="0"/>
              </a:rPr>
              <a:t>Swaim</a:t>
            </a:r>
            <a:r>
              <a:rPr lang="fr-FR" sz="3400" dirty="0">
                <a:latin typeface="Barlow" charset="0"/>
              </a:rPr>
              <a:t>, E. (2023, July 25).</a:t>
            </a:r>
          </a:p>
          <a:p>
            <a:r>
              <a:rPr lang="fr-FR" sz="3400" dirty="0">
                <a:latin typeface="Barlow" charset="0"/>
              </a:rPr>
              <a:t> Pourquoi la stigmatisation se produit et comment l'arrêter. </a:t>
            </a:r>
            <a:r>
              <a:rPr lang="fr-FR" sz="3400" dirty="0" err="1">
                <a:latin typeface="Barlow" charset="0"/>
              </a:rPr>
              <a:t>Healthline</a:t>
            </a:r>
            <a:r>
              <a:rPr lang="fr-FR" sz="3400" dirty="0">
                <a:latin typeface="Barlow" charset="0"/>
              </a:rPr>
              <a:t>. </a:t>
            </a:r>
            <a:r>
              <a:rPr lang="fr-FR" sz="3400" dirty="0">
                <a:latin typeface="Barlow" charset="0"/>
                <a:hlinkClick r:id="rId8"/>
              </a:rPr>
              <a:t>https://www.healthline.com/health/what-is-stigma#overcoming-it</a:t>
            </a:r>
            <a:r>
              <a:rPr lang="fr-FR" sz="3400" dirty="0">
                <a:latin typeface="Barlow" charset="0"/>
              </a:rPr>
              <a:t>.</a:t>
            </a:r>
          </a:p>
          <a:p>
            <a:r>
              <a:rPr lang="fr-FR" sz="3400" dirty="0">
                <a:latin typeface="Barlow" charset="0"/>
              </a:rPr>
              <a:t>*** Des parties de cette formation ont été adaptées de la Boîte à outils de l'oppression de la NCRA, consultée sur : </a:t>
            </a:r>
            <a:r>
              <a:rPr lang="fr-FR" sz="3400" dirty="0">
                <a:latin typeface="Barlow" charset="0"/>
                <a:hlinkClick r:id="rId9"/>
              </a:rPr>
              <a:t>https://www.ncra.ca/equity/ncra-anti-oppression-toolkit.pdf</a:t>
            </a:r>
            <a:r>
              <a:rPr lang="fr-FR" sz="3400" dirty="0">
                <a:latin typeface="Barlow" charset="0"/>
              </a:rPr>
              <a:t>.</a:t>
            </a:r>
          </a:p>
          <a:p>
            <a:br>
              <a:rPr lang="fr-FR" sz="3600" dirty="0"/>
            </a:br>
            <a:endParaRPr lang="fr-FR" sz="3600" dirty="0"/>
          </a:p>
          <a:p>
            <a:pPr algn="just">
              <a:lnSpc>
                <a:spcPts val="4736"/>
              </a:lnSpc>
              <a:spcBef>
                <a:spcPct val="0"/>
              </a:spcBef>
            </a:pPr>
            <a:endParaRPr lang="en-US" sz="3400" dirty="0">
              <a:solidFill>
                <a:srgbClr val="000000"/>
              </a:solidFill>
              <a:latin typeface="Barlo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44344" y="1028700"/>
            <a:ext cx="14012770" cy="2042208"/>
          </a:xfrm>
          <a:custGeom>
            <a:avLst/>
            <a:gdLst/>
            <a:ahLst/>
            <a:cxnLst/>
            <a:rect l="l" t="t" r="r" b="b"/>
            <a:pathLst>
              <a:path w="14012770" h="2042208">
                <a:moveTo>
                  <a:pt x="0" y="0"/>
                </a:moveTo>
                <a:lnTo>
                  <a:pt x="14012770" y="0"/>
                </a:lnTo>
                <a:lnTo>
                  <a:pt x="14012770" y="2042208"/>
                </a:lnTo>
                <a:lnTo>
                  <a:pt x="0" y="2042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233903" y="6941563"/>
            <a:ext cx="6950793" cy="1847040"/>
          </a:xfrm>
          <a:custGeom>
            <a:avLst/>
            <a:gdLst/>
            <a:ahLst/>
            <a:cxnLst/>
            <a:rect l="l" t="t" r="r" b="b"/>
            <a:pathLst>
              <a:path w="6950793" h="1847040">
                <a:moveTo>
                  <a:pt x="0" y="0"/>
                </a:moveTo>
                <a:lnTo>
                  <a:pt x="6950793" y="0"/>
                </a:lnTo>
                <a:lnTo>
                  <a:pt x="6950793" y="1847040"/>
                </a:lnTo>
                <a:lnTo>
                  <a:pt x="0" y="18470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a:grpSpLocks noChangeAspect="1"/>
          </p:cNvGrpSpPr>
          <p:nvPr/>
        </p:nvGrpSpPr>
        <p:grpSpPr>
          <a:xfrm>
            <a:off x="7971749" y="4089749"/>
            <a:ext cx="2341931" cy="2145954"/>
            <a:chOff x="0" y="0"/>
            <a:chExt cx="2341931" cy="2145957"/>
          </a:xfrm>
        </p:grpSpPr>
        <p:sp>
          <p:nvSpPr>
            <p:cNvPr id="6" name="Freeform 6"/>
            <p:cNvSpPr/>
            <p:nvPr/>
          </p:nvSpPr>
          <p:spPr>
            <a:xfrm>
              <a:off x="242443" y="1228344"/>
              <a:ext cx="337693" cy="613410"/>
            </a:xfrm>
            <a:custGeom>
              <a:avLst/>
              <a:gdLst/>
              <a:ahLst/>
              <a:cxnLst/>
              <a:rect l="l" t="t" r="r" b="b"/>
              <a:pathLst>
                <a:path w="337693" h="613410">
                  <a:moveTo>
                    <a:pt x="295021" y="613410"/>
                  </a:moveTo>
                  <a:cubicBezTo>
                    <a:pt x="283337" y="613410"/>
                    <a:pt x="275590" y="609473"/>
                    <a:pt x="267843" y="601726"/>
                  </a:cubicBezTo>
                  <a:cubicBezTo>
                    <a:pt x="112522" y="454152"/>
                    <a:pt x="19431" y="252349"/>
                    <a:pt x="0" y="42672"/>
                  </a:cubicBezTo>
                  <a:cubicBezTo>
                    <a:pt x="0" y="23241"/>
                    <a:pt x="15494" y="3810"/>
                    <a:pt x="34925" y="0"/>
                  </a:cubicBezTo>
                  <a:cubicBezTo>
                    <a:pt x="58166" y="0"/>
                    <a:pt x="73787" y="15494"/>
                    <a:pt x="77597" y="34925"/>
                  </a:cubicBezTo>
                  <a:cubicBezTo>
                    <a:pt x="97028" y="228981"/>
                    <a:pt x="182372" y="411480"/>
                    <a:pt x="322199" y="547370"/>
                  </a:cubicBezTo>
                  <a:cubicBezTo>
                    <a:pt x="337693" y="562864"/>
                    <a:pt x="337693" y="586232"/>
                    <a:pt x="322199" y="601726"/>
                  </a:cubicBezTo>
                  <a:cubicBezTo>
                    <a:pt x="314452" y="609473"/>
                    <a:pt x="306705" y="613410"/>
                    <a:pt x="295021" y="613410"/>
                  </a:cubicBezTo>
                  <a:close/>
                </a:path>
              </a:pathLst>
            </a:custGeom>
            <a:solidFill>
              <a:srgbClr val="020000"/>
            </a:solidFill>
          </p:spPr>
        </p:sp>
        <p:sp>
          <p:nvSpPr>
            <p:cNvPr id="7" name="Freeform 7"/>
            <p:cNvSpPr/>
            <p:nvPr/>
          </p:nvSpPr>
          <p:spPr>
            <a:xfrm>
              <a:off x="1671066" y="1108075"/>
              <a:ext cx="349377" cy="745363"/>
            </a:xfrm>
            <a:custGeom>
              <a:avLst/>
              <a:gdLst/>
              <a:ahLst/>
              <a:cxnLst/>
              <a:rect l="l" t="t" r="r" b="b"/>
              <a:pathLst>
                <a:path w="349377" h="745363">
                  <a:moveTo>
                    <a:pt x="42672" y="745363"/>
                  </a:moveTo>
                  <a:cubicBezTo>
                    <a:pt x="30988" y="745363"/>
                    <a:pt x="23241" y="741426"/>
                    <a:pt x="15494" y="733679"/>
                  </a:cubicBezTo>
                  <a:cubicBezTo>
                    <a:pt x="0" y="718185"/>
                    <a:pt x="0" y="694817"/>
                    <a:pt x="15494" y="679323"/>
                  </a:cubicBezTo>
                  <a:cubicBezTo>
                    <a:pt x="182372" y="524002"/>
                    <a:pt x="275590" y="306705"/>
                    <a:pt x="275590" y="81534"/>
                  </a:cubicBezTo>
                  <a:lnTo>
                    <a:pt x="275590" y="38862"/>
                  </a:lnTo>
                  <a:cubicBezTo>
                    <a:pt x="275590" y="15621"/>
                    <a:pt x="291084" y="0"/>
                    <a:pt x="310515" y="0"/>
                  </a:cubicBezTo>
                  <a:cubicBezTo>
                    <a:pt x="333756" y="0"/>
                    <a:pt x="349377" y="15494"/>
                    <a:pt x="349377" y="34925"/>
                  </a:cubicBezTo>
                  <a:lnTo>
                    <a:pt x="349377" y="81534"/>
                  </a:lnTo>
                  <a:cubicBezTo>
                    <a:pt x="349377" y="329946"/>
                    <a:pt x="244602" y="566801"/>
                    <a:pt x="66040" y="733679"/>
                  </a:cubicBezTo>
                  <a:cubicBezTo>
                    <a:pt x="62103" y="741426"/>
                    <a:pt x="50546" y="745363"/>
                    <a:pt x="42799" y="745363"/>
                  </a:cubicBezTo>
                  <a:close/>
                </a:path>
              </a:pathLst>
            </a:custGeom>
            <a:solidFill>
              <a:srgbClr val="020000"/>
            </a:solidFill>
          </p:spPr>
        </p:sp>
        <p:sp>
          <p:nvSpPr>
            <p:cNvPr id="8" name="Freeform 8"/>
            <p:cNvSpPr/>
            <p:nvPr/>
          </p:nvSpPr>
          <p:spPr>
            <a:xfrm>
              <a:off x="782066" y="879094"/>
              <a:ext cx="698754" cy="698754"/>
            </a:xfrm>
            <a:custGeom>
              <a:avLst/>
              <a:gdLst/>
              <a:ahLst/>
              <a:cxnLst/>
              <a:rect l="l" t="t" r="r" b="b"/>
              <a:pathLst>
                <a:path w="698754" h="698754">
                  <a:moveTo>
                    <a:pt x="349377" y="698754"/>
                  </a:moveTo>
                  <a:cubicBezTo>
                    <a:pt x="155321" y="698754"/>
                    <a:pt x="0" y="543433"/>
                    <a:pt x="0" y="349377"/>
                  </a:cubicBezTo>
                  <a:cubicBezTo>
                    <a:pt x="0" y="155321"/>
                    <a:pt x="155321" y="0"/>
                    <a:pt x="349377" y="0"/>
                  </a:cubicBezTo>
                  <a:cubicBezTo>
                    <a:pt x="543433" y="0"/>
                    <a:pt x="698754" y="155194"/>
                    <a:pt x="698754" y="349377"/>
                  </a:cubicBezTo>
                  <a:cubicBezTo>
                    <a:pt x="698754" y="543560"/>
                    <a:pt x="543433" y="698754"/>
                    <a:pt x="349377" y="698754"/>
                  </a:cubicBezTo>
                  <a:close/>
                  <a:moveTo>
                    <a:pt x="349377" y="77597"/>
                  </a:moveTo>
                  <a:cubicBezTo>
                    <a:pt x="197993" y="77597"/>
                    <a:pt x="77597" y="197993"/>
                    <a:pt x="77597" y="349377"/>
                  </a:cubicBezTo>
                  <a:cubicBezTo>
                    <a:pt x="77597" y="500761"/>
                    <a:pt x="197993" y="621157"/>
                    <a:pt x="349377" y="621157"/>
                  </a:cubicBezTo>
                  <a:cubicBezTo>
                    <a:pt x="500761" y="621157"/>
                    <a:pt x="621157" y="500761"/>
                    <a:pt x="621157" y="349377"/>
                  </a:cubicBezTo>
                  <a:cubicBezTo>
                    <a:pt x="621157" y="197993"/>
                    <a:pt x="500761" y="77597"/>
                    <a:pt x="349377" y="77597"/>
                  </a:cubicBezTo>
                  <a:close/>
                </a:path>
              </a:pathLst>
            </a:custGeom>
            <a:solidFill>
              <a:srgbClr val="020000"/>
            </a:solidFill>
          </p:spPr>
        </p:sp>
        <p:sp>
          <p:nvSpPr>
            <p:cNvPr id="9" name="Freeform 9"/>
            <p:cNvSpPr/>
            <p:nvPr/>
          </p:nvSpPr>
          <p:spPr>
            <a:xfrm>
              <a:off x="650113" y="1577721"/>
              <a:ext cx="962660" cy="504698"/>
            </a:xfrm>
            <a:custGeom>
              <a:avLst/>
              <a:gdLst/>
              <a:ahLst/>
              <a:cxnLst/>
              <a:rect l="l" t="t" r="r" b="b"/>
              <a:pathLst>
                <a:path w="962660" h="504698">
                  <a:moveTo>
                    <a:pt x="481330" y="504698"/>
                  </a:moveTo>
                  <a:cubicBezTo>
                    <a:pt x="318262" y="504698"/>
                    <a:pt x="159131" y="462026"/>
                    <a:pt x="23241" y="380492"/>
                  </a:cubicBezTo>
                  <a:cubicBezTo>
                    <a:pt x="7747" y="372745"/>
                    <a:pt x="0" y="353314"/>
                    <a:pt x="7747" y="333883"/>
                  </a:cubicBezTo>
                  <a:cubicBezTo>
                    <a:pt x="77597" y="132080"/>
                    <a:pt x="267843" y="0"/>
                    <a:pt x="481330" y="0"/>
                  </a:cubicBezTo>
                  <a:cubicBezTo>
                    <a:pt x="694817" y="0"/>
                    <a:pt x="885063" y="131953"/>
                    <a:pt x="954913" y="333883"/>
                  </a:cubicBezTo>
                  <a:cubicBezTo>
                    <a:pt x="962660" y="353314"/>
                    <a:pt x="954913" y="372745"/>
                    <a:pt x="939419" y="380492"/>
                  </a:cubicBezTo>
                  <a:cubicBezTo>
                    <a:pt x="803529" y="462026"/>
                    <a:pt x="644398" y="504698"/>
                    <a:pt x="481330" y="504698"/>
                  </a:cubicBezTo>
                  <a:close/>
                  <a:moveTo>
                    <a:pt x="93091" y="330073"/>
                  </a:moveTo>
                  <a:cubicBezTo>
                    <a:pt x="209550" y="392176"/>
                    <a:pt x="345440" y="427101"/>
                    <a:pt x="481330" y="427101"/>
                  </a:cubicBezTo>
                  <a:cubicBezTo>
                    <a:pt x="617220" y="427101"/>
                    <a:pt x="753110" y="392176"/>
                    <a:pt x="869569" y="330073"/>
                  </a:cubicBezTo>
                  <a:cubicBezTo>
                    <a:pt x="799719" y="178689"/>
                    <a:pt x="648335" y="77724"/>
                    <a:pt x="481330" y="77724"/>
                  </a:cubicBezTo>
                  <a:cubicBezTo>
                    <a:pt x="314325" y="77724"/>
                    <a:pt x="159131" y="178689"/>
                    <a:pt x="93091" y="330073"/>
                  </a:cubicBezTo>
                  <a:close/>
                </a:path>
              </a:pathLst>
            </a:custGeom>
            <a:solidFill>
              <a:srgbClr val="020000"/>
            </a:solidFill>
          </p:spPr>
        </p:sp>
        <p:sp>
          <p:nvSpPr>
            <p:cNvPr id="10" name="Freeform 10"/>
            <p:cNvSpPr/>
            <p:nvPr/>
          </p:nvSpPr>
          <p:spPr>
            <a:xfrm>
              <a:off x="1469263" y="230886"/>
              <a:ext cx="822833" cy="803529"/>
            </a:xfrm>
            <a:custGeom>
              <a:avLst/>
              <a:gdLst/>
              <a:ahLst/>
              <a:cxnLst/>
              <a:rect l="l" t="t" r="r" b="b"/>
              <a:pathLst>
                <a:path w="822833" h="803529">
                  <a:moveTo>
                    <a:pt x="415290" y="803402"/>
                  </a:moveTo>
                  <a:cubicBezTo>
                    <a:pt x="353187" y="803402"/>
                    <a:pt x="291084" y="787908"/>
                    <a:pt x="232791" y="756793"/>
                  </a:cubicBezTo>
                  <a:lnTo>
                    <a:pt x="46482" y="772414"/>
                  </a:lnTo>
                  <a:cubicBezTo>
                    <a:pt x="30988" y="772414"/>
                    <a:pt x="19304" y="764667"/>
                    <a:pt x="11557" y="752983"/>
                  </a:cubicBezTo>
                  <a:cubicBezTo>
                    <a:pt x="3810" y="741299"/>
                    <a:pt x="3810" y="725805"/>
                    <a:pt x="11557" y="710311"/>
                  </a:cubicBezTo>
                  <a:lnTo>
                    <a:pt x="77597" y="605536"/>
                  </a:lnTo>
                  <a:cubicBezTo>
                    <a:pt x="0" y="477393"/>
                    <a:pt x="3810" y="318262"/>
                    <a:pt x="85344" y="194056"/>
                  </a:cubicBezTo>
                  <a:cubicBezTo>
                    <a:pt x="143510" y="104775"/>
                    <a:pt x="228981" y="46482"/>
                    <a:pt x="333756" y="23241"/>
                  </a:cubicBezTo>
                  <a:cubicBezTo>
                    <a:pt x="434721" y="0"/>
                    <a:pt x="539496" y="19304"/>
                    <a:pt x="628777" y="77597"/>
                  </a:cubicBezTo>
                  <a:cubicBezTo>
                    <a:pt x="718058" y="135890"/>
                    <a:pt x="776351" y="221234"/>
                    <a:pt x="799592" y="326009"/>
                  </a:cubicBezTo>
                  <a:cubicBezTo>
                    <a:pt x="822833" y="426974"/>
                    <a:pt x="803529" y="531749"/>
                    <a:pt x="745236" y="621030"/>
                  </a:cubicBezTo>
                  <a:cubicBezTo>
                    <a:pt x="667639" y="737489"/>
                    <a:pt x="543433" y="803529"/>
                    <a:pt x="415290" y="803529"/>
                  </a:cubicBezTo>
                  <a:close/>
                  <a:moveTo>
                    <a:pt x="240665" y="679196"/>
                  </a:moveTo>
                  <a:lnTo>
                    <a:pt x="252349" y="679196"/>
                  </a:lnTo>
                  <a:cubicBezTo>
                    <a:pt x="403733" y="764540"/>
                    <a:pt x="590042" y="721868"/>
                    <a:pt x="679323" y="582168"/>
                  </a:cubicBezTo>
                  <a:cubicBezTo>
                    <a:pt x="725932" y="512318"/>
                    <a:pt x="741426" y="426847"/>
                    <a:pt x="721995" y="345313"/>
                  </a:cubicBezTo>
                  <a:cubicBezTo>
                    <a:pt x="702564" y="263779"/>
                    <a:pt x="655955" y="193929"/>
                    <a:pt x="586105" y="147320"/>
                  </a:cubicBezTo>
                  <a:cubicBezTo>
                    <a:pt x="516255" y="100711"/>
                    <a:pt x="430784" y="85217"/>
                    <a:pt x="349250" y="104648"/>
                  </a:cubicBezTo>
                  <a:cubicBezTo>
                    <a:pt x="267716" y="124079"/>
                    <a:pt x="197866" y="170688"/>
                    <a:pt x="151257" y="240538"/>
                  </a:cubicBezTo>
                  <a:cubicBezTo>
                    <a:pt x="81407" y="349250"/>
                    <a:pt x="85217" y="485140"/>
                    <a:pt x="155194" y="589915"/>
                  </a:cubicBezTo>
                  <a:cubicBezTo>
                    <a:pt x="162941" y="601599"/>
                    <a:pt x="162941" y="621030"/>
                    <a:pt x="155194" y="632587"/>
                  </a:cubicBezTo>
                  <a:lnTo>
                    <a:pt x="116332" y="690753"/>
                  </a:lnTo>
                  <a:lnTo>
                    <a:pt x="240538" y="679069"/>
                  </a:lnTo>
                  <a:cubicBezTo>
                    <a:pt x="236601" y="679069"/>
                    <a:pt x="236601" y="679069"/>
                    <a:pt x="240538" y="679069"/>
                  </a:cubicBezTo>
                  <a:close/>
                </a:path>
              </a:pathLst>
            </a:custGeom>
            <a:solidFill>
              <a:srgbClr val="020000"/>
            </a:solidFill>
          </p:spPr>
        </p:sp>
        <p:sp>
          <p:nvSpPr>
            <p:cNvPr id="11" name="Freeform 11"/>
            <p:cNvSpPr/>
            <p:nvPr/>
          </p:nvSpPr>
          <p:spPr>
            <a:xfrm>
              <a:off x="1729105" y="409448"/>
              <a:ext cx="333756" cy="407543"/>
            </a:xfrm>
            <a:custGeom>
              <a:avLst/>
              <a:gdLst/>
              <a:ahLst/>
              <a:cxnLst/>
              <a:rect l="l" t="t" r="r" b="b"/>
              <a:pathLst>
                <a:path w="333756" h="407543">
                  <a:moveTo>
                    <a:pt x="159258" y="407543"/>
                  </a:moveTo>
                  <a:cubicBezTo>
                    <a:pt x="136017" y="407543"/>
                    <a:pt x="120396" y="392049"/>
                    <a:pt x="120396" y="368681"/>
                  </a:cubicBezTo>
                  <a:lnTo>
                    <a:pt x="120396" y="337693"/>
                  </a:lnTo>
                  <a:cubicBezTo>
                    <a:pt x="120396" y="295021"/>
                    <a:pt x="147574" y="256159"/>
                    <a:pt x="186436" y="244475"/>
                  </a:cubicBezTo>
                  <a:cubicBezTo>
                    <a:pt x="221361" y="232791"/>
                    <a:pt x="248539" y="194056"/>
                    <a:pt x="240792" y="147447"/>
                  </a:cubicBezTo>
                  <a:cubicBezTo>
                    <a:pt x="233045" y="116332"/>
                    <a:pt x="209677" y="89281"/>
                    <a:pt x="178689" y="85344"/>
                  </a:cubicBezTo>
                  <a:cubicBezTo>
                    <a:pt x="151511" y="81407"/>
                    <a:pt x="128270" y="85344"/>
                    <a:pt x="108839" y="100838"/>
                  </a:cubicBezTo>
                  <a:cubicBezTo>
                    <a:pt x="89408" y="116332"/>
                    <a:pt x="77724" y="139700"/>
                    <a:pt x="77724" y="166878"/>
                  </a:cubicBezTo>
                  <a:cubicBezTo>
                    <a:pt x="77724" y="190119"/>
                    <a:pt x="62230" y="205740"/>
                    <a:pt x="38862" y="205740"/>
                  </a:cubicBezTo>
                  <a:cubicBezTo>
                    <a:pt x="15494" y="205740"/>
                    <a:pt x="0" y="190246"/>
                    <a:pt x="0" y="166878"/>
                  </a:cubicBezTo>
                  <a:cubicBezTo>
                    <a:pt x="0" y="116459"/>
                    <a:pt x="23241" y="73660"/>
                    <a:pt x="58166" y="42672"/>
                  </a:cubicBezTo>
                  <a:cubicBezTo>
                    <a:pt x="97028" y="11557"/>
                    <a:pt x="143510" y="0"/>
                    <a:pt x="194056" y="11557"/>
                  </a:cubicBezTo>
                  <a:cubicBezTo>
                    <a:pt x="256159" y="23241"/>
                    <a:pt x="302768" y="73660"/>
                    <a:pt x="318262" y="135763"/>
                  </a:cubicBezTo>
                  <a:cubicBezTo>
                    <a:pt x="333756" y="217297"/>
                    <a:pt x="291084" y="294894"/>
                    <a:pt x="213487" y="322072"/>
                  </a:cubicBezTo>
                  <a:lnTo>
                    <a:pt x="197993" y="333756"/>
                  </a:lnTo>
                  <a:lnTo>
                    <a:pt x="197993" y="372618"/>
                  </a:lnTo>
                  <a:cubicBezTo>
                    <a:pt x="197993" y="388112"/>
                    <a:pt x="178562" y="407543"/>
                    <a:pt x="159131" y="407543"/>
                  </a:cubicBezTo>
                  <a:close/>
                </a:path>
              </a:pathLst>
            </a:custGeom>
            <a:solidFill>
              <a:srgbClr val="020000"/>
            </a:solidFill>
          </p:spPr>
        </p:sp>
        <p:sp>
          <p:nvSpPr>
            <p:cNvPr id="12" name="Freeform 12"/>
            <p:cNvSpPr/>
            <p:nvPr/>
          </p:nvSpPr>
          <p:spPr>
            <a:xfrm>
              <a:off x="1861185" y="859790"/>
              <a:ext cx="54356" cy="54356"/>
            </a:xfrm>
            <a:custGeom>
              <a:avLst/>
              <a:gdLst/>
              <a:ahLst/>
              <a:cxnLst/>
              <a:rect l="l" t="t" r="r" b="b"/>
              <a:pathLst>
                <a:path w="54356" h="54356">
                  <a:moveTo>
                    <a:pt x="54356" y="27051"/>
                  </a:moveTo>
                  <a:lnTo>
                    <a:pt x="53721" y="34163"/>
                  </a:lnTo>
                  <a:lnTo>
                    <a:pt x="49022" y="43815"/>
                  </a:lnTo>
                  <a:lnTo>
                    <a:pt x="41021" y="50927"/>
                  </a:lnTo>
                  <a:lnTo>
                    <a:pt x="30861" y="54356"/>
                  </a:lnTo>
                  <a:lnTo>
                    <a:pt x="20193" y="53721"/>
                  </a:lnTo>
                  <a:lnTo>
                    <a:pt x="10541" y="49022"/>
                  </a:lnTo>
                  <a:lnTo>
                    <a:pt x="3429" y="41021"/>
                  </a:lnTo>
                  <a:lnTo>
                    <a:pt x="0" y="30861"/>
                  </a:lnTo>
                  <a:lnTo>
                    <a:pt x="635" y="20193"/>
                  </a:lnTo>
                  <a:lnTo>
                    <a:pt x="5334" y="10541"/>
                  </a:lnTo>
                  <a:lnTo>
                    <a:pt x="13335" y="3429"/>
                  </a:lnTo>
                  <a:lnTo>
                    <a:pt x="23495" y="0"/>
                  </a:lnTo>
                  <a:lnTo>
                    <a:pt x="34163" y="635"/>
                  </a:lnTo>
                  <a:lnTo>
                    <a:pt x="43815" y="5334"/>
                  </a:lnTo>
                  <a:lnTo>
                    <a:pt x="50927" y="13335"/>
                  </a:lnTo>
                  <a:lnTo>
                    <a:pt x="54356" y="23495"/>
                  </a:lnTo>
                  <a:close/>
                </a:path>
              </a:pathLst>
            </a:custGeom>
            <a:solidFill>
              <a:srgbClr val="020000"/>
            </a:solidFill>
          </p:spPr>
        </p:sp>
        <p:sp>
          <p:nvSpPr>
            <p:cNvPr id="13" name="Freeform 13"/>
            <p:cNvSpPr/>
            <p:nvPr/>
          </p:nvSpPr>
          <p:spPr>
            <a:xfrm>
              <a:off x="52197" y="479171"/>
              <a:ext cx="679323" cy="660019"/>
            </a:xfrm>
            <a:custGeom>
              <a:avLst/>
              <a:gdLst/>
              <a:ahLst/>
              <a:cxnLst/>
              <a:rect l="l" t="t" r="r" b="b"/>
              <a:pathLst>
                <a:path w="679323" h="660019">
                  <a:moveTo>
                    <a:pt x="333883" y="660019"/>
                  </a:moveTo>
                  <a:cubicBezTo>
                    <a:pt x="229108" y="660019"/>
                    <a:pt x="124206" y="605663"/>
                    <a:pt x="62103" y="512445"/>
                  </a:cubicBezTo>
                  <a:cubicBezTo>
                    <a:pt x="15494" y="438658"/>
                    <a:pt x="0" y="353314"/>
                    <a:pt x="19431" y="267843"/>
                  </a:cubicBezTo>
                  <a:cubicBezTo>
                    <a:pt x="38862" y="182372"/>
                    <a:pt x="89281" y="112522"/>
                    <a:pt x="159131" y="62103"/>
                  </a:cubicBezTo>
                  <a:cubicBezTo>
                    <a:pt x="232918" y="15494"/>
                    <a:pt x="318262" y="0"/>
                    <a:pt x="403733" y="19431"/>
                  </a:cubicBezTo>
                  <a:cubicBezTo>
                    <a:pt x="489204" y="38862"/>
                    <a:pt x="559054" y="89281"/>
                    <a:pt x="609473" y="159131"/>
                  </a:cubicBezTo>
                  <a:cubicBezTo>
                    <a:pt x="675513" y="260096"/>
                    <a:pt x="679323" y="392049"/>
                    <a:pt x="617220" y="496824"/>
                  </a:cubicBezTo>
                  <a:lnTo>
                    <a:pt x="667639" y="578358"/>
                  </a:lnTo>
                  <a:cubicBezTo>
                    <a:pt x="675386" y="590042"/>
                    <a:pt x="675386" y="605536"/>
                    <a:pt x="667639" y="621030"/>
                  </a:cubicBezTo>
                  <a:cubicBezTo>
                    <a:pt x="659892" y="632714"/>
                    <a:pt x="644398" y="640461"/>
                    <a:pt x="632714" y="640461"/>
                  </a:cubicBezTo>
                  <a:lnTo>
                    <a:pt x="485267" y="625094"/>
                  </a:lnTo>
                  <a:cubicBezTo>
                    <a:pt x="434848" y="648335"/>
                    <a:pt x="384302" y="660019"/>
                    <a:pt x="333883" y="660019"/>
                  </a:cubicBezTo>
                  <a:close/>
                  <a:moveTo>
                    <a:pt x="128143" y="469773"/>
                  </a:moveTo>
                  <a:cubicBezTo>
                    <a:pt x="197993" y="578485"/>
                    <a:pt x="341630" y="613410"/>
                    <a:pt x="458089" y="551307"/>
                  </a:cubicBezTo>
                  <a:lnTo>
                    <a:pt x="473583" y="547370"/>
                  </a:lnTo>
                  <a:lnTo>
                    <a:pt x="558927" y="555117"/>
                  </a:lnTo>
                  <a:lnTo>
                    <a:pt x="535686" y="516255"/>
                  </a:lnTo>
                  <a:cubicBezTo>
                    <a:pt x="527939" y="504571"/>
                    <a:pt x="527939" y="485140"/>
                    <a:pt x="535686" y="473583"/>
                  </a:cubicBezTo>
                  <a:cubicBezTo>
                    <a:pt x="593852" y="392049"/>
                    <a:pt x="593852" y="283337"/>
                    <a:pt x="539623" y="201803"/>
                  </a:cubicBezTo>
                  <a:cubicBezTo>
                    <a:pt x="504698" y="147447"/>
                    <a:pt x="450342" y="108585"/>
                    <a:pt x="384302" y="93091"/>
                  </a:cubicBezTo>
                  <a:cubicBezTo>
                    <a:pt x="318262" y="77597"/>
                    <a:pt x="256159" y="93091"/>
                    <a:pt x="197993" y="128016"/>
                  </a:cubicBezTo>
                  <a:cubicBezTo>
                    <a:pt x="85471" y="201803"/>
                    <a:pt x="54356" y="353187"/>
                    <a:pt x="128143" y="469646"/>
                  </a:cubicBezTo>
                  <a:close/>
                </a:path>
              </a:pathLst>
            </a:custGeom>
            <a:solidFill>
              <a:srgbClr val="020000"/>
            </a:solidFill>
          </p:spPr>
        </p:sp>
        <p:sp>
          <p:nvSpPr>
            <p:cNvPr id="14" name="Freeform 14"/>
            <p:cNvSpPr/>
            <p:nvPr/>
          </p:nvSpPr>
          <p:spPr>
            <a:xfrm>
              <a:off x="265684" y="622935"/>
              <a:ext cx="287147" cy="341630"/>
            </a:xfrm>
            <a:custGeom>
              <a:avLst/>
              <a:gdLst/>
              <a:ahLst/>
              <a:cxnLst/>
              <a:rect l="l" t="t" r="r" b="b"/>
              <a:pathLst>
                <a:path w="287147" h="341630">
                  <a:moveTo>
                    <a:pt x="139827" y="341503"/>
                  </a:moveTo>
                  <a:cubicBezTo>
                    <a:pt x="116586" y="341503"/>
                    <a:pt x="100965" y="326009"/>
                    <a:pt x="100965" y="302641"/>
                  </a:cubicBezTo>
                  <a:lnTo>
                    <a:pt x="100965" y="279400"/>
                  </a:lnTo>
                  <a:cubicBezTo>
                    <a:pt x="100965" y="240538"/>
                    <a:pt x="124206" y="209550"/>
                    <a:pt x="159131" y="197866"/>
                  </a:cubicBezTo>
                  <a:cubicBezTo>
                    <a:pt x="182372" y="190119"/>
                    <a:pt x="205740" y="162941"/>
                    <a:pt x="197993" y="128016"/>
                  </a:cubicBezTo>
                  <a:cubicBezTo>
                    <a:pt x="194056" y="104775"/>
                    <a:pt x="174752" y="89154"/>
                    <a:pt x="151384" y="81407"/>
                  </a:cubicBezTo>
                  <a:cubicBezTo>
                    <a:pt x="131953" y="77470"/>
                    <a:pt x="116459" y="81407"/>
                    <a:pt x="100965" y="93091"/>
                  </a:cubicBezTo>
                  <a:cubicBezTo>
                    <a:pt x="85471" y="104775"/>
                    <a:pt x="77724" y="120269"/>
                    <a:pt x="77724" y="139700"/>
                  </a:cubicBezTo>
                  <a:cubicBezTo>
                    <a:pt x="77724" y="162941"/>
                    <a:pt x="62230" y="178562"/>
                    <a:pt x="38862" y="178562"/>
                  </a:cubicBezTo>
                  <a:cubicBezTo>
                    <a:pt x="15494" y="178562"/>
                    <a:pt x="0" y="163068"/>
                    <a:pt x="0" y="139700"/>
                  </a:cubicBezTo>
                  <a:cubicBezTo>
                    <a:pt x="0" y="97028"/>
                    <a:pt x="19431" y="58166"/>
                    <a:pt x="50419" y="34925"/>
                  </a:cubicBezTo>
                  <a:cubicBezTo>
                    <a:pt x="81534" y="7747"/>
                    <a:pt x="124206" y="0"/>
                    <a:pt x="166878" y="7747"/>
                  </a:cubicBezTo>
                  <a:cubicBezTo>
                    <a:pt x="217297" y="19431"/>
                    <a:pt x="260096" y="62103"/>
                    <a:pt x="271653" y="112522"/>
                  </a:cubicBezTo>
                  <a:cubicBezTo>
                    <a:pt x="287147" y="182372"/>
                    <a:pt x="248412" y="248412"/>
                    <a:pt x="182372" y="271653"/>
                  </a:cubicBezTo>
                  <a:lnTo>
                    <a:pt x="174625" y="275590"/>
                  </a:lnTo>
                  <a:lnTo>
                    <a:pt x="174625" y="306705"/>
                  </a:lnTo>
                  <a:cubicBezTo>
                    <a:pt x="178562" y="322199"/>
                    <a:pt x="159131" y="341630"/>
                    <a:pt x="139700" y="341630"/>
                  </a:cubicBezTo>
                  <a:close/>
                </a:path>
              </a:pathLst>
            </a:custGeom>
            <a:solidFill>
              <a:srgbClr val="020000"/>
            </a:solidFill>
          </p:spPr>
        </p:sp>
        <p:sp>
          <p:nvSpPr>
            <p:cNvPr id="15" name="Freeform 15"/>
            <p:cNvSpPr/>
            <p:nvPr/>
          </p:nvSpPr>
          <p:spPr>
            <a:xfrm>
              <a:off x="382143" y="987806"/>
              <a:ext cx="46609" cy="46609"/>
            </a:xfrm>
            <a:custGeom>
              <a:avLst/>
              <a:gdLst/>
              <a:ahLst/>
              <a:cxnLst/>
              <a:rect l="l" t="t" r="r" b="b"/>
              <a:pathLst>
                <a:path w="46609" h="46609">
                  <a:moveTo>
                    <a:pt x="46609" y="23241"/>
                  </a:moveTo>
                  <a:lnTo>
                    <a:pt x="45974" y="29337"/>
                  </a:lnTo>
                  <a:lnTo>
                    <a:pt x="41910" y="37592"/>
                  </a:lnTo>
                  <a:lnTo>
                    <a:pt x="35052" y="43688"/>
                  </a:lnTo>
                  <a:lnTo>
                    <a:pt x="26416" y="46609"/>
                  </a:lnTo>
                  <a:lnTo>
                    <a:pt x="17272" y="45974"/>
                  </a:lnTo>
                  <a:lnTo>
                    <a:pt x="9017" y="41910"/>
                  </a:lnTo>
                  <a:lnTo>
                    <a:pt x="2921" y="35052"/>
                  </a:lnTo>
                  <a:lnTo>
                    <a:pt x="0" y="26416"/>
                  </a:lnTo>
                  <a:lnTo>
                    <a:pt x="635" y="17272"/>
                  </a:lnTo>
                  <a:lnTo>
                    <a:pt x="4699" y="9017"/>
                  </a:lnTo>
                  <a:lnTo>
                    <a:pt x="11557" y="2921"/>
                  </a:lnTo>
                  <a:lnTo>
                    <a:pt x="20193" y="0"/>
                  </a:lnTo>
                  <a:lnTo>
                    <a:pt x="29337" y="635"/>
                  </a:lnTo>
                  <a:lnTo>
                    <a:pt x="37592" y="4699"/>
                  </a:lnTo>
                  <a:lnTo>
                    <a:pt x="43688" y="11557"/>
                  </a:lnTo>
                  <a:lnTo>
                    <a:pt x="46609" y="20193"/>
                  </a:lnTo>
                  <a:close/>
                </a:path>
              </a:pathLst>
            </a:custGeom>
            <a:solidFill>
              <a:srgbClr val="020000"/>
            </a:solidFill>
          </p:spPr>
        </p:sp>
        <p:sp>
          <p:nvSpPr>
            <p:cNvPr id="16" name="Freeform 16"/>
            <p:cNvSpPr/>
            <p:nvPr/>
          </p:nvSpPr>
          <p:spPr>
            <a:xfrm>
              <a:off x="716026" y="63500"/>
              <a:ext cx="679450" cy="741680"/>
            </a:xfrm>
            <a:custGeom>
              <a:avLst/>
              <a:gdLst/>
              <a:ahLst/>
              <a:cxnLst/>
              <a:rect l="l" t="t" r="r" b="b"/>
              <a:pathLst>
                <a:path w="679450" h="741680">
                  <a:moveTo>
                    <a:pt x="326136" y="77978"/>
                  </a:moveTo>
                  <a:cubicBezTo>
                    <a:pt x="427101" y="77978"/>
                    <a:pt x="520192" y="140081"/>
                    <a:pt x="562991" y="244856"/>
                  </a:cubicBezTo>
                  <a:cubicBezTo>
                    <a:pt x="601853" y="361315"/>
                    <a:pt x="539750" y="493268"/>
                    <a:pt x="423291" y="539877"/>
                  </a:cubicBezTo>
                  <a:cubicBezTo>
                    <a:pt x="415544" y="543814"/>
                    <a:pt x="407797" y="547624"/>
                    <a:pt x="403860" y="555371"/>
                  </a:cubicBezTo>
                  <a:lnTo>
                    <a:pt x="361188" y="617474"/>
                  </a:lnTo>
                  <a:lnTo>
                    <a:pt x="349504" y="582549"/>
                  </a:lnTo>
                  <a:cubicBezTo>
                    <a:pt x="341757" y="567055"/>
                    <a:pt x="330073" y="555371"/>
                    <a:pt x="314579" y="555371"/>
                  </a:cubicBezTo>
                  <a:cubicBezTo>
                    <a:pt x="217551" y="547624"/>
                    <a:pt x="136017" y="485521"/>
                    <a:pt x="104902" y="392303"/>
                  </a:cubicBezTo>
                  <a:cubicBezTo>
                    <a:pt x="81661" y="330200"/>
                    <a:pt x="89408" y="268097"/>
                    <a:pt x="116586" y="209804"/>
                  </a:cubicBezTo>
                  <a:cubicBezTo>
                    <a:pt x="143764" y="151511"/>
                    <a:pt x="190373" y="108839"/>
                    <a:pt x="252476" y="89408"/>
                  </a:cubicBezTo>
                  <a:cubicBezTo>
                    <a:pt x="275717" y="81661"/>
                    <a:pt x="302895" y="77724"/>
                    <a:pt x="326263" y="77724"/>
                  </a:cubicBezTo>
                  <a:close/>
                  <a:moveTo>
                    <a:pt x="324739" y="0"/>
                  </a:moveTo>
                  <a:cubicBezTo>
                    <a:pt x="291719" y="0"/>
                    <a:pt x="258191" y="5080"/>
                    <a:pt x="225171" y="15875"/>
                  </a:cubicBezTo>
                  <a:cubicBezTo>
                    <a:pt x="143637" y="43053"/>
                    <a:pt x="81534" y="101219"/>
                    <a:pt x="42672" y="175006"/>
                  </a:cubicBezTo>
                  <a:cubicBezTo>
                    <a:pt x="7747" y="248793"/>
                    <a:pt x="0" y="334137"/>
                    <a:pt x="27178" y="415671"/>
                  </a:cubicBezTo>
                  <a:cubicBezTo>
                    <a:pt x="66040" y="528193"/>
                    <a:pt x="163068" y="609727"/>
                    <a:pt x="279527" y="629158"/>
                  </a:cubicBezTo>
                  <a:lnTo>
                    <a:pt x="310642" y="714502"/>
                  </a:lnTo>
                  <a:cubicBezTo>
                    <a:pt x="314579" y="729996"/>
                    <a:pt x="326136" y="741680"/>
                    <a:pt x="341757" y="741680"/>
                  </a:cubicBezTo>
                  <a:lnTo>
                    <a:pt x="345694" y="741680"/>
                  </a:lnTo>
                  <a:cubicBezTo>
                    <a:pt x="357378" y="741680"/>
                    <a:pt x="368935" y="737743"/>
                    <a:pt x="380619" y="726186"/>
                  </a:cubicBezTo>
                  <a:lnTo>
                    <a:pt x="458216" y="605790"/>
                  </a:lnTo>
                  <a:cubicBezTo>
                    <a:pt x="605790" y="539750"/>
                    <a:pt x="679450" y="372872"/>
                    <a:pt x="629031" y="217551"/>
                  </a:cubicBezTo>
                  <a:cubicBezTo>
                    <a:pt x="582168" y="83947"/>
                    <a:pt x="458216" y="0"/>
                    <a:pt x="324739" y="0"/>
                  </a:cubicBezTo>
                  <a:close/>
                </a:path>
              </a:pathLst>
            </a:custGeom>
            <a:solidFill>
              <a:srgbClr val="020000"/>
            </a:solidFill>
          </p:spPr>
        </p:sp>
        <p:sp>
          <p:nvSpPr>
            <p:cNvPr id="17" name="Freeform 17"/>
            <p:cNvSpPr/>
            <p:nvPr/>
          </p:nvSpPr>
          <p:spPr>
            <a:xfrm>
              <a:off x="921639" y="192024"/>
              <a:ext cx="283210" cy="337820"/>
            </a:xfrm>
            <a:custGeom>
              <a:avLst/>
              <a:gdLst/>
              <a:ahLst/>
              <a:cxnLst/>
              <a:rect l="l" t="t" r="r" b="b"/>
              <a:pathLst>
                <a:path w="283210" h="337820">
                  <a:moveTo>
                    <a:pt x="136017" y="337693"/>
                  </a:moveTo>
                  <a:cubicBezTo>
                    <a:pt x="112776" y="337693"/>
                    <a:pt x="97155" y="322199"/>
                    <a:pt x="97155" y="298831"/>
                  </a:cubicBezTo>
                  <a:lnTo>
                    <a:pt x="97155" y="275590"/>
                  </a:lnTo>
                  <a:cubicBezTo>
                    <a:pt x="97155" y="240665"/>
                    <a:pt x="120396" y="205740"/>
                    <a:pt x="155321" y="194056"/>
                  </a:cubicBezTo>
                  <a:cubicBezTo>
                    <a:pt x="178562" y="186309"/>
                    <a:pt x="197993" y="159131"/>
                    <a:pt x="190246" y="128016"/>
                  </a:cubicBezTo>
                  <a:cubicBezTo>
                    <a:pt x="186309" y="108585"/>
                    <a:pt x="167005" y="89154"/>
                    <a:pt x="147574" y="85344"/>
                  </a:cubicBezTo>
                  <a:cubicBezTo>
                    <a:pt x="128143" y="81534"/>
                    <a:pt x="112649" y="85344"/>
                    <a:pt x="97155" y="97028"/>
                  </a:cubicBezTo>
                  <a:cubicBezTo>
                    <a:pt x="85471" y="108712"/>
                    <a:pt x="77724" y="124206"/>
                    <a:pt x="77724" y="139700"/>
                  </a:cubicBezTo>
                  <a:cubicBezTo>
                    <a:pt x="77724" y="162941"/>
                    <a:pt x="62230" y="178562"/>
                    <a:pt x="38862" y="178562"/>
                  </a:cubicBezTo>
                  <a:cubicBezTo>
                    <a:pt x="15494" y="178562"/>
                    <a:pt x="0" y="163068"/>
                    <a:pt x="0" y="139700"/>
                  </a:cubicBezTo>
                  <a:cubicBezTo>
                    <a:pt x="0" y="100838"/>
                    <a:pt x="19431" y="62103"/>
                    <a:pt x="50419" y="34925"/>
                  </a:cubicBezTo>
                  <a:cubicBezTo>
                    <a:pt x="81407" y="7747"/>
                    <a:pt x="124206" y="0"/>
                    <a:pt x="162941" y="7747"/>
                  </a:cubicBezTo>
                  <a:cubicBezTo>
                    <a:pt x="213360" y="19431"/>
                    <a:pt x="256159" y="58166"/>
                    <a:pt x="267716" y="112522"/>
                  </a:cubicBezTo>
                  <a:cubicBezTo>
                    <a:pt x="283210" y="178562"/>
                    <a:pt x="244475" y="244475"/>
                    <a:pt x="182372" y="267843"/>
                  </a:cubicBezTo>
                  <a:lnTo>
                    <a:pt x="174625" y="271780"/>
                  </a:lnTo>
                  <a:lnTo>
                    <a:pt x="174625" y="298958"/>
                  </a:lnTo>
                  <a:cubicBezTo>
                    <a:pt x="174625" y="322199"/>
                    <a:pt x="155194" y="337820"/>
                    <a:pt x="135763" y="337820"/>
                  </a:cubicBezTo>
                  <a:close/>
                </a:path>
              </a:pathLst>
            </a:custGeom>
            <a:solidFill>
              <a:srgbClr val="020000"/>
            </a:solidFill>
          </p:spPr>
        </p:sp>
        <p:sp>
          <p:nvSpPr>
            <p:cNvPr id="18" name="Freeform 18"/>
            <p:cNvSpPr/>
            <p:nvPr/>
          </p:nvSpPr>
          <p:spPr>
            <a:xfrm>
              <a:off x="1038225" y="556895"/>
              <a:ext cx="38862" cy="38862"/>
            </a:xfrm>
            <a:custGeom>
              <a:avLst/>
              <a:gdLst/>
              <a:ahLst/>
              <a:cxnLst/>
              <a:rect l="l" t="t" r="r" b="b"/>
              <a:pathLst>
                <a:path w="38862" h="38862">
                  <a:moveTo>
                    <a:pt x="38862" y="19431"/>
                  </a:moveTo>
                  <a:lnTo>
                    <a:pt x="38354" y="24511"/>
                  </a:lnTo>
                  <a:lnTo>
                    <a:pt x="34925" y="31369"/>
                  </a:lnTo>
                  <a:lnTo>
                    <a:pt x="29210" y="36449"/>
                  </a:lnTo>
                  <a:lnTo>
                    <a:pt x="21971" y="38862"/>
                  </a:lnTo>
                  <a:lnTo>
                    <a:pt x="14351" y="38354"/>
                  </a:lnTo>
                  <a:lnTo>
                    <a:pt x="7493" y="34925"/>
                  </a:lnTo>
                  <a:lnTo>
                    <a:pt x="2413" y="29210"/>
                  </a:lnTo>
                  <a:lnTo>
                    <a:pt x="0" y="21971"/>
                  </a:lnTo>
                  <a:lnTo>
                    <a:pt x="508" y="14351"/>
                  </a:lnTo>
                  <a:lnTo>
                    <a:pt x="3937" y="7493"/>
                  </a:lnTo>
                  <a:lnTo>
                    <a:pt x="9652" y="2413"/>
                  </a:lnTo>
                  <a:lnTo>
                    <a:pt x="16891" y="0"/>
                  </a:lnTo>
                  <a:lnTo>
                    <a:pt x="24511" y="508"/>
                  </a:lnTo>
                  <a:lnTo>
                    <a:pt x="31369" y="3937"/>
                  </a:lnTo>
                  <a:lnTo>
                    <a:pt x="36449" y="9652"/>
                  </a:lnTo>
                  <a:lnTo>
                    <a:pt x="38862" y="16891"/>
                  </a:lnTo>
                  <a:close/>
                </a:path>
              </a:pathLst>
            </a:custGeom>
            <a:solidFill>
              <a:srgbClr val="020000"/>
            </a:solidFill>
          </p:spPr>
        </p:sp>
      </p:grpSp>
      <p:sp>
        <p:nvSpPr>
          <p:cNvPr id="19" name="Freeform 19"/>
          <p:cNvSpPr/>
          <p:nvPr/>
        </p:nvSpPr>
        <p:spPr>
          <a:xfrm>
            <a:off x="17717776" y="-63503"/>
            <a:ext cx="633460" cy="10410025"/>
          </a:xfrm>
          <a:custGeom>
            <a:avLst/>
            <a:gdLst/>
            <a:ahLst/>
            <a:cxnLst/>
            <a:rect l="l" t="t" r="r" b="b"/>
            <a:pathLst>
              <a:path w="633460" h="10410025">
                <a:moveTo>
                  <a:pt x="0" y="0"/>
                </a:moveTo>
                <a:lnTo>
                  <a:pt x="633460" y="0"/>
                </a:lnTo>
                <a:lnTo>
                  <a:pt x="633460" y="10410025"/>
                </a:lnTo>
                <a:lnTo>
                  <a:pt x="0" y="10410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TextBox 20"/>
          <p:cNvSpPr txBox="1"/>
          <p:nvPr/>
        </p:nvSpPr>
        <p:spPr>
          <a:xfrm>
            <a:off x="6984978" y="6869163"/>
            <a:ext cx="5448386" cy="1301944"/>
          </a:xfrm>
          <a:prstGeom prst="rect">
            <a:avLst/>
          </a:prstGeom>
        </p:spPr>
        <p:txBody>
          <a:bodyPr lIns="0" tIns="0" rIns="0" bIns="0" rtlCol="0" anchor="t">
            <a:spAutoFit/>
          </a:bodyPr>
          <a:lstStyle/>
          <a:p>
            <a:pPr algn="l">
              <a:lnSpc>
                <a:spcPts val="10219"/>
              </a:lnSpc>
            </a:pPr>
            <a:r>
              <a:rPr lang="en-US" sz="7299" dirty="0">
                <a:solidFill>
                  <a:srgbClr val="000000"/>
                </a:solidFill>
                <a:latin typeface="Pragmatica Bold"/>
              </a:rPr>
              <a:t> Questions?</a:t>
            </a:r>
          </a:p>
        </p:txBody>
      </p:sp>
      <p:sp>
        <p:nvSpPr>
          <p:cNvPr id="21" name="TextBox 21"/>
          <p:cNvSpPr txBox="1"/>
          <p:nvPr/>
        </p:nvSpPr>
        <p:spPr>
          <a:xfrm>
            <a:off x="2766098" y="1061075"/>
            <a:ext cx="13369109" cy="1301944"/>
          </a:xfrm>
          <a:prstGeom prst="rect">
            <a:avLst/>
          </a:prstGeom>
        </p:spPr>
        <p:txBody>
          <a:bodyPr lIns="0" tIns="0" rIns="0" bIns="0" rtlCol="0" anchor="t">
            <a:spAutoFit/>
          </a:bodyPr>
          <a:lstStyle/>
          <a:p>
            <a:pPr>
              <a:lnSpc>
                <a:spcPts val="10219"/>
              </a:lnSpc>
            </a:pPr>
            <a:r>
              <a:rPr lang="en-US" sz="7299" dirty="0">
                <a:solidFill>
                  <a:srgbClr val="000000"/>
                </a:solidFill>
                <a:latin typeface="Pragmatica Bold"/>
              </a:rPr>
              <a:t> MERCI DE VOTRE TEMPS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3" name="Freeform 3"/>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cstate="print"/>
            <a:stretch>
              <a:fillRect/>
            </a:stretch>
          </a:blipFill>
        </p:spPr>
      </p:sp>
      <p:sp>
        <p:nvSpPr>
          <p:cNvPr id="4" name="Freeform 4"/>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14093226" y="-2315766"/>
            <a:ext cx="5141550" cy="4866396"/>
            <a:chOff x="0" y="0"/>
            <a:chExt cx="811306" cy="767888"/>
          </a:xfrm>
        </p:grpSpPr>
        <p:sp>
          <p:nvSpPr>
            <p:cNvPr id="11" name="Freeform 11"/>
            <p:cNvSpPr/>
            <p:nvPr/>
          </p:nvSpPr>
          <p:spPr>
            <a:xfrm>
              <a:off x="9494" y="0"/>
              <a:ext cx="792317" cy="767888"/>
            </a:xfrm>
            <a:custGeom>
              <a:avLst/>
              <a:gdLst/>
              <a:ahLst/>
              <a:cxnLst/>
              <a:rect l="l" t="t" r="r" b="b"/>
              <a:pathLst>
                <a:path w="792317" h="767888">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id="12" name="TextBox 12"/>
            <p:cNvSpPr txBox="1"/>
            <p:nvPr/>
          </p:nvSpPr>
          <p:spPr>
            <a:xfrm>
              <a:off x="114300" y="-47625"/>
              <a:ext cx="582706" cy="81551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5400000">
            <a:off x="16540497" y="12059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5661066" y="117432"/>
            <a:ext cx="1961970" cy="2201369"/>
          </a:xfrm>
          <a:custGeom>
            <a:avLst/>
            <a:gdLst/>
            <a:ahLst/>
            <a:cxnLst/>
            <a:rect l="l" t="t" r="r" b="b"/>
            <a:pathLst>
              <a:path w="1961970" h="2201369">
                <a:moveTo>
                  <a:pt x="0" y="0"/>
                </a:moveTo>
                <a:lnTo>
                  <a:pt x="1961970" y="0"/>
                </a:lnTo>
                <a:lnTo>
                  <a:pt x="1961970" y="2201369"/>
                </a:lnTo>
                <a:lnTo>
                  <a:pt x="0" y="2201369"/>
                </a:lnTo>
                <a:lnTo>
                  <a:pt x="0" y="0"/>
                </a:lnTo>
                <a:close/>
              </a:path>
            </a:pathLst>
          </a:custGeom>
          <a:blipFill>
            <a:blip r:embed="rId7" cstate="print"/>
            <a:stretch>
              <a:fillRect/>
            </a:stretch>
          </a:blipFill>
        </p:spPr>
      </p:sp>
      <p:sp>
        <p:nvSpPr>
          <p:cNvPr id="15" name="TextBox 15"/>
          <p:cNvSpPr txBox="1"/>
          <p:nvPr/>
        </p:nvSpPr>
        <p:spPr>
          <a:xfrm>
            <a:off x="4403641" y="1909302"/>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a:t>
            </a:r>
            <a:r>
              <a:rPr kumimoji="0" lang="en-US" sz="3999" b="0" i="0" u="none" strike="noStrike" kern="1200" cap="none" spc="0" normalizeH="0" baseline="0" noProof="0" dirty="0">
                <a:ln>
                  <a:noFill/>
                </a:ln>
                <a:solidFill>
                  <a:srgbClr val="000000"/>
                </a:solidFill>
                <a:effectLst/>
                <a:uLnTx/>
                <a:uFillTx/>
                <a:latin typeface="Clear Sans"/>
                <a:ea typeface="+mn-ea"/>
                <a:cs typeface="+mn-cs"/>
              </a:rPr>
              <a:t> </a:t>
            </a:r>
            <a:r>
              <a:rPr kumimoji="0" lang="en-US" sz="3999" b="0" i="0" u="none" strike="noStrike" kern="1200" cap="none" spc="0" normalizeH="0" baseline="0" noProof="0" dirty="0" err="1">
                <a:ln>
                  <a:noFill/>
                </a:ln>
                <a:solidFill>
                  <a:srgbClr val="000000"/>
                </a:solidFill>
                <a:effectLst/>
                <a:uLnTx/>
                <a:uFillTx/>
                <a:latin typeface="Clear Sans"/>
                <a:ea typeface="+mn-ea"/>
                <a:cs typeface="+mn-cs"/>
              </a:rPr>
              <a:t>srh</a:t>
            </a:r>
            <a:r>
              <a:rPr kumimoji="0" lang="en-US" sz="3999" b="0" i="0" u="none" strike="noStrike" kern="1200" cap="none" spc="0" normalizeH="0" baseline="0" noProof="0" dirty="0">
                <a:ln>
                  <a:noFill/>
                </a:ln>
                <a:solidFill>
                  <a:srgbClr val="000000"/>
                </a:solidFill>
                <a:effectLst/>
                <a:uLnTx/>
                <a:uFillTx/>
                <a:latin typeface="Clear Sans"/>
                <a:ea typeface="+mn-ea"/>
                <a:cs typeface="+mn-cs"/>
              </a:rPr>
              <a:t> project</a:t>
            </a:r>
          </a:p>
        </p:txBody>
      </p:sp>
      <p:sp>
        <p:nvSpPr>
          <p:cNvPr id="16" name="TextBox 16"/>
          <p:cNvSpPr txBox="1"/>
          <p:nvPr/>
        </p:nvSpPr>
        <p:spPr>
          <a:xfrm>
            <a:off x="3966556" y="640078"/>
            <a:ext cx="9443731" cy="1689565"/>
          </a:xfrm>
          <a:prstGeom prst="rect">
            <a:avLst/>
          </a:prstGeom>
        </p:spPr>
        <p:txBody>
          <a:bodyPr lIns="0" tIns="0" rIns="0" bIns="0" rtlCol="0" anchor="t">
            <a:spAutoFit/>
          </a:bodyPr>
          <a:lstStyle/>
          <a:p>
            <a:pPr marL="0" marR="0" lvl="0" indent="0" algn="ctr" defTabSz="914400" rtl="0" eaLnBrk="1" fontAlgn="auto" latinLnBrk="0" hangingPunct="1">
              <a:lnSpc>
                <a:spcPts val="648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Pragmatica Bold" charset="0"/>
                <a:ea typeface="+mn-ea"/>
                <a:cs typeface="+mn-cs"/>
              </a:rPr>
              <a:t>INFORMATIONS DE CONTACT</a:t>
            </a:r>
            <a:endParaRPr kumimoji="0" lang="en-US" sz="6000" b="0" i="0" u="none" strike="noStrike" kern="1200" cap="none" spc="-150" normalizeH="0" baseline="0" noProof="0" dirty="0">
              <a:ln>
                <a:noFill/>
              </a:ln>
              <a:solidFill>
                <a:srgbClr val="000000"/>
              </a:solidFill>
              <a:effectLst/>
              <a:uLnTx/>
              <a:uFillTx/>
              <a:latin typeface="Pragmatica Bold" charset="0"/>
              <a:ea typeface="+mn-ea"/>
              <a:cs typeface="+mn-cs"/>
            </a:endParaRPr>
          </a:p>
        </p:txBody>
      </p:sp>
      <p:sp>
        <p:nvSpPr>
          <p:cNvPr id="17" name="TextBox 17"/>
          <p:cNvSpPr txBox="1"/>
          <p:nvPr/>
        </p:nvSpPr>
        <p:spPr>
          <a:xfrm>
            <a:off x="1660800" y="5843388"/>
            <a:ext cx="12587470" cy="4216924"/>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000000"/>
                </a:solidFill>
                <a:effectLst/>
                <a:uLnTx/>
                <a:uFillTx/>
                <a:latin typeface="Clear Sans Italics"/>
                <a:ea typeface="+mn-ea"/>
                <a:cs typeface="+mn-cs"/>
              </a:rPr>
              <a:t>[</a:t>
            </a: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Insérez votre nom]</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[Titre du poste]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[Organisation partenaire]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[Adresse de l'organisation]</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[Votre adresse e-mail officielle]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[Site Web de l'organisation et identifiants sur les réseaux sociaux</a:t>
            </a: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a:t>
            </a:r>
          </a:p>
        </p:txBody>
      </p:sp>
      <p:sp>
        <p:nvSpPr>
          <p:cNvPr id="18" name="Freeform 18"/>
          <p:cNvSpPr/>
          <p:nvPr/>
        </p:nvSpPr>
        <p:spPr>
          <a:xfrm>
            <a:off x="2026375" y="1908764"/>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20" name="Freeform 20"/>
          <p:cNvSpPr/>
          <p:nvPr/>
        </p:nvSpPr>
        <p:spPr>
          <a:xfrm>
            <a:off x="3094773" y="3034518"/>
            <a:ext cx="646334" cy="715815"/>
          </a:xfrm>
          <a:custGeom>
            <a:avLst/>
            <a:gdLst/>
            <a:ahLst/>
            <a:cxnLst/>
            <a:rect l="l" t="t" r="r" b="b"/>
            <a:pathLst>
              <a:path w="646334" h="715815">
                <a:moveTo>
                  <a:pt x="0" y="0"/>
                </a:moveTo>
                <a:lnTo>
                  <a:pt x="646334" y="0"/>
                </a:lnTo>
                <a:lnTo>
                  <a:pt x="646334" y="715815"/>
                </a:lnTo>
                <a:lnTo>
                  <a:pt x="0" y="715815"/>
                </a:lnTo>
                <a:lnTo>
                  <a:pt x="0" y="0"/>
                </a:lnTo>
                <a:close/>
              </a:path>
            </a:pathLst>
          </a:custGeom>
          <a:blipFill>
            <a:blip r:embed="rId10"/>
            <a:stretch>
              <a:fillRect/>
            </a:stretch>
          </a:blipFill>
        </p:spPr>
      </p:sp>
      <p:sp>
        <p:nvSpPr>
          <p:cNvPr id="21" name="Freeform 21"/>
          <p:cNvSpPr/>
          <p:nvPr/>
        </p:nvSpPr>
        <p:spPr>
          <a:xfrm>
            <a:off x="1949204" y="1218116"/>
            <a:ext cx="2617735" cy="2194441"/>
          </a:xfrm>
          <a:custGeom>
            <a:avLst/>
            <a:gdLst/>
            <a:ahLst/>
            <a:cxnLst/>
            <a:rect l="l" t="t" r="r" b="b"/>
            <a:pathLst>
              <a:path w="2617735" h="2194441">
                <a:moveTo>
                  <a:pt x="0" y="0"/>
                </a:moveTo>
                <a:lnTo>
                  <a:pt x="2617734" y="0"/>
                </a:lnTo>
                <a:lnTo>
                  <a:pt x="2617734" y="2194442"/>
                </a:lnTo>
                <a:lnTo>
                  <a:pt x="0" y="2194442"/>
                </a:lnTo>
                <a:lnTo>
                  <a:pt x="0" y="0"/>
                </a:lnTo>
                <a:close/>
              </a:path>
            </a:pathLst>
          </a:custGeom>
          <a:blipFill>
            <a:blip r:embed="rId11"/>
            <a:stretch>
              <a:fillRect/>
            </a:stretch>
          </a:blipFill>
        </p:spPr>
      </p:sp>
      <p:sp>
        <p:nvSpPr>
          <p:cNvPr id="22" name="TextBox 22"/>
          <p:cNvSpPr txBox="1"/>
          <p:nvPr/>
        </p:nvSpPr>
        <p:spPr>
          <a:xfrm>
            <a:off x="4403641" y="3047935"/>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chabac_srh</a:t>
            </a:r>
            <a:endParaRPr kumimoji="0" lang="en-US" sz="3999" b="0" i="0" u="none" strike="noStrike" kern="1200" cap="none" spc="0" normalizeH="0" baseline="0" noProof="0" dirty="0">
              <a:ln>
                <a:noFill/>
              </a:ln>
              <a:solidFill>
                <a:srgbClr val="000000"/>
              </a:solidFill>
              <a:effectLst/>
              <a:uLnTx/>
              <a:uFillTx/>
              <a:latin typeface="Clear Sans"/>
              <a:ea typeface="+mn-ea"/>
              <a:cs typeface="+mn-cs"/>
            </a:endParaRPr>
          </a:p>
        </p:txBody>
      </p:sp>
      <p:sp>
        <p:nvSpPr>
          <p:cNvPr id="23" name="TextBox 23"/>
          <p:cNvSpPr txBox="1"/>
          <p:nvPr/>
        </p:nvSpPr>
        <p:spPr>
          <a:xfrm>
            <a:off x="4450060" y="5104268"/>
            <a:ext cx="3588231" cy="605935"/>
          </a:xfrm>
          <a:prstGeom prst="rect">
            <a:avLst/>
          </a:prstGeom>
        </p:spPr>
        <p:txBody>
          <a:bodyPr wrap="square" lIns="0" tIns="0" rIns="0" bIns="0" rtlCol="0" anchor="t">
            <a:spAutoFit/>
          </a:bodyPr>
          <a:lstStyle/>
          <a:p>
            <a:pPr marL="0" marR="0" lvl="0" indent="0" algn="l" defTabSz="914400" rtl="0" eaLnBrk="1" fontAlgn="auto" latinLnBrk="0" hangingPunct="1">
              <a:lnSpc>
                <a:spcPts val="4955"/>
              </a:lnSpc>
              <a:spcBef>
                <a:spcPct val="0"/>
              </a:spcBef>
              <a:spcAft>
                <a:spcPts val="0"/>
              </a:spcAft>
              <a:buClrTx/>
              <a:buSzTx/>
              <a:buFontTx/>
              <a:buNone/>
              <a:tabLst/>
              <a:defRPr/>
            </a:pPr>
            <a:r>
              <a:rPr kumimoji="0" lang="en-US" sz="3996" b="0" i="0" u="none" strike="noStrike" kern="1200" cap="none" spc="0" normalizeH="0" baseline="0" noProof="0" dirty="0">
                <a:ln>
                  <a:noFill/>
                </a:ln>
                <a:solidFill>
                  <a:srgbClr val="000000"/>
                </a:solidFill>
                <a:effectLst/>
                <a:uLnTx/>
                <a:uFillTx/>
                <a:latin typeface="Clear Sans"/>
                <a:ea typeface="+mn-ea"/>
                <a:cs typeface="+mn-cs"/>
              </a:rPr>
              <a:t>www.chabac.ca</a:t>
            </a:r>
          </a:p>
        </p:txBody>
      </p:sp>
      <p:sp>
        <p:nvSpPr>
          <p:cNvPr id="25" name="Rectangle 1">
            <a:extLst>
              <a:ext uri="{FF2B5EF4-FFF2-40B4-BE49-F238E27FC236}">
                <a16:creationId xmlns:a16="http://schemas.microsoft.com/office/drawing/2014/main" id="{0B603ECD-FF8F-4B31-9180-15FB43041C9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9">
            <a:extLst>
              <a:ext uri="{FF2B5EF4-FFF2-40B4-BE49-F238E27FC236}">
                <a16:creationId xmlns:a16="http://schemas.microsoft.com/office/drawing/2014/main" id="{9BBC6AEA-9F68-4848-B8FC-558616A86E63}"/>
              </a:ext>
            </a:extLst>
          </p:cNvPr>
          <p:cNvSpPr/>
          <p:nvPr/>
        </p:nvSpPr>
        <p:spPr>
          <a:xfrm>
            <a:off x="1969698" y="3007853"/>
            <a:ext cx="782484" cy="782484"/>
          </a:xfrm>
          <a:custGeom>
            <a:avLst/>
            <a:gdLst/>
            <a:ahLst/>
            <a:cxnLst/>
            <a:rect l="l" t="t" r="r" b="b"/>
            <a:pathLst>
              <a:path w="782484" h="782484">
                <a:moveTo>
                  <a:pt x="0" y="0"/>
                </a:moveTo>
                <a:lnTo>
                  <a:pt x="782485" y="0"/>
                </a:lnTo>
                <a:lnTo>
                  <a:pt x="782485" y="782484"/>
                </a:lnTo>
                <a:lnTo>
                  <a:pt x="0" y="7824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18">
            <a:extLst>
              <a:ext uri="{FF2B5EF4-FFF2-40B4-BE49-F238E27FC236}">
                <a16:creationId xmlns:a16="http://schemas.microsoft.com/office/drawing/2014/main" id="{239B8C04-2801-44FD-B0EE-0D67493D98C7}"/>
              </a:ext>
            </a:extLst>
          </p:cNvPr>
          <p:cNvSpPr/>
          <p:nvPr/>
        </p:nvSpPr>
        <p:spPr>
          <a:xfrm>
            <a:off x="2045483" y="1881499"/>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14" cstate="print">
              <a:extLst>
                <a:ext uri="{96DAC541-7B7A-43D3-8B79-37D633B846F1}">
                  <asvg:svgBlip xmlns:asvg="http://schemas.microsoft.com/office/drawing/2016/SVG/main" r:embed="rId15"/>
                </a:ext>
              </a:extLst>
            </a:blip>
            <a:stretch>
              <a:fillRect/>
            </a:stretch>
          </a:blipFill>
        </p:spPr>
      </p:sp>
      <p:sp>
        <p:nvSpPr>
          <p:cNvPr id="27" name="Freeform 24">
            <a:extLst>
              <a:ext uri="{FF2B5EF4-FFF2-40B4-BE49-F238E27FC236}">
                <a16:creationId xmlns:a16="http://schemas.microsoft.com/office/drawing/2014/main" id="{8D0E3AF0-C43C-4DFD-8628-C89F52770167}"/>
              </a:ext>
            </a:extLst>
          </p:cNvPr>
          <p:cNvSpPr/>
          <p:nvPr/>
        </p:nvSpPr>
        <p:spPr>
          <a:xfrm>
            <a:off x="2509602" y="4228256"/>
            <a:ext cx="748469" cy="640876"/>
          </a:xfrm>
          <a:custGeom>
            <a:avLst/>
            <a:gdLst/>
            <a:ahLst/>
            <a:cxnLst/>
            <a:rect l="l" t="t" r="r" b="b"/>
            <a:pathLst>
              <a:path w="748469" h="640876">
                <a:moveTo>
                  <a:pt x="0" y="0"/>
                </a:moveTo>
                <a:lnTo>
                  <a:pt x="748469" y="0"/>
                </a:lnTo>
                <a:lnTo>
                  <a:pt x="748469" y="640876"/>
                </a:lnTo>
                <a:lnTo>
                  <a:pt x="0" y="640876"/>
                </a:lnTo>
                <a:lnTo>
                  <a:pt x="0" y="0"/>
                </a:lnTo>
                <a:close/>
              </a:path>
            </a:pathLst>
          </a:custGeom>
          <a:blipFill>
            <a:blip r:embed="rId16" cstate="print">
              <a:extLst>
                <a:ext uri="{96DAC541-7B7A-43D3-8B79-37D633B846F1}">
                  <asvg:svgBlip xmlns:asvg="http://schemas.microsoft.com/office/drawing/2016/SVG/main" r:embed="rId17"/>
                </a:ext>
              </a:extLst>
            </a:blip>
            <a:stretch>
              <a:fillRect/>
            </a:stretch>
          </a:blipFill>
        </p:spPr>
      </p:sp>
      <p:sp>
        <p:nvSpPr>
          <p:cNvPr id="28" name="TextBox 23">
            <a:extLst>
              <a:ext uri="{FF2B5EF4-FFF2-40B4-BE49-F238E27FC236}">
                <a16:creationId xmlns:a16="http://schemas.microsoft.com/office/drawing/2014/main" id="{328B74E4-254D-4A26-9660-770E94A18DDD}"/>
              </a:ext>
            </a:extLst>
          </p:cNvPr>
          <p:cNvSpPr txBox="1"/>
          <p:nvPr/>
        </p:nvSpPr>
        <p:spPr>
          <a:xfrm>
            <a:off x="4403641" y="4241736"/>
            <a:ext cx="8569561" cy="627397"/>
          </a:xfrm>
          <a:prstGeom prst="rect">
            <a:avLst/>
          </a:prstGeom>
        </p:spPr>
        <p:txBody>
          <a:bodyPr lIns="0" tIns="0" rIns="0" bIns="0" rtlCol="0" anchor="t">
            <a:spAutoFit/>
          </a:bodyPr>
          <a:lstStyle/>
          <a:p>
            <a:pPr marL="0" marR="0" lvl="0" indent="0" algn="l" defTabSz="914400" rtl="0" eaLnBrk="1" fontAlgn="auto" latinLnBrk="0" hangingPunct="1">
              <a:lnSpc>
                <a:spcPts val="4955"/>
              </a:lnSpc>
              <a:spcBef>
                <a:spcPct val="0"/>
              </a:spcBef>
              <a:spcAft>
                <a:spcPts val="0"/>
              </a:spcAft>
              <a:buClrTx/>
              <a:buSzTx/>
              <a:buFontTx/>
              <a:buNone/>
              <a:tabLst/>
              <a:defRPr/>
            </a:pPr>
            <a:r>
              <a:rPr kumimoji="0" lang="en-US" sz="3996" b="0" i="0" u="none" strike="noStrike" kern="1200" cap="none" spc="0" normalizeH="0" baseline="0" noProof="0" dirty="0">
                <a:ln>
                  <a:noFill/>
                </a:ln>
                <a:solidFill>
                  <a:srgbClr val="000000"/>
                </a:solidFill>
                <a:effectLst/>
                <a:uLnTx/>
                <a:uFillTx/>
                <a:latin typeface="Clear Sans"/>
                <a:ea typeface="+mn-ea"/>
                <a:cs typeface="+mn-cs"/>
              </a:rPr>
              <a:t>chabac.srh.project23@gmail.com</a:t>
            </a:r>
          </a:p>
        </p:txBody>
      </p:sp>
      <p:sp>
        <p:nvSpPr>
          <p:cNvPr id="19" name="Rectangle 18">
            <a:extLst>
              <a:ext uri="{FF2B5EF4-FFF2-40B4-BE49-F238E27FC236}">
                <a16:creationId xmlns:a16="http://schemas.microsoft.com/office/drawing/2014/main" id="{F8744AA6-0D77-45CF-9B88-EA0BEDE9DD4C}"/>
              </a:ext>
            </a:extLst>
          </p:cNvPr>
          <p:cNvSpPr/>
          <p:nvPr/>
        </p:nvSpPr>
        <p:spPr>
          <a:xfrm>
            <a:off x="1611632" y="5002317"/>
            <a:ext cx="247433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Clear Sans" panose="020B0604020202020204" charset="0"/>
                <a:ea typeface="+mn-ea"/>
                <a:cs typeface="Clear Sans" panose="020B0604020202020204" charset="0"/>
              </a:rPr>
              <a:t>Site Web: </a:t>
            </a:r>
            <a:endParaRPr kumimoji="0" lang="en-US" sz="4000" b="0" i="0" u="none" strike="noStrike" kern="1200" cap="none" spc="0" normalizeH="0" baseline="0" noProof="0" dirty="0">
              <a:ln>
                <a:noFill/>
              </a:ln>
              <a:solidFill>
                <a:prstClr val="black"/>
              </a:solidFill>
              <a:effectLst/>
              <a:uLnTx/>
              <a:uFillTx/>
              <a:latin typeface="Clear Sans" panose="020B0604020202020204" charset="0"/>
              <a:ea typeface="+mn-ea"/>
              <a:cs typeface="Clear Sans" panose="020B0604020202020204" charset="0"/>
            </a:endParaRPr>
          </a:p>
        </p:txBody>
      </p:sp>
    </p:spTree>
    <p:extLst>
      <p:ext uri="{BB962C8B-B14F-4D97-AF65-F5344CB8AC3E}">
        <p14:creationId xmlns:p14="http://schemas.microsoft.com/office/powerpoint/2010/main" val="375411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39622" y="8046447"/>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3" name="TextBox 3"/>
          <p:cNvSpPr txBox="1"/>
          <p:nvPr/>
        </p:nvSpPr>
        <p:spPr>
          <a:xfrm>
            <a:off x="1312381" y="1192249"/>
            <a:ext cx="16477401" cy="7714933"/>
          </a:xfrm>
          <a:prstGeom prst="rect">
            <a:avLst/>
          </a:prstGeom>
        </p:spPr>
        <p:txBody>
          <a:bodyPr wrap="square" lIns="0" tIns="0" rIns="0" bIns="0" rtlCol="0" anchor="t">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Nous reconnaissons que la terre sur laquelle nous nous réunissons dans le territoire du traité no SIX(6) est le lieu de rassemblement traditionnel de nombreux peuples aborigènes.</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Nous honorons et respectons l'histoire, les langues, les cérémonies et la culture des Premières Nations, des Métis et des Inuits qui considèrent ce territoire comme leur chez-soi.</a:t>
            </a:r>
            <a:endParaRPr kumimoji="0" sz="3200" b="0" i="0" u="none" strike="noStrike" kern="1200" cap="none" spc="0" normalizeH="0" baseline="0" noProof="0" dirty="0">
              <a:ln>
                <a:noFill/>
              </a:ln>
              <a:solidFill>
                <a:prstClr val="black"/>
              </a:solidFill>
              <a:effectLst/>
              <a:uLnTx/>
              <a:uFillTx/>
              <a:latin typeface="Barlow"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Il s'agit d'une reconnaissance des personnes de la diaspora africaine qui ont été déracinées, asservies et déplacées au Canada et en Amérique du Nord.</a:t>
            </a:r>
            <a:r>
              <a:rPr kumimoji="0" lang="fr-FR" sz="3200" b="0" i="0" u="none" strike="noStrike" kern="1200" cap="none" spc="0" normalizeH="0" baseline="0" noProof="0" dirty="0">
                <a:ln>
                  <a:noFill/>
                </a:ln>
                <a:solidFill>
                  <a:prstClr val="black"/>
                </a:solidFill>
                <a:effectLst/>
                <a:uLnTx/>
                <a:uFillTx/>
                <a:latin typeface="Barlow" charset="0"/>
                <a:ea typeface="+mn-ea"/>
                <a:cs typeface="+mn-cs"/>
              </a:rPr>
              <a:t> La présence des personnes africaines, caribéennes et noires au Canada ne peut être dissociée de leur passé colonial, qui a eu et continue d'avoir des impacts négatifs sur les personnes NAC au Canada.</a:t>
            </a:r>
            <a:endParaRPr kumimoji="0" lang="en-US" sz="3200" b="0" i="0" u="none" strike="noStrike" kern="1200" cap="none" spc="0" normalizeH="0" baseline="0" noProof="0" dirty="0">
              <a:ln>
                <a:noFill/>
              </a:ln>
              <a:solidFill>
                <a:srgbClr val="000000"/>
              </a:solidFill>
              <a:effectLst/>
              <a:uLnTx/>
              <a:uFillTx/>
              <a:latin typeface="Barlow" charset="0"/>
              <a:ea typeface="+mn-ea"/>
              <a:cs typeface="+mn-cs"/>
            </a:endParaRPr>
          </a:p>
        </p:txBody>
      </p:sp>
      <p:sp>
        <p:nvSpPr>
          <p:cNvPr id="4" name="Freeform 4"/>
          <p:cNvSpPr/>
          <p:nvPr/>
        </p:nvSpPr>
        <p:spPr>
          <a:xfrm>
            <a:off x="1" y="8411516"/>
            <a:ext cx="2447256" cy="2248378"/>
          </a:xfrm>
          <a:custGeom>
            <a:avLst/>
            <a:gdLst/>
            <a:ahLst/>
            <a:cxnLst/>
            <a:rect l="l" t="t" r="r" b="b"/>
            <a:pathLst>
              <a:path w="2600745" h="2496715">
                <a:moveTo>
                  <a:pt x="0" y="0"/>
                </a:moveTo>
                <a:lnTo>
                  <a:pt x="2600745" y="0"/>
                </a:lnTo>
                <a:lnTo>
                  <a:pt x="2600745" y="2496715"/>
                </a:lnTo>
                <a:lnTo>
                  <a:pt x="0" y="24967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514756" y="8907182"/>
            <a:ext cx="1790727" cy="1752712"/>
          </a:xfrm>
          <a:custGeom>
            <a:avLst/>
            <a:gdLst/>
            <a:ahLst/>
            <a:cxnLst/>
            <a:rect l="l" t="t" r="r" b="b"/>
            <a:pathLst>
              <a:path w="1863508" h="1956439">
                <a:moveTo>
                  <a:pt x="0" y="0"/>
                </a:moveTo>
                <a:lnTo>
                  <a:pt x="1863508" y="0"/>
                </a:lnTo>
                <a:lnTo>
                  <a:pt x="1863508" y="1956439"/>
                </a:lnTo>
                <a:lnTo>
                  <a:pt x="0" y="19564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6540497" y="10149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3143208" y="142840"/>
            <a:ext cx="11168606" cy="1628010"/>
          </a:xfrm>
          <a:prstGeom prst="rect">
            <a:avLst/>
          </a:prstGeom>
        </p:spPr>
        <p:txBody>
          <a:bodyPr lIns="0" tIns="0" rIns="0" bIns="0" rtlCol="0" anchor="t">
            <a:spAutoFit/>
          </a:bodyPr>
          <a:lstStyle/>
          <a:p>
            <a:pPr marL="0" marR="0" lvl="0" indent="0" algn="ctr" defTabSz="914400" rtl="0" eaLnBrk="1" fontAlgn="auto" latinLnBrk="0" hangingPunct="1">
              <a:lnSpc>
                <a:spcPts val="6479"/>
              </a:lnSpc>
              <a:spcBef>
                <a:spcPts val="0"/>
              </a:spcBef>
              <a:spcAft>
                <a:spcPts val="0"/>
              </a:spcAft>
              <a:buClrTx/>
              <a:buSzTx/>
              <a:buFontTx/>
              <a:buNone/>
              <a:tabLst/>
              <a:defRPr/>
            </a:pPr>
            <a:r>
              <a:rPr kumimoji="0" lang="fr-FR" sz="4400" b="0" i="0" u="none" strike="noStrike" kern="1200" cap="none" spc="-149" normalizeH="0" baseline="0" noProof="0" dirty="0">
                <a:ln>
                  <a:noFill/>
                </a:ln>
                <a:solidFill>
                  <a:srgbClr val="000000"/>
                </a:solidFill>
                <a:effectLst/>
                <a:uLnTx/>
                <a:uFillTx/>
                <a:latin typeface="Pragmatica Bold"/>
                <a:ea typeface="+mn-ea"/>
                <a:cs typeface="+mn-cs"/>
              </a:rPr>
              <a:t>RECONNAISSANCE DE LA TERRE ET DE L’ASCENDANCE AFRICAINE</a:t>
            </a:r>
            <a:endParaRPr kumimoji="0" lang="en-US" sz="4400" b="0" i="0" u="none" strike="noStrike" kern="1200" cap="none" spc="-149" normalizeH="0" baseline="0" noProof="0" dirty="0">
              <a:ln>
                <a:noFill/>
              </a:ln>
              <a:solidFill>
                <a:srgbClr val="000000"/>
              </a:solidFill>
              <a:effectLst/>
              <a:uLnTx/>
              <a:uFillTx/>
              <a:latin typeface="Pragmatica Bold"/>
              <a:ea typeface="+mn-ea"/>
              <a:cs typeface="+mn-cs"/>
            </a:endParaRPr>
          </a:p>
        </p:txBody>
      </p:sp>
      <p:sp>
        <p:nvSpPr>
          <p:cNvPr id="8" name="Freeform 8"/>
          <p:cNvSpPr/>
          <p:nvPr/>
        </p:nvSpPr>
        <p:spPr>
          <a:xfrm rot="5400000">
            <a:off x="16540497" y="381593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5400000">
            <a:off x="16540497" y="654974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400000">
            <a:off x="-1249287" y="60874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5400000">
            <a:off x="-1249287" y="33959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5400000">
            <a:off x="-1249287" y="70454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95630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2742" y="1726229"/>
            <a:ext cx="14548646" cy="4329390"/>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a:ea typeface="+mn-ea"/>
                <a:cs typeface="+mn-cs"/>
              </a:rPr>
              <a:t>Le Réseau canadien VIH/sida des communautés noires, africaines et caribéennes (RCVSNAC) a été fondé en 2010 pour mobiliser une réponse stratégique nationale au VIH au sein des communautés noires, africaines et caribéennes (NAC). Il est actuellement hébergé par la Société du Réseau VIH d'Edmonton, une organisation caritative qui se consacre à l'amélioration de la vie des personnes vivant avec ou affectées par le VIH et le sida</a:t>
            </a:r>
            <a:r>
              <a:rPr kumimoji="0" lang="en-US" sz="3200" b="0" i="0" u="none" strike="noStrike" kern="1200" cap="none" spc="0" normalizeH="0" baseline="0" noProof="0" dirty="0">
                <a:ln>
                  <a:noFill/>
                </a:ln>
                <a:solidFill>
                  <a:srgbClr val="000000"/>
                </a:solidFill>
                <a:effectLst/>
                <a:uLnTx/>
                <a:uFillTx/>
                <a:latin typeface="Barlow"/>
                <a:ea typeface="+mn-ea"/>
                <a:cs typeface="+mn-cs"/>
              </a:rPr>
              <a:t>.</a:t>
            </a:r>
          </a:p>
        </p:txBody>
      </p:sp>
      <p:grpSp>
        <p:nvGrpSpPr>
          <p:cNvPr id="3" name="Group 3"/>
          <p:cNvGrpSpPr/>
          <p:nvPr/>
        </p:nvGrpSpPr>
        <p:grpSpPr>
          <a:xfrm>
            <a:off x="1124856" y="1097872"/>
            <a:ext cx="4051418" cy="552064"/>
            <a:chOff x="0" y="0"/>
            <a:chExt cx="4473657" cy="609600"/>
          </a:xfrm>
        </p:grpSpPr>
        <p:sp>
          <p:nvSpPr>
            <p:cNvPr id="4" name="Freeform 4"/>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1">
              <a:gsLst>
                <a:gs pos="0">
                  <a:srgbClr val="FFB613">
                    <a:alpha val="100000"/>
                  </a:srgbClr>
                </a:gs>
                <a:gs pos="100000">
                  <a:srgbClr val="FFE42F">
                    <a:alpha val="100000"/>
                  </a:srgbClr>
                </a:gs>
              </a:gsLst>
              <a:lin ang="5400000"/>
            </a:gradFill>
          </p:spPr>
        </p:sp>
        <p:sp>
          <p:nvSpPr>
            <p:cNvPr id="5" name="TextBox 5"/>
            <p:cNvSpPr txBox="1"/>
            <p:nvPr/>
          </p:nvSpPr>
          <p:spPr>
            <a:xfrm>
              <a:off x="101600" y="-47625"/>
              <a:ext cx="4270457" cy="657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24460" y="6631735"/>
            <a:ext cx="14677967" cy="3590727"/>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a:ea typeface="+mn-ea"/>
                <a:cs typeface="+mn-cs"/>
              </a:rPr>
              <a:t>Accroître la capacité des programmes et services de santé sexuelle et reproductive (SSR) dans quatre provinces canadiennes pour mieux servir les communautés noires, africaines et caribéennes (NAC), en particulier les femmes,  2SLGBTQI + les personnes, les nouveaux arrivants et les jeunes noirs, grâce au renforcement des capacités des prestataires de soins de santé (PSS) et des communautés.</a:t>
            </a:r>
          </a:p>
        </p:txBody>
      </p:sp>
      <p:grpSp>
        <p:nvGrpSpPr>
          <p:cNvPr id="7" name="Group 7"/>
          <p:cNvGrpSpPr/>
          <p:nvPr/>
        </p:nvGrpSpPr>
        <p:grpSpPr>
          <a:xfrm>
            <a:off x="1032846" y="6093017"/>
            <a:ext cx="4051418" cy="552064"/>
            <a:chOff x="0" y="0"/>
            <a:chExt cx="4473657" cy="609600"/>
          </a:xfrm>
        </p:grpSpPr>
        <p:sp>
          <p:nvSpPr>
            <p:cNvPr id="8" name="Freeform 8"/>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id="9" name="TextBox 9"/>
            <p:cNvSpPr txBox="1"/>
            <p:nvPr/>
          </p:nvSpPr>
          <p:spPr>
            <a:xfrm>
              <a:off x="101600" y="-47625"/>
              <a:ext cx="4270457" cy="657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10800000">
            <a:off x="14791670" y="2379139"/>
            <a:ext cx="3073948" cy="2930762"/>
          </a:xfrm>
          <a:custGeom>
            <a:avLst/>
            <a:gdLst/>
            <a:ahLst/>
            <a:cxnLst/>
            <a:rect l="l" t="t" r="r" b="b"/>
            <a:pathLst>
              <a:path w="3565397" h="3240055">
                <a:moveTo>
                  <a:pt x="0" y="0"/>
                </a:moveTo>
                <a:lnTo>
                  <a:pt x="3565398" y="0"/>
                </a:lnTo>
                <a:lnTo>
                  <a:pt x="3565398" y="3240055"/>
                </a:lnTo>
                <a:lnTo>
                  <a:pt x="0" y="3240055"/>
                </a:lnTo>
                <a:lnTo>
                  <a:pt x="0" y="0"/>
                </a:lnTo>
                <a:close/>
              </a:path>
            </a:pathLst>
          </a:custGeom>
          <a:blipFill>
            <a:blip r:embed="rId3"/>
            <a:stretch>
              <a:fillRect/>
            </a:stretch>
          </a:blipFill>
        </p:spPr>
      </p:sp>
      <p:grpSp>
        <p:nvGrpSpPr>
          <p:cNvPr id="11" name="Group 11"/>
          <p:cNvGrpSpPr/>
          <p:nvPr/>
        </p:nvGrpSpPr>
        <p:grpSpPr>
          <a:xfrm rot="-5400000">
            <a:off x="15256103" y="2560166"/>
            <a:ext cx="2123146" cy="2446473"/>
            <a:chOff x="0" y="0"/>
            <a:chExt cx="648328" cy="812800"/>
          </a:xfrm>
        </p:grpSpPr>
        <p:sp>
          <p:nvSpPr>
            <p:cNvPr id="12" name="Freeform 12"/>
            <p:cNvSpPr/>
            <p:nvPr/>
          </p:nvSpPr>
          <p:spPr>
            <a:xfrm>
              <a:off x="0" y="11843"/>
              <a:ext cx="648328" cy="789114"/>
            </a:xfrm>
            <a:custGeom>
              <a:avLst/>
              <a:gdLst/>
              <a:ahLst/>
              <a:cxnLst/>
              <a:rect l="l" t="t" r="r" b="b"/>
              <a:pathLst>
                <a:path w="648328" h="789114">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13" name="Freeform 13"/>
          <p:cNvSpPr/>
          <p:nvPr/>
        </p:nvSpPr>
        <p:spPr>
          <a:xfrm>
            <a:off x="15612706" y="2992518"/>
            <a:ext cx="1463262" cy="1424499"/>
          </a:xfrm>
          <a:custGeom>
            <a:avLst/>
            <a:gdLst/>
            <a:ahLst/>
            <a:cxnLst/>
            <a:rect l="l" t="t" r="r" b="b"/>
            <a:pathLst>
              <a:path w="1725535" h="1524942">
                <a:moveTo>
                  <a:pt x="0" y="0"/>
                </a:moveTo>
                <a:lnTo>
                  <a:pt x="1725536" y="0"/>
                </a:lnTo>
                <a:lnTo>
                  <a:pt x="1725536" y="1524942"/>
                </a:lnTo>
                <a:lnTo>
                  <a:pt x="0" y="1524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5981962" y="395163"/>
            <a:ext cx="8331324" cy="856004"/>
          </a:xfrm>
          <a:prstGeom prst="rect">
            <a:avLst/>
          </a:prstGeom>
        </p:spPr>
        <p:txBody>
          <a:bodyPr wrap="square" lIns="0" tIns="0" rIns="0" bIns="0" rtlCol="0" anchor="t">
            <a:spAutoFit/>
          </a:bodyPr>
          <a:lstStyle/>
          <a:p>
            <a:pPr marL="0" marR="0" lvl="0" indent="0" algn="l" defTabSz="914400" rtl="0" eaLnBrk="1" fontAlgn="auto" latinLnBrk="0" hangingPunct="1">
              <a:lnSpc>
                <a:spcPts val="6479"/>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Pragmatica Bold" charset="0"/>
                <a:ea typeface="+mn-ea"/>
                <a:cs typeface="+mn-cs"/>
              </a:rPr>
              <a:t>APERÇU DU PROJET</a:t>
            </a:r>
            <a:endParaRPr kumimoji="0" lang="en-US" sz="5999" b="0" i="0" u="none" strike="noStrike" kern="1200" cap="none" spc="-149" normalizeH="0" baseline="0" noProof="0" dirty="0">
              <a:ln>
                <a:noFill/>
              </a:ln>
              <a:solidFill>
                <a:srgbClr val="000000"/>
              </a:solidFill>
              <a:effectLst/>
              <a:uLnTx/>
              <a:uFillTx/>
              <a:latin typeface="Pragmatica Bold" charset="0"/>
              <a:ea typeface="+mn-ea"/>
              <a:cs typeface="+mn-cs"/>
            </a:endParaRPr>
          </a:p>
        </p:txBody>
      </p:sp>
      <p:sp>
        <p:nvSpPr>
          <p:cNvPr id="15" name="TextBox 15"/>
          <p:cNvSpPr txBox="1"/>
          <p:nvPr/>
        </p:nvSpPr>
        <p:spPr>
          <a:xfrm>
            <a:off x="1586429" y="348811"/>
            <a:ext cx="3162969" cy="1411861"/>
          </a:xfrm>
          <a:prstGeom prst="rect">
            <a:avLst/>
          </a:prstGeom>
        </p:spPr>
        <p:txBody>
          <a:bodyPr lIns="0" tIns="0" rIns="0" bIns="0" rtlCol="0" anchor="t">
            <a:spAutoFit/>
          </a:bodyPr>
          <a:lstStyle/>
          <a:p>
            <a:pPr marL="0" marR="0" lvl="0" indent="0" algn="l" defTabSz="914400" rtl="0" eaLnBrk="1" fontAlgn="auto" latinLnBrk="0" hangingPunct="1">
              <a:lnSpc>
                <a:spcPts val="5643"/>
              </a:lnSpc>
              <a:spcBef>
                <a:spcPts val="0"/>
              </a:spcBef>
              <a:spcAft>
                <a:spcPts val="0"/>
              </a:spcAft>
              <a:buClrTx/>
              <a:buSzTx/>
              <a:buFontTx/>
              <a:buNone/>
              <a:tabLst/>
              <a:defRPr/>
            </a:pPr>
            <a:r>
              <a:rPr kumimoji="0" lang="en-US" sz="4031" b="0" i="0" u="none" strike="noStrike" kern="1200" cap="none" spc="0" normalizeH="0" baseline="0" noProof="0" dirty="0">
                <a:ln>
                  <a:noFill/>
                </a:ln>
                <a:solidFill>
                  <a:srgbClr val="112D4E"/>
                </a:solidFill>
                <a:effectLst/>
                <a:uLnTx/>
                <a:uFillTx/>
                <a:latin typeface="Pragmatica Bold"/>
                <a:ea typeface="+mn-ea"/>
                <a:cs typeface="+mn-cs"/>
              </a:rPr>
              <a:t>         </a:t>
            </a:r>
            <a:r>
              <a:rPr kumimoji="0" lang="en-US" sz="4031" b="0" i="0" u="none" strike="noStrike" kern="1200" cap="none" spc="0" normalizeH="0" baseline="0" noProof="0" dirty="0">
                <a:ln>
                  <a:noFill/>
                </a:ln>
                <a:solidFill>
                  <a:srgbClr val="FFFFFF"/>
                </a:solidFill>
                <a:effectLst/>
                <a:uLnTx/>
                <a:uFillTx/>
                <a:latin typeface="Pragmatica Bold"/>
                <a:ea typeface="+mn-ea"/>
                <a:cs typeface="+mn-cs"/>
              </a:rPr>
              <a:t>RCVSNAC</a:t>
            </a:r>
          </a:p>
        </p:txBody>
      </p:sp>
      <p:sp>
        <p:nvSpPr>
          <p:cNvPr id="16" name="Freeform 16"/>
          <p:cNvSpPr/>
          <p:nvPr/>
        </p:nvSpPr>
        <p:spPr>
          <a:xfrm rot="-10800000">
            <a:off x="14732131" y="6131912"/>
            <a:ext cx="3133487" cy="2935219"/>
          </a:xfrm>
          <a:custGeom>
            <a:avLst/>
            <a:gdLst/>
            <a:ahLst/>
            <a:cxnLst/>
            <a:rect l="l" t="t" r="r" b="b"/>
            <a:pathLst>
              <a:path w="3133487" h="2935219">
                <a:moveTo>
                  <a:pt x="0" y="0"/>
                </a:moveTo>
                <a:lnTo>
                  <a:pt x="3133487" y="0"/>
                </a:lnTo>
                <a:lnTo>
                  <a:pt x="3133487" y="2935219"/>
                </a:lnTo>
                <a:lnTo>
                  <a:pt x="0" y="2935219"/>
                </a:lnTo>
                <a:lnTo>
                  <a:pt x="0" y="0"/>
                </a:lnTo>
                <a:close/>
              </a:path>
            </a:pathLst>
          </a:custGeom>
          <a:blipFill>
            <a:blip r:embed="rId6" cstate="print"/>
            <a:stretch>
              <a:fillRect r="-3078"/>
            </a:stretch>
          </a:blipFill>
        </p:spPr>
      </p:sp>
      <p:grpSp>
        <p:nvGrpSpPr>
          <p:cNvPr id="17" name="Group 17"/>
          <p:cNvGrpSpPr/>
          <p:nvPr/>
        </p:nvGrpSpPr>
        <p:grpSpPr>
          <a:xfrm rot="-5400000">
            <a:off x="15157932" y="6391820"/>
            <a:ext cx="2194219" cy="2553274"/>
            <a:chOff x="0" y="0"/>
            <a:chExt cx="698500" cy="812800"/>
          </a:xfrm>
        </p:grpSpPr>
        <p:sp>
          <p:nvSpPr>
            <p:cNvPr id="18" name="Freeform 18"/>
            <p:cNvSpPr/>
            <p:nvPr/>
          </p:nvSpPr>
          <p:spPr>
            <a:xfrm>
              <a:off x="0" y="11063"/>
              <a:ext cx="698500" cy="790675"/>
            </a:xfrm>
            <a:custGeom>
              <a:avLst/>
              <a:gdLst/>
              <a:ahLst/>
              <a:cxnLst/>
              <a:rect l="l" t="t" r="r" b="b"/>
              <a:pathLst>
                <a:path w="698500" h="790675">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id="19" name="Freeform 19"/>
          <p:cNvSpPr/>
          <p:nvPr/>
        </p:nvSpPr>
        <p:spPr>
          <a:xfrm>
            <a:off x="15661533" y="6868356"/>
            <a:ext cx="1450166" cy="1450166"/>
          </a:xfrm>
          <a:custGeom>
            <a:avLst/>
            <a:gdLst/>
            <a:ahLst/>
            <a:cxnLst/>
            <a:rect l="l" t="t" r="r" b="b"/>
            <a:pathLst>
              <a:path w="1450166" h="1450166">
                <a:moveTo>
                  <a:pt x="0" y="0"/>
                </a:moveTo>
                <a:lnTo>
                  <a:pt x="1450166" y="0"/>
                </a:lnTo>
                <a:lnTo>
                  <a:pt x="1450166" y="1450166"/>
                </a:lnTo>
                <a:lnTo>
                  <a:pt x="0" y="14501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TextBox 20"/>
          <p:cNvSpPr txBox="1"/>
          <p:nvPr/>
        </p:nvSpPr>
        <p:spPr>
          <a:xfrm>
            <a:off x="1070030" y="6049887"/>
            <a:ext cx="3162969" cy="697706"/>
          </a:xfrm>
          <a:prstGeom prst="rect">
            <a:avLst/>
          </a:prstGeom>
        </p:spPr>
        <p:txBody>
          <a:bodyPr lIns="0" tIns="0" rIns="0" bIns="0" rtlCol="0" anchor="t">
            <a:spAutoFit/>
          </a:bodyPr>
          <a:lstStyle/>
          <a:p>
            <a:pPr marL="0" marR="0" lvl="0" indent="0" algn="just" defTabSz="914400" rtl="0" eaLnBrk="1" fontAlgn="auto" latinLnBrk="0" hangingPunct="1">
              <a:lnSpc>
                <a:spcPts val="5643"/>
              </a:lnSpc>
              <a:spcBef>
                <a:spcPts val="0"/>
              </a:spcBef>
              <a:spcAft>
                <a:spcPts val="0"/>
              </a:spcAft>
              <a:buClrTx/>
              <a:buSzTx/>
              <a:buFontTx/>
              <a:buNone/>
              <a:tabLst/>
              <a:defRPr/>
            </a:pPr>
            <a:r>
              <a:rPr kumimoji="0" lang="en-US" sz="4031" b="0" i="0" u="none" strike="noStrike" kern="1200" cap="none" spc="0" normalizeH="0" baseline="0" noProof="0" dirty="0">
                <a:ln>
                  <a:noFill/>
                </a:ln>
                <a:solidFill>
                  <a:srgbClr val="112D4E"/>
                </a:solidFill>
                <a:effectLst/>
                <a:uLnTx/>
                <a:uFillTx/>
                <a:latin typeface="Pragmatica Bold"/>
                <a:ea typeface="+mn-ea"/>
                <a:cs typeface="+mn-cs"/>
              </a:rPr>
              <a:t>         </a:t>
            </a:r>
            <a:r>
              <a:rPr kumimoji="0" lang="en-US" sz="4031" b="0" i="0" u="none" strike="noStrike" kern="1200" cap="none" spc="0" normalizeH="0" baseline="0" noProof="0" dirty="0">
                <a:ln>
                  <a:noFill/>
                </a:ln>
                <a:solidFill>
                  <a:srgbClr val="FFFFFF"/>
                </a:solidFill>
                <a:effectLst/>
                <a:uLnTx/>
                <a:uFillTx/>
                <a:latin typeface="Pragmatica Bold"/>
                <a:ea typeface="+mn-ea"/>
                <a:cs typeface="+mn-cs"/>
              </a:rPr>
              <a:t> BUT</a:t>
            </a:r>
          </a:p>
        </p:txBody>
      </p:sp>
      <p:sp>
        <p:nvSpPr>
          <p:cNvPr id="21" name="Freeform 21"/>
          <p:cNvSpPr/>
          <p:nvPr/>
        </p:nvSpPr>
        <p:spPr>
          <a:xfrm>
            <a:off x="16135111" y="8047585"/>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9" cstate="print"/>
            <a:stretch>
              <a:fillRect/>
            </a:stretch>
          </a:blipFill>
        </p:spPr>
      </p:sp>
      <p:sp>
        <p:nvSpPr>
          <p:cNvPr id="22" name="Freeform 22"/>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rot="5400000">
            <a:off x="-1249287" y="573075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24"/>
          <p:cNvSpPr/>
          <p:nvPr/>
        </p:nvSpPr>
        <p:spPr>
          <a:xfrm rot="5400000">
            <a:off x="-1249287" y="293984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5" name="Freeform 25"/>
          <p:cNvSpPr/>
          <p:nvPr/>
        </p:nvSpPr>
        <p:spPr>
          <a:xfrm rot="5400000">
            <a:off x="-1249287" y="14892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26"/>
          <p:cNvSpPr/>
          <p:nvPr/>
        </p:nvSpPr>
        <p:spPr>
          <a:xfrm rot="5400000">
            <a:off x="16576126" y="6619248"/>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Freeform 27"/>
          <p:cNvSpPr/>
          <p:nvPr/>
        </p:nvSpPr>
        <p:spPr>
          <a:xfrm rot="5400000">
            <a:off x="16576126" y="386021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rot="5400000">
            <a:off x="16540497" y="11247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289530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761209" y="1846202"/>
            <a:ext cx="3324225" cy="3019425"/>
          </a:xfrm>
          <a:custGeom>
            <a:avLst/>
            <a:gdLst/>
            <a:ahLst/>
            <a:cxnLst/>
            <a:rect l="l" t="t" r="r" b="b"/>
            <a:pathLst>
              <a:path w="3324225" h="3019425">
                <a:moveTo>
                  <a:pt x="0" y="0"/>
                </a:moveTo>
                <a:lnTo>
                  <a:pt x="3324225" y="0"/>
                </a:lnTo>
                <a:lnTo>
                  <a:pt x="3324225" y="3019425"/>
                </a:lnTo>
                <a:lnTo>
                  <a:pt x="0" y="3019425"/>
                </a:lnTo>
                <a:lnTo>
                  <a:pt x="0" y="0"/>
                </a:lnTo>
                <a:close/>
              </a:path>
            </a:pathLst>
          </a:custGeom>
          <a:blipFill>
            <a:blip r:embed="rId2"/>
            <a:stretch>
              <a:fillRect/>
            </a:stretch>
          </a:blipFill>
        </p:spPr>
      </p:sp>
      <p:sp>
        <p:nvSpPr>
          <p:cNvPr id="3" name="Freeform 3"/>
          <p:cNvSpPr/>
          <p:nvPr/>
        </p:nvSpPr>
        <p:spPr>
          <a:xfrm>
            <a:off x="1172775" y="2268579"/>
            <a:ext cx="2505418" cy="2212819"/>
          </a:xfrm>
          <a:custGeom>
            <a:avLst/>
            <a:gdLst/>
            <a:ahLst/>
            <a:cxnLst/>
            <a:rect l="l" t="t" r="r" b="b"/>
            <a:pathLst>
              <a:path w="2505418" h="2212819">
                <a:moveTo>
                  <a:pt x="0" y="0"/>
                </a:moveTo>
                <a:lnTo>
                  <a:pt x="2505418" y="0"/>
                </a:lnTo>
                <a:lnTo>
                  <a:pt x="2505418" y="2212819"/>
                </a:lnTo>
                <a:lnTo>
                  <a:pt x="0" y="22128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800000">
            <a:off x="761209" y="5727382"/>
            <a:ext cx="3324225" cy="3019425"/>
          </a:xfrm>
          <a:custGeom>
            <a:avLst/>
            <a:gdLst/>
            <a:ahLst/>
            <a:cxnLst/>
            <a:rect l="l" t="t" r="r" b="b"/>
            <a:pathLst>
              <a:path w="3324225" h="3019425">
                <a:moveTo>
                  <a:pt x="0" y="0"/>
                </a:moveTo>
                <a:lnTo>
                  <a:pt x="3324225" y="0"/>
                </a:lnTo>
                <a:lnTo>
                  <a:pt x="3324225" y="3019425"/>
                </a:lnTo>
                <a:lnTo>
                  <a:pt x="0" y="3019425"/>
                </a:lnTo>
                <a:lnTo>
                  <a:pt x="0" y="0"/>
                </a:lnTo>
                <a:close/>
              </a:path>
            </a:pathLst>
          </a:custGeom>
          <a:blipFill>
            <a:blip r:embed="rId2"/>
            <a:stretch>
              <a:fillRect/>
            </a:stretch>
          </a:blipFill>
        </p:spPr>
      </p:sp>
      <p:grpSp>
        <p:nvGrpSpPr>
          <p:cNvPr id="5" name="Group 5"/>
          <p:cNvGrpSpPr>
            <a:grpSpLocks noChangeAspect="1"/>
          </p:cNvGrpSpPr>
          <p:nvPr/>
        </p:nvGrpSpPr>
        <p:grpSpPr>
          <a:xfrm>
            <a:off x="1633766" y="2496045"/>
            <a:ext cx="1582722" cy="1622422"/>
            <a:chOff x="0" y="0"/>
            <a:chExt cx="1582725" cy="1622425"/>
          </a:xfrm>
        </p:grpSpPr>
        <p:sp>
          <p:nvSpPr>
            <p:cNvPr id="6" name="Freeform 6"/>
            <p:cNvSpPr/>
            <p:nvPr/>
          </p:nvSpPr>
          <p:spPr>
            <a:xfrm>
              <a:off x="692150" y="469138"/>
              <a:ext cx="198374" cy="66167"/>
            </a:xfrm>
            <a:custGeom>
              <a:avLst/>
              <a:gdLst/>
              <a:ahLst/>
              <a:cxnLst/>
              <a:rect l="l" t="t" r="r" b="b"/>
              <a:pathLst>
                <a:path w="198374" h="66167">
                  <a:moveTo>
                    <a:pt x="0" y="0"/>
                  </a:moveTo>
                  <a:lnTo>
                    <a:pt x="0" y="66167"/>
                  </a:lnTo>
                  <a:lnTo>
                    <a:pt x="198374" y="66167"/>
                  </a:lnTo>
                  <a:lnTo>
                    <a:pt x="198374" y="0"/>
                  </a:lnTo>
                  <a:lnTo>
                    <a:pt x="0" y="0"/>
                  </a:lnTo>
                </a:path>
              </a:pathLst>
            </a:custGeom>
            <a:solidFill>
              <a:srgbClr val="FFFFFE"/>
            </a:solidFill>
          </p:spPr>
        </p:sp>
        <p:sp>
          <p:nvSpPr>
            <p:cNvPr id="7" name="Freeform 7"/>
            <p:cNvSpPr/>
            <p:nvPr/>
          </p:nvSpPr>
          <p:spPr>
            <a:xfrm>
              <a:off x="838454" y="63500"/>
              <a:ext cx="185547" cy="339471"/>
            </a:xfrm>
            <a:custGeom>
              <a:avLst/>
              <a:gdLst/>
              <a:ahLst/>
              <a:cxnLst/>
              <a:rect l="l" t="t" r="r" b="b"/>
              <a:pathLst>
                <a:path w="185547" h="339471">
                  <a:moveTo>
                    <a:pt x="127" y="339471"/>
                  </a:moveTo>
                  <a:lnTo>
                    <a:pt x="62103" y="339471"/>
                  </a:lnTo>
                  <a:lnTo>
                    <a:pt x="185547" y="0"/>
                  </a:lnTo>
                  <a:lnTo>
                    <a:pt x="116713" y="0"/>
                  </a:lnTo>
                  <a:cubicBezTo>
                    <a:pt x="117475" y="2794"/>
                    <a:pt x="117983" y="5715"/>
                    <a:pt x="117983" y="8636"/>
                  </a:cubicBezTo>
                  <a:lnTo>
                    <a:pt x="117602" y="16129"/>
                  </a:lnTo>
                  <a:lnTo>
                    <a:pt x="0" y="339344"/>
                  </a:lnTo>
                </a:path>
              </a:pathLst>
            </a:custGeom>
            <a:solidFill>
              <a:srgbClr val="FFFFFE"/>
            </a:solidFill>
          </p:spPr>
        </p:sp>
        <p:sp>
          <p:nvSpPr>
            <p:cNvPr id="8" name="Freeform 8"/>
            <p:cNvSpPr/>
            <p:nvPr/>
          </p:nvSpPr>
          <p:spPr>
            <a:xfrm>
              <a:off x="691134" y="63500"/>
              <a:ext cx="200533" cy="275717"/>
            </a:xfrm>
            <a:custGeom>
              <a:avLst/>
              <a:gdLst/>
              <a:ahLst/>
              <a:cxnLst/>
              <a:rect l="l" t="t" r="r" b="b"/>
              <a:pathLst>
                <a:path w="200533" h="275717">
                  <a:moveTo>
                    <a:pt x="200533" y="0"/>
                  </a:moveTo>
                  <a:lnTo>
                    <a:pt x="0" y="0"/>
                  </a:lnTo>
                  <a:lnTo>
                    <a:pt x="100330" y="275717"/>
                  </a:lnTo>
                  <a:lnTo>
                    <a:pt x="200533" y="0"/>
                  </a:lnTo>
                  <a:close/>
                </a:path>
              </a:pathLst>
            </a:custGeom>
            <a:solidFill>
              <a:srgbClr val="FFFFFE"/>
            </a:solidFill>
          </p:spPr>
        </p:sp>
        <p:sp>
          <p:nvSpPr>
            <p:cNvPr id="9" name="Freeform 9"/>
            <p:cNvSpPr/>
            <p:nvPr/>
          </p:nvSpPr>
          <p:spPr>
            <a:xfrm>
              <a:off x="63500" y="601472"/>
              <a:ext cx="1455674" cy="957453"/>
            </a:xfrm>
            <a:custGeom>
              <a:avLst/>
              <a:gdLst/>
              <a:ahLst/>
              <a:cxnLst/>
              <a:rect l="l" t="t" r="r" b="b"/>
              <a:pathLst>
                <a:path w="1455674" h="957453">
                  <a:moveTo>
                    <a:pt x="694817" y="66167"/>
                  </a:moveTo>
                  <a:cubicBezTo>
                    <a:pt x="713105" y="66167"/>
                    <a:pt x="727964" y="81026"/>
                    <a:pt x="727964" y="99187"/>
                  </a:cubicBezTo>
                  <a:cubicBezTo>
                    <a:pt x="727964" y="117348"/>
                    <a:pt x="713105" y="132334"/>
                    <a:pt x="694817" y="132334"/>
                  </a:cubicBezTo>
                  <a:lnTo>
                    <a:pt x="595503" y="132334"/>
                  </a:lnTo>
                  <a:cubicBezTo>
                    <a:pt x="577215" y="132334"/>
                    <a:pt x="562483" y="147193"/>
                    <a:pt x="562483" y="165354"/>
                  </a:cubicBezTo>
                  <a:cubicBezTo>
                    <a:pt x="562483" y="183515"/>
                    <a:pt x="577342" y="198374"/>
                    <a:pt x="595503" y="198374"/>
                  </a:cubicBezTo>
                  <a:lnTo>
                    <a:pt x="628650" y="198374"/>
                  </a:lnTo>
                  <a:cubicBezTo>
                    <a:pt x="629920" y="198374"/>
                    <a:pt x="631190" y="198755"/>
                    <a:pt x="632587" y="198755"/>
                  </a:cubicBezTo>
                  <a:cubicBezTo>
                    <a:pt x="685419" y="200787"/>
                    <a:pt x="727964" y="244221"/>
                    <a:pt x="727964" y="297561"/>
                  </a:cubicBezTo>
                  <a:cubicBezTo>
                    <a:pt x="727964" y="352298"/>
                    <a:pt x="683387" y="396875"/>
                    <a:pt x="628650" y="396875"/>
                  </a:cubicBezTo>
                  <a:lnTo>
                    <a:pt x="529336" y="396875"/>
                  </a:lnTo>
                  <a:cubicBezTo>
                    <a:pt x="511048" y="396875"/>
                    <a:pt x="496189" y="382016"/>
                    <a:pt x="496189" y="363855"/>
                  </a:cubicBezTo>
                  <a:cubicBezTo>
                    <a:pt x="496189" y="345694"/>
                    <a:pt x="511048" y="330835"/>
                    <a:pt x="529336" y="330835"/>
                  </a:cubicBezTo>
                  <a:lnTo>
                    <a:pt x="628650" y="330835"/>
                  </a:lnTo>
                  <a:cubicBezTo>
                    <a:pt x="646811" y="330835"/>
                    <a:pt x="661670" y="315976"/>
                    <a:pt x="661670" y="297688"/>
                  </a:cubicBezTo>
                  <a:cubicBezTo>
                    <a:pt x="661670" y="279400"/>
                    <a:pt x="646811" y="264668"/>
                    <a:pt x="628650" y="264668"/>
                  </a:cubicBezTo>
                  <a:lnTo>
                    <a:pt x="595503" y="264668"/>
                  </a:lnTo>
                  <a:cubicBezTo>
                    <a:pt x="594106" y="264668"/>
                    <a:pt x="592836" y="264287"/>
                    <a:pt x="591566" y="264287"/>
                  </a:cubicBezTo>
                  <a:cubicBezTo>
                    <a:pt x="538607" y="262128"/>
                    <a:pt x="496189" y="218821"/>
                    <a:pt x="496189" y="165481"/>
                  </a:cubicBezTo>
                  <a:cubicBezTo>
                    <a:pt x="496189" y="110744"/>
                    <a:pt x="540766" y="66167"/>
                    <a:pt x="595503" y="66167"/>
                  </a:cubicBezTo>
                  <a:close/>
                  <a:moveTo>
                    <a:pt x="1058799" y="66167"/>
                  </a:moveTo>
                  <a:cubicBezTo>
                    <a:pt x="1062736" y="66167"/>
                    <a:pt x="1066673" y="66802"/>
                    <a:pt x="1070356" y="68326"/>
                  </a:cubicBezTo>
                  <a:cubicBezTo>
                    <a:pt x="1083310" y="73152"/>
                    <a:pt x="1091819" y="85471"/>
                    <a:pt x="1091819" y="99314"/>
                  </a:cubicBezTo>
                  <a:lnTo>
                    <a:pt x="1091819" y="363982"/>
                  </a:lnTo>
                  <a:cubicBezTo>
                    <a:pt x="1091819" y="382270"/>
                    <a:pt x="1076960" y="397002"/>
                    <a:pt x="1058799" y="397002"/>
                  </a:cubicBezTo>
                  <a:cubicBezTo>
                    <a:pt x="1040638" y="397002"/>
                    <a:pt x="1025652" y="382143"/>
                    <a:pt x="1025652" y="363982"/>
                  </a:cubicBezTo>
                  <a:lnTo>
                    <a:pt x="1025652" y="187325"/>
                  </a:lnTo>
                  <a:lnTo>
                    <a:pt x="967867" y="253365"/>
                  </a:lnTo>
                  <a:cubicBezTo>
                    <a:pt x="961644" y="260604"/>
                    <a:pt x="952246" y="264160"/>
                    <a:pt x="942975" y="264160"/>
                  </a:cubicBezTo>
                  <a:cubicBezTo>
                    <a:pt x="933704" y="264160"/>
                    <a:pt x="924306" y="260604"/>
                    <a:pt x="918083" y="253365"/>
                  </a:cubicBezTo>
                  <a:lnTo>
                    <a:pt x="860298" y="187325"/>
                  </a:lnTo>
                  <a:lnTo>
                    <a:pt x="860298" y="363982"/>
                  </a:lnTo>
                  <a:cubicBezTo>
                    <a:pt x="860298" y="382270"/>
                    <a:pt x="845439" y="397002"/>
                    <a:pt x="827151" y="397002"/>
                  </a:cubicBezTo>
                  <a:cubicBezTo>
                    <a:pt x="808863" y="397002"/>
                    <a:pt x="794131" y="382143"/>
                    <a:pt x="794131" y="363982"/>
                  </a:cubicBezTo>
                  <a:lnTo>
                    <a:pt x="794131" y="99314"/>
                  </a:lnTo>
                  <a:cubicBezTo>
                    <a:pt x="794131" y="85471"/>
                    <a:pt x="802640" y="73152"/>
                    <a:pt x="815594" y="68326"/>
                  </a:cubicBezTo>
                  <a:cubicBezTo>
                    <a:pt x="819404" y="66929"/>
                    <a:pt x="823341" y="66167"/>
                    <a:pt x="827151" y="66167"/>
                  </a:cubicBezTo>
                  <a:cubicBezTo>
                    <a:pt x="836549" y="66167"/>
                    <a:pt x="845693" y="70104"/>
                    <a:pt x="852170" y="77470"/>
                  </a:cubicBezTo>
                  <a:lnTo>
                    <a:pt x="942975" y="181356"/>
                  </a:lnTo>
                  <a:lnTo>
                    <a:pt x="1033780" y="77470"/>
                  </a:lnTo>
                  <a:cubicBezTo>
                    <a:pt x="1040257" y="70104"/>
                    <a:pt x="1049401" y="66167"/>
                    <a:pt x="1058799" y="66167"/>
                  </a:cubicBezTo>
                  <a:close/>
                  <a:moveTo>
                    <a:pt x="1356487" y="66167"/>
                  </a:moveTo>
                  <a:cubicBezTo>
                    <a:pt x="1374775" y="66167"/>
                    <a:pt x="1389507" y="81026"/>
                    <a:pt x="1389507" y="99187"/>
                  </a:cubicBezTo>
                  <a:cubicBezTo>
                    <a:pt x="1389507" y="117348"/>
                    <a:pt x="1374648" y="132334"/>
                    <a:pt x="1356487" y="132334"/>
                  </a:cubicBezTo>
                  <a:lnTo>
                    <a:pt x="1224026" y="132334"/>
                  </a:lnTo>
                  <a:lnTo>
                    <a:pt x="1224026" y="198501"/>
                  </a:lnTo>
                  <a:lnTo>
                    <a:pt x="1323340" y="198501"/>
                  </a:lnTo>
                  <a:lnTo>
                    <a:pt x="1328674" y="199517"/>
                  </a:lnTo>
                  <a:cubicBezTo>
                    <a:pt x="1345692" y="203708"/>
                    <a:pt x="1356487" y="216154"/>
                    <a:pt x="1356487" y="231648"/>
                  </a:cubicBezTo>
                  <a:cubicBezTo>
                    <a:pt x="1356487" y="249936"/>
                    <a:pt x="1341628" y="264668"/>
                    <a:pt x="1323340" y="264668"/>
                  </a:cubicBezTo>
                  <a:lnTo>
                    <a:pt x="1232408" y="264668"/>
                  </a:lnTo>
                  <a:lnTo>
                    <a:pt x="1224153" y="258064"/>
                  </a:lnTo>
                  <a:lnTo>
                    <a:pt x="1224153" y="330835"/>
                  </a:lnTo>
                  <a:lnTo>
                    <a:pt x="1356487" y="330835"/>
                  </a:lnTo>
                  <a:cubicBezTo>
                    <a:pt x="1374775" y="330835"/>
                    <a:pt x="1389507" y="345567"/>
                    <a:pt x="1389507" y="363855"/>
                  </a:cubicBezTo>
                  <a:cubicBezTo>
                    <a:pt x="1389507" y="382143"/>
                    <a:pt x="1374648" y="396875"/>
                    <a:pt x="1356487" y="396875"/>
                  </a:cubicBezTo>
                  <a:lnTo>
                    <a:pt x="1191006" y="396875"/>
                  </a:lnTo>
                  <a:cubicBezTo>
                    <a:pt x="1172718" y="396875"/>
                    <a:pt x="1157986" y="382016"/>
                    <a:pt x="1157986" y="363855"/>
                  </a:cubicBezTo>
                  <a:lnTo>
                    <a:pt x="1157986" y="99314"/>
                  </a:lnTo>
                  <a:cubicBezTo>
                    <a:pt x="1157986" y="81026"/>
                    <a:pt x="1172845" y="66294"/>
                    <a:pt x="1191006" y="66294"/>
                  </a:cubicBezTo>
                  <a:close/>
                  <a:moveTo>
                    <a:pt x="1323340" y="529463"/>
                  </a:moveTo>
                  <a:cubicBezTo>
                    <a:pt x="1341628" y="529463"/>
                    <a:pt x="1356487" y="544195"/>
                    <a:pt x="1356487" y="562483"/>
                  </a:cubicBezTo>
                  <a:cubicBezTo>
                    <a:pt x="1356487" y="580771"/>
                    <a:pt x="1341628" y="595503"/>
                    <a:pt x="1323340" y="595503"/>
                  </a:cubicBezTo>
                  <a:lnTo>
                    <a:pt x="595503" y="595503"/>
                  </a:lnTo>
                  <a:cubicBezTo>
                    <a:pt x="577215" y="595503"/>
                    <a:pt x="562483" y="580644"/>
                    <a:pt x="562483" y="562483"/>
                  </a:cubicBezTo>
                  <a:cubicBezTo>
                    <a:pt x="562483" y="544322"/>
                    <a:pt x="577342" y="529463"/>
                    <a:pt x="595503" y="529463"/>
                  </a:cubicBezTo>
                  <a:close/>
                  <a:moveTo>
                    <a:pt x="264668" y="297815"/>
                  </a:moveTo>
                  <a:cubicBezTo>
                    <a:pt x="328422" y="297815"/>
                    <a:pt x="380492" y="357124"/>
                    <a:pt x="380492" y="430149"/>
                  </a:cubicBezTo>
                  <a:cubicBezTo>
                    <a:pt x="380492" y="457454"/>
                    <a:pt x="373126" y="482854"/>
                    <a:pt x="360680" y="503936"/>
                  </a:cubicBezTo>
                  <a:cubicBezTo>
                    <a:pt x="425704" y="520573"/>
                    <a:pt x="463169" y="564388"/>
                    <a:pt x="463169" y="628650"/>
                  </a:cubicBezTo>
                  <a:lnTo>
                    <a:pt x="463169" y="694817"/>
                  </a:lnTo>
                  <a:cubicBezTo>
                    <a:pt x="463169" y="713105"/>
                    <a:pt x="448310" y="727964"/>
                    <a:pt x="430149" y="727964"/>
                  </a:cubicBezTo>
                  <a:cubicBezTo>
                    <a:pt x="411988" y="727964"/>
                    <a:pt x="397002" y="713105"/>
                    <a:pt x="397002" y="694817"/>
                  </a:cubicBezTo>
                  <a:lnTo>
                    <a:pt x="397002" y="628650"/>
                  </a:lnTo>
                  <a:cubicBezTo>
                    <a:pt x="397002" y="612267"/>
                    <a:pt x="397002" y="562483"/>
                    <a:pt x="297688" y="562483"/>
                  </a:cubicBezTo>
                  <a:lnTo>
                    <a:pt x="231648" y="562483"/>
                  </a:lnTo>
                  <a:cubicBezTo>
                    <a:pt x="132334" y="562483"/>
                    <a:pt x="132334" y="612267"/>
                    <a:pt x="132334" y="628650"/>
                  </a:cubicBezTo>
                  <a:lnTo>
                    <a:pt x="132334" y="694817"/>
                  </a:lnTo>
                  <a:cubicBezTo>
                    <a:pt x="132334" y="713105"/>
                    <a:pt x="117475" y="727964"/>
                    <a:pt x="99314" y="727964"/>
                  </a:cubicBezTo>
                  <a:cubicBezTo>
                    <a:pt x="81153" y="727964"/>
                    <a:pt x="66294" y="713105"/>
                    <a:pt x="66294" y="694817"/>
                  </a:cubicBezTo>
                  <a:lnTo>
                    <a:pt x="66294" y="628650"/>
                  </a:lnTo>
                  <a:cubicBezTo>
                    <a:pt x="66294" y="564388"/>
                    <a:pt x="103759" y="520573"/>
                    <a:pt x="168656" y="503936"/>
                  </a:cubicBezTo>
                  <a:cubicBezTo>
                    <a:pt x="156210" y="482854"/>
                    <a:pt x="148971" y="457454"/>
                    <a:pt x="148971" y="430149"/>
                  </a:cubicBezTo>
                  <a:cubicBezTo>
                    <a:pt x="148971" y="357124"/>
                    <a:pt x="200914" y="297815"/>
                    <a:pt x="264795" y="297815"/>
                  </a:cubicBezTo>
                  <a:close/>
                  <a:moveTo>
                    <a:pt x="1323340" y="661670"/>
                  </a:moveTo>
                  <a:cubicBezTo>
                    <a:pt x="1341628" y="661670"/>
                    <a:pt x="1356487" y="676529"/>
                    <a:pt x="1356487" y="694690"/>
                  </a:cubicBezTo>
                  <a:cubicBezTo>
                    <a:pt x="1356487" y="712851"/>
                    <a:pt x="1341628" y="727837"/>
                    <a:pt x="1323340" y="727837"/>
                  </a:cubicBezTo>
                  <a:lnTo>
                    <a:pt x="595503" y="727837"/>
                  </a:lnTo>
                  <a:cubicBezTo>
                    <a:pt x="577215" y="727837"/>
                    <a:pt x="562483" y="712978"/>
                    <a:pt x="562483" y="694690"/>
                  </a:cubicBezTo>
                  <a:cubicBezTo>
                    <a:pt x="562483" y="676402"/>
                    <a:pt x="577342" y="661670"/>
                    <a:pt x="595503" y="661670"/>
                  </a:cubicBezTo>
                  <a:close/>
                  <a:moveTo>
                    <a:pt x="430149" y="794004"/>
                  </a:moveTo>
                  <a:cubicBezTo>
                    <a:pt x="448437" y="794004"/>
                    <a:pt x="463169" y="808863"/>
                    <a:pt x="463169" y="827151"/>
                  </a:cubicBezTo>
                  <a:cubicBezTo>
                    <a:pt x="463169" y="845439"/>
                    <a:pt x="448310" y="860171"/>
                    <a:pt x="430149" y="860171"/>
                  </a:cubicBezTo>
                  <a:lnTo>
                    <a:pt x="99314" y="860171"/>
                  </a:lnTo>
                  <a:cubicBezTo>
                    <a:pt x="81026" y="860171"/>
                    <a:pt x="66294" y="845312"/>
                    <a:pt x="66294" y="827151"/>
                  </a:cubicBezTo>
                  <a:cubicBezTo>
                    <a:pt x="66294" y="808990"/>
                    <a:pt x="81153" y="794004"/>
                    <a:pt x="99314" y="794004"/>
                  </a:cubicBezTo>
                  <a:close/>
                  <a:moveTo>
                    <a:pt x="1157986" y="794004"/>
                  </a:moveTo>
                  <a:cubicBezTo>
                    <a:pt x="1176274" y="794004"/>
                    <a:pt x="1191006" y="808863"/>
                    <a:pt x="1191006" y="827151"/>
                  </a:cubicBezTo>
                  <a:cubicBezTo>
                    <a:pt x="1191006" y="845439"/>
                    <a:pt x="1176147" y="860171"/>
                    <a:pt x="1157986" y="860171"/>
                  </a:cubicBezTo>
                  <a:lnTo>
                    <a:pt x="595503" y="860171"/>
                  </a:lnTo>
                  <a:cubicBezTo>
                    <a:pt x="577215" y="860171"/>
                    <a:pt x="562483" y="845312"/>
                    <a:pt x="562483" y="827151"/>
                  </a:cubicBezTo>
                  <a:cubicBezTo>
                    <a:pt x="562483" y="808990"/>
                    <a:pt x="577342" y="794004"/>
                    <a:pt x="595503" y="794004"/>
                  </a:cubicBezTo>
                  <a:close/>
                  <a:moveTo>
                    <a:pt x="0" y="0"/>
                  </a:moveTo>
                  <a:lnTo>
                    <a:pt x="0" y="957453"/>
                  </a:lnTo>
                  <a:lnTo>
                    <a:pt x="1455674" y="957453"/>
                  </a:lnTo>
                  <a:lnTo>
                    <a:pt x="1455674" y="0"/>
                  </a:lnTo>
                  <a:close/>
                </a:path>
              </a:pathLst>
            </a:custGeom>
            <a:solidFill>
              <a:srgbClr val="FFFFFE"/>
            </a:solidFill>
          </p:spPr>
        </p:sp>
        <p:sp>
          <p:nvSpPr>
            <p:cNvPr id="10" name="Freeform 10"/>
            <p:cNvSpPr/>
            <p:nvPr/>
          </p:nvSpPr>
          <p:spPr>
            <a:xfrm>
              <a:off x="278511" y="965454"/>
              <a:ext cx="99314" cy="132334"/>
            </a:xfrm>
            <a:custGeom>
              <a:avLst/>
              <a:gdLst/>
              <a:ahLst/>
              <a:cxnLst/>
              <a:rect l="l" t="t" r="r" b="b"/>
              <a:pathLst>
                <a:path w="99314" h="132334">
                  <a:moveTo>
                    <a:pt x="49657" y="0"/>
                  </a:moveTo>
                  <a:cubicBezTo>
                    <a:pt x="22733" y="0"/>
                    <a:pt x="0" y="30353"/>
                    <a:pt x="0" y="66167"/>
                  </a:cubicBezTo>
                  <a:cubicBezTo>
                    <a:pt x="0" y="101981"/>
                    <a:pt x="22733" y="132334"/>
                    <a:pt x="49657" y="132334"/>
                  </a:cubicBezTo>
                  <a:cubicBezTo>
                    <a:pt x="76581" y="132334"/>
                    <a:pt x="99314" y="101981"/>
                    <a:pt x="99314" y="66167"/>
                  </a:cubicBezTo>
                  <a:cubicBezTo>
                    <a:pt x="99314" y="30353"/>
                    <a:pt x="76581" y="0"/>
                    <a:pt x="49657" y="0"/>
                  </a:cubicBezTo>
                </a:path>
              </a:pathLst>
            </a:custGeom>
            <a:solidFill>
              <a:srgbClr val="FFFFFE"/>
            </a:solidFill>
          </p:spPr>
        </p:sp>
        <p:sp>
          <p:nvSpPr>
            <p:cNvPr id="11" name="Freeform 11"/>
            <p:cNvSpPr/>
            <p:nvPr/>
          </p:nvSpPr>
          <p:spPr>
            <a:xfrm>
              <a:off x="558800" y="63500"/>
              <a:ext cx="185293" cy="339471"/>
            </a:xfrm>
            <a:custGeom>
              <a:avLst/>
              <a:gdLst/>
              <a:ahLst/>
              <a:cxnLst/>
              <a:rect l="l" t="t" r="r" b="b"/>
              <a:pathLst>
                <a:path w="185293" h="339471">
                  <a:moveTo>
                    <a:pt x="123444" y="339471"/>
                  </a:moveTo>
                  <a:lnTo>
                    <a:pt x="185293" y="339471"/>
                  </a:lnTo>
                  <a:lnTo>
                    <a:pt x="69088" y="19939"/>
                  </a:lnTo>
                  <a:cubicBezTo>
                    <a:pt x="67691" y="16256"/>
                    <a:pt x="67437" y="12446"/>
                    <a:pt x="67437" y="8636"/>
                  </a:cubicBezTo>
                  <a:lnTo>
                    <a:pt x="67945" y="2794"/>
                  </a:lnTo>
                  <a:lnTo>
                    <a:pt x="0" y="0"/>
                  </a:lnTo>
                  <a:lnTo>
                    <a:pt x="3048" y="8636"/>
                  </a:lnTo>
                  <a:lnTo>
                    <a:pt x="123317" y="339471"/>
                  </a:lnTo>
                </a:path>
              </a:pathLst>
            </a:custGeom>
            <a:solidFill>
              <a:srgbClr val="FFFFFE"/>
            </a:solidFill>
          </p:spPr>
        </p:sp>
      </p:grpSp>
      <p:sp>
        <p:nvSpPr>
          <p:cNvPr id="12" name="Freeform 12"/>
          <p:cNvSpPr/>
          <p:nvPr/>
        </p:nvSpPr>
        <p:spPr>
          <a:xfrm>
            <a:off x="928630" y="2000228"/>
            <a:ext cx="16217217" cy="6243733"/>
          </a:xfrm>
          <a:custGeom>
            <a:avLst/>
            <a:gdLst/>
            <a:ahLst/>
            <a:cxnLst/>
            <a:rect l="l" t="t" r="r" b="b"/>
            <a:pathLst>
              <a:path w="16217217" h="6243733">
                <a:moveTo>
                  <a:pt x="0" y="0"/>
                </a:moveTo>
                <a:lnTo>
                  <a:pt x="16217218" y="0"/>
                </a:lnTo>
                <a:lnTo>
                  <a:pt x="16217218" y="6243733"/>
                </a:lnTo>
                <a:lnTo>
                  <a:pt x="0" y="62437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6039624" y="8020802"/>
            <a:ext cx="2247900" cy="2247900"/>
          </a:xfrm>
          <a:custGeom>
            <a:avLst/>
            <a:gdLst/>
            <a:ahLst/>
            <a:cxnLst/>
            <a:rect l="l" t="t" r="r" b="b"/>
            <a:pathLst>
              <a:path w="2247900" h="2247900">
                <a:moveTo>
                  <a:pt x="0" y="0"/>
                </a:moveTo>
                <a:lnTo>
                  <a:pt x="2247900" y="0"/>
                </a:lnTo>
                <a:lnTo>
                  <a:pt x="2247900" y="2247900"/>
                </a:lnTo>
                <a:lnTo>
                  <a:pt x="0" y="2247900"/>
                </a:lnTo>
                <a:lnTo>
                  <a:pt x="0" y="0"/>
                </a:lnTo>
                <a:close/>
              </a:path>
            </a:pathLst>
          </a:custGeom>
          <a:blipFill>
            <a:blip r:embed="rId7"/>
            <a:stretch>
              <a:fillRect/>
            </a:stretch>
          </a:blipFill>
        </p:spPr>
      </p:sp>
      <p:sp>
        <p:nvSpPr>
          <p:cNvPr id="14" name="Freeform 14"/>
          <p:cNvSpPr/>
          <p:nvPr/>
        </p:nvSpPr>
        <p:spPr>
          <a:xfrm>
            <a:off x="-63503" y="-63503"/>
            <a:ext cx="624954" cy="10392213"/>
          </a:xfrm>
          <a:custGeom>
            <a:avLst/>
            <a:gdLst/>
            <a:ahLst/>
            <a:cxnLst/>
            <a:rect l="l" t="t" r="r" b="b"/>
            <a:pathLst>
              <a:path w="624954" h="10392213">
                <a:moveTo>
                  <a:pt x="0" y="0"/>
                </a:moveTo>
                <a:lnTo>
                  <a:pt x="624954" y="0"/>
                </a:lnTo>
                <a:lnTo>
                  <a:pt x="624954" y="10392213"/>
                </a:lnTo>
                <a:lnTo>
                  <a:pt x="0" y="103922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17729092" y="-63503"/>
            <a:ext cx="622144" cy="8413537"/>
          </a:xfrm>
          <a:custGeom>
            <a:avLst/>
            <a:gdLst/>
            <a:ahLst/>
            <a:cxnLst/>
            <a:rect l="l" t="t" r="r" b="b"/>
            <a:pathLst>
              <a:path w="622144" h="8413537">
                <a:moveTo>
                  <a:pt x="0" y="0"/>
                </a:moveTo>
                <a:lnTo>
                  <a:pt x="622144" y="0"/>
                </a:lnTo>
                <a:lnTo>
                  <a:pt x="622144" y="8413537"/>
                </a:lnTo>
                <a:lnTo>
                  <a:pt x="0" y="8413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6"/>
          <p:cNvSpPr txBox="1"/>
          <p:nvPr/>
        </p:nvSpPr>
        <p:spPr>
          <a:xfrm>
            <a:off x="1145076" y="640823"/>
            <a:ext cx="5998660" cy="1154162"/>
          </a:xfrm>
          <a:prstGeom prst="rect">
            <a:avLst/>
          </a:prstGeom>
        </p:spPr>
        <p:txBody>
          <a:bodyPr wrap="square" lIns="0" tIns="0" rIns="0" bIns="0" rtlCol="0" anchor="t">
            <a:spAutoFit/>
          </a:bodyPr>
          <a:lstStyle/>
          <a:p>
            <a:pPr>
              <a:lnSpc>
                <a:spcPts val="8959"/>
              </a:lnSpc>
            </a:pPr>
            <a:r>
              <a:rPr lang="en-US" sz="6399" dirty="0">
                <a:solidFill>
                  <a:srgbClr val="000000"/>
                </a:solidFill>
                <a:latin typeface="Pragmatica Bold"/>
              </a:rPr>
              <a:t>PROCESSUS</a:t>
            </a:r>
          </a:p>
        </p:txBody>
      </p:sp>
      <p:sp>
        <p:nvSpPr>
          <p:cNvPr id="17" name="TextBox 17"/>
          <p:cNvSpPr txBox="1"/>
          <p:nvPr/>
        </p:nvSpPr>
        <p:spPr>
          <a:xfrm>
            <a:off x="1616650" y="8487270"/>
            <a:ext cx="2593381" cy="1737976"/>
          </a:xfrm>
          <a:prstGeom prst="rect">
            <a:avLst/>
          </a:prstGeom>
        </p:spPr>
        <p:txBody>
          <a:bodyPr lIns="0" tIns="0" rIns="0" bIns="0" rtlCol="0" anchor="t">
            <a:spAutoFit/>
          </a:bodyPr>
          <a:lstStyle/>
          <a:p>
            <a:pPr algn="ctr">
              <a:lnSpc>
                <a:spcPts val="4573"/>
              </a:lnSpc>
            </a:pPr>
            <a:r>
              <a:rPr lang="fr-FR" sz="3600" b="1" dirty="0"/>
              <a:t>Expérience vécue ou vivante</a:t>
            </a:r>
            <a:endParaRPr lang="en-US" sz="3300" b="1" dirty="0">
              <a:solidFill>
                <a:srgbClr val="000000"/>
              </a:solidFill>
              <a:latin typeface="Barlow Bold"/>
            </a:endParaRPr>
          </a:p>
        </p:txBody>
      </p:sp>
      <p:sp>
        <p:nvSpPr>
          <p:cNvPr id="18" name="TextBox 18"/>
          <p:cNvSpPr txBox="1"/>
          <p:nvPr/>
        </p:nvSpPr>
        <p:spPr>
          <a:xfrm>
            <a:off x="1546612" y="4559170"/>
            <a:ext cx="4596992" cy="538865"/>
          </a:xfrm>
          <a:prstGeom prst="rect">
            <a:avLst/>
          </a:prstGeom>
        </p:spPr>
        <p:txBody>
          <a:bodyPr wrap="square" lIns="0" tIns="0" rIns="0" bIns="0" rtlCol="0" anchor="t">
            <a:spAutoFit/>
          </a:bodyPr>
          <a:lstStyle/>
          <a:p>
            <a:pPr algn="just">
              <a:lnSpc>
                <a:spcPts val="4573"/>
              </a:lnSpc>
            </a:pPr>
            <a:r>
              <a:rPr lang="en-US" sz="3300" b="1" dirty="0">
                <a:latin typeface="Barlow Bold" charset="0"/>
              </a:rPr>
              <a:t>Experts en la matière</a:t>
            </a:r>
            <a:endParaRPr lang="en-US" sz="3300" b="1" dirty="0">
              <a:solidFill>
                <a:srgbClr val="000000"/>
              </a:solidFill>
              <a:latin typeface="Barlow Bold" charset="0"/>
            </a:endParaRPr>
          </a:p>
        </p:txBody>
      </p:sp>
      <p:sp>
        <p:nvSpPr>
          <p:cNvPr id="19" name="TextBox 19"/>
          <p:cNvSpPr txBox="1"/>
          <p:nvPr/>
        </p:nvSpPr>
        <p:spPr>
          <a:xfrm>
            <a:off x="6655660" y="6370320"/>
            <a:ext cx="3102588" cy="2886688"/>
          </a:xfrm>
          <a:prstGeom prst="rect">
            <a:avLst/>
          </a:prstGeom>
        </p:spPr>
        <p:txBody>
          <a:bodyPr lIns="0" tIns="0" rIns="0" bIns="0" rtlCol="0" anchor="t">
            <a:spAutoFit/>
          </a:bodyPr>
          <a:lstStyle/>
          <a:p>
            <a:pPr algn="ctr">
              <a:lnSpc>
                <a:spcPts val="4573"/>
              </a:lnSpc>
            </a:pPr>
            <a:r>
              <a:rPr lang="fr-FR" sz="3300" dirty="0">
                <a:solidFill>
                  <a:srgbClr val="000000"/>
                </a:solidFill>
                <a:latin typeface="Barlow Bold"/>
              </a:rPr>
              <a:t>Séances de groupe de travail et de groupe consultatif"</a:t>
            </a:r>
            <a:endParaRPr lang="en-US" sz="3300" dirty="0">
              <a:solidFill>
                <a:srgbClr val="000000"/>
              </a:solidFill>
              <a:latin typeface="Barlow Bold"/>
            </a:endParaRPr>
          </a:p>
        </p:txBody>
      </p:sp>
      <p:grpSp>
        <p:nvGrpSpPr>
          <p:cNvPr id="20" name="Group 20"/>
          <p:cNvGrpSpPr/>
          <p:nvPr/>
        </p:nvGrpSpPr>
        <p:grpSpPr>
          <a:xfrm>
            <a:off x="12329998" y="2010737"/>
            <a:ext cx="4794168" cy="5763709"/>
            <a:chOff x="0" y="0"/>
            <a:chExt cx="768453" cy="923860"/>
          </a:xfrm>
        </p:grpSpPr>
        <p:sp>
          <p:nvSpPr>
            <p:cNvPr id="21" name="Freeform 21"/>
            <p:cNvSpPr/>
            <p:nvPr/>
          </p:nvSpPr>
          <p:spPr>
            <a:xfrm>
              <a:off x="0" y="4615"/>
              <a:ext cx="768453" cy="914630"/>
            </a:xfrm>
            <a:custGeom>
              <a:avLst/>
              <a:gdLst/>
              <a:ahLst/>
              <a:cxnLst/>
              <a:rect l="l" t="t" r="r" b="b"/>
              <a:pathLst>
                <a:path w="768453" h="914630">
                  <a:moveTo>
                    <a:pt x="407535" y="7712"/>
                  </a:moveTo>
                  <a:lnTo>
                    <a:pt x="745145" y="186258"/>
                  </a:lnTo>
                  <a:cubicBezTo>
                    <a:pt x="759483" y="193841"/>
                    <a:pt x="768453" y="208732"/>
                    <a:pt x="768453" y="224953"/>
                  </a:cubicBezTo>
                  <a:lnTo>
                    <a:pt x="768453" y="689678"/>
                  </a:lnTo>
                  <a:cubicBezTo>
                    <a:pt x="768453" y="705898"/>
                    <a:pt x="759483" y="720789"/>
                    <a:pt x="745145" y="728372"/>
                  </a:cubicBezTo>
                  <a:lnTo>
                    <a:pt x="407535" y="906918"/>
                  </a:lnTo>
                  <a:cubicBezTo>
                    <a:pt x="392953" y="914630"/>
                    <a:pt x="375500" y="914630"/>
                    <a:pt x="360918" y="906918"/>
                  </a:cubicBezTo>
                  <a:lnTo>
                    <a:pt x="23309" y="728372"/>
                  </a:lnTo>
                  <a:cubicBezTo>
                    <a:pt x="8970" y="720789"/>
                    <a:pt x="0" y="705898"/>
                    <a:pt x="0" y="689678"/>
                  </a:cubicBezTo>
                  <a:lnTo>
                    <a:pt x="0" y="224953"/>
                  </a:lnTo>
                  <a:cubicBezTo>
                    <a:pt x="0" y="208732"/>
                    <a:pt x="8970" y="193841"/>
                    <a:pt x="23309" y="186258"/>
                  </a:cubicBezTo>
                  <a:lnTo>
                    <a:pt x="360918" y="7712"/>
                  </a:lnTo>
                  <a:cubicBezTo>
                    <a:pt x="375500" y="0"/>
                    <a:pt x="392953" y="0"/>
                    <a:pt x="407535" y="7712"/>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22" name="TextBox 22"/>
          <p:cNvSpPr txBox="1"/>
          <p:nvPr/>
        </p:nvSpPr>
        <p:spPr>
          <a:xfrm>
            <a:off x="10851549" y="7698246"/>
            <a:ext cx="5784242" cy="2359620"/>
          </a:xfrm>
          <a:prstGeom prst="rect">
            <a:avLst/>
          </a:prstGeom>
        </p:spPr>
        <p:txBody>
          <a:bodyPr lIns="0" tIns="0" rIns="0" bIns="0" rtlCol="0" anchor="t">
            <a:spAutoFit/>
          </a:bodyPr>
          <a:lstStyle/>
          <a:p>
            <a:pPr algn="ctr">
              <a:lnSpc>
                <a:spcPts val="4620"/>
              </a:lnSpc>
            </a:pPr>
            <a:r>
              <a:rPr lang="fr-FR" sz="3300" dirty="0">
                <a:solidFill>
                  <a:srgbClr val="000000"/>
                </a:solidFill>
                <a:latin typeface="Barlow Bold"/>
              </a:rPr>
              <a:t>Ressources de sensibilisation et de formation pour les prestataires de soins de santé (PSS) et les populations NAC.</a:t>
            </a:r>
            <a:endParaRPr lang="en-US" sz="3300" dirty="0">
              <a:solidFill>
                <a:srgbClr val="000000"/>
              </a:solidFill>
              <a:latin typeface="Barlow Bold"/>
            </a:endParaRPr>
          </a:p>
        </p:txBody>
      </p:sp>
      <p:sp>
        <p:nvSpPr>
          <p:cNvPr id="23" name="Freeform 23"/>
          <p:cNvSpPr/>
          <p:nvPr/>
        </p:nvSpPr>
        <p:spPr>
          <a:xfrm>
            <a:off x="14078102" y="2690169"/>
            <a:ext cx="1334095" cy="1334095"/>
          </a:xfrm>
          <a:custGeom>
            <a:avLst/>
            <a:gdLst/>
            <a:ahLst/>
            <a:cxnLst/>
            <a:rect l="l" t="t" r="r" b="b"/>
            <a:pathLst>
              <a:path w="1334095" h="1334095">
                <a:moveTo>
                  <a:pt x="0" y="0"/>
                </a:moveTo>
                <a:lnTo>
                  <a:pt x="1334095" y="0"/>
                </a:lnTo>
                <a:lnTo>
                  <a:pt x="1334095" y="1334096"/>
                </a:lnTo>
                <a:lnTo>
                  <a:pt x="0" y="1334096"/>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
        <p:nvSpPr>
          <p:cNvPr id="24" name="Freeform 24"/>
          <p:cNvSpPr/>
          <p:nvPr/>
        </p:nvSpPr>
        <p:spPr>
          <a:xfrm>
            <a:off x="12768722" y="4073161"/>
            <a:ext cx="1317599" cy="1585081"/>
          </a:xfrm>
          <a:custGeom>
            <a:avLst/>
            <a:gdLst/>
            <a:ahLst/>
            <a:cxnLst/>
            <a:rect l="l" t="t" r="r" b="b"/>
            <a:pathLst>
              <a:path w="1317599" h="1585081">
                <a:moveTo>
                  <a:pt x="0" y="0"/>
                </a:moveTo>
                <a:lnTo>
                  <a:pt x="1317598" y="0"/>
                </a:lnTo>
                <a:lnTo>
                  <a:pt x="1317598" y="1585082"/>
                </a:lnTo>
                <a:lnTo>
                  <a:pt x="0" y="1585082"/>
                </a:lnTo>
                <a:lnTo>
                  <a:pt x="0" y="0"/>
                </a:lnTo>
                <a:close/>
              </a:path>
            </a:pathLst>
          </a:custGeom>
          <a:blipFill>
            <a:blip r:embed="rId14" cstate="print">
              <a:extLst>
                <a:ext uri="{96DAC541-7B7A-43D3-8B79-37D633B846F1}">
                  <asvg:svgBlip xmlns:asvg="http://schemas.microsoft.com/office/drawing/2016/SVG/main" r:embed="rId15"/>
                </a:ext>
              </a:extLst>
            </a:blip>
            <a:stretch>
              <a:fillRect/>
            </a:stretch>
          </a:blipFill>
        </p:spPr>
      </p:sp>
      <p:sp>
        <p:nvSpPr>
          <p:cNvPr id="25" name="Freeform 25"/>
          <p:cNvSpPr/>
          <p:nvPr/>
        </p:nvSpPr>
        <p:spPr>
          <a:xfrm>
            <a:off x="15260294" y="3797075"/>
            <a:ext cx="1446386" cy="1627439"/>
          </a:xfrm>
          <a:custGeom>
            <a:avLst/>
            <a:gdLst/>
            <a:ahLst/>
            <a:cxnLst/>
            <a:rect l="l" t="t" r="r" b="b"/>
            <a:pathLst>
              <a:path w="1446386" h="1627439">
                <a:moveTo>
                  <a:pt x="0" y="0"/>
                </a:moveTo>
                <a:lnTo>
                  <a:pt x="1446386" y="0"/>
                </a:lnTo>
                <a:lnTo>
                  <a:pt x="1446386" y="1627439"/>
                </a:lnTo>
                <a:lnTo>
                  <a:pt x="0" y="16274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6" name="Freeform 26"/>
          <p:cNvSpPr/>
          <p:nvPr/>
        </p:nvSpPr>
        <p:spPr>
          <a:xfrm>
            <a:off x="13916744" y="5615580"/>
            <a:ext cx="1656811" cy="1656811"/>
          </a:xfrm>
          <a:custGeom>
            <a:avLst/>
            <a:gdLst/>
            <a:ahLst/>
            <a:cxnLst/>
            <a:rect l="l" t="t" r="r" b="b"/>
            <a:pathLst>
              <a:path w="1656811" h="1656811">
                <a:moveTo>
                  <a:pt x="0" y="0"/>
                </a:moveTo>
                <a:lnTo>
                  <a:pt x="1656811" y="0"/>
                </a:lnTo>
                <a:lnTo>
                  <a:pt x="1656811" y="1656810"/>
                </a:lnTo>
                <a:lnTo>
                  <a:pt x="0" y="1656810"/>
                </a:lnTo>
                <a:lnTo>
                  <a:pt x="0" y="0"/>
                </a:lnTo>
                <a:close/>
              </a:path>
            </a:pathLst>
          </a:custGeom>
          <a:blipFill>
            <a:blip r:embed="rId18" cstate="print">
              <a:extLst>
                <a:ext uri="{96DAC541-7B7A-43D3-8B79-37D633B846F1}">
                  <asvg:svgBlip xmlns:asvg="http://schemas.microsoft.com/office/drawing/2016/SVG/main" r:embed="rId19"/>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3" cstate="print"/>
            <a:stretch>
              <a:fillRect/>
            </a:stretch>
          </a:blipFill>
        </p:spPr>
      </p:sp>
      <p:sp>
        <p:nvSpPr>
          <p:cNvPr id="3" name="Freeform 3"/>
          <p:cNvSpPr/>
          <p:nvPr/>
        </p:nvSpPr>
        <p:spPr>
          <a:xfrm>
            <a:off x="7647112" y="2112484"/>
            <a:ext cx="2973625" cy="1474423"/>
          </a:xfrm>
          <a:custGeom>
            <a:avLst/>
            <a:gdLst/>
            <a:ahLst/>
            <a:cxnLst/>
            <a:rect l="l" t="t" r="r" b="b"/>
            <a:pathLst>
              <a:path w="2973625" h="1474423">
                <a:moveTo>
                  <a:pt x="0" y="0"/>
                </a:moveTo>
                <a:lnTo>
                  <a:pt x="2973625" y="0"/>
                </a:lnTo>
                <a:lnTo>
                  <a:pt x="2973625" y="1474423"/>
                </a:lnTo>
                <a:lnTo>
                  <a:pt x="0" y="1474423"/>
                </a:lnTo>
                <a:lnTo>
                  <a:pt x="0" y="0"/>
                </a:lnTo>
                <a:close/>
              </a:path>
            </a:pathLst>
          </a:custGeom>
          <a:blipFill>
            <a:blip r:embed="rId4"/>
            <a:stretch>
              <a:fillRect/>
            </a:stretch>
          </a:blipFill>
        </p:spPr>
      </p:sp>
      <p:sp>
        <p:nvSpPr>
          <p:cNvPr id="4" name="Freeform 4"/>
          <p:cNvSpPr/>
          <p:nvPr/>
        </p:nvSpPr>
        <p:spPr>
          <a:xfrm>
            <a:off x="2392276" y="5152444"/>
            <a:ext cx="2216273" cy="1659798"/>
          </a:xfrm>
          <a:custGeom>
            <a:avLst/>
            <a:gdLst/>
            <a:ahLst/>
            <a:cxnLst/>
            <a:rect l="l" t="t" r="r" b="b"/>
            <a:pathLst>
              <a:path w="2216273" h="1659798">
                <a:moveTo>
                  <a:pt x="0" y="0"/>
                </a:moveTo>
                <a:lnTo>
                  <a:pt x="2216272" y="0"/>
                </a:lnTo>
                <a:lnTo>
                  <a:pt x="2216272" y="1659798"/>
                </a:lnTo>
                <a:lnTo>
                  <a:pt x="0" y="1659798"/>
                </a:lnTo>
                <a:lnTo>
                  <a:pt x="0" y="0"/>
                </a:lnTo>
                <a:close/>
              </a:path>
            </a:pathLst>
          </a:custGeom>
          <a:blipFill>
            <a:blip r:embed="rId5"/>
            <a:stretch>
              <a:fillRect t="-16763" b="-16763"/>
            </a:stretch>
          </a:blipFill>
        </p:spPr>
      </p:sp>
      <p:sp>
        <p:nvSpPr>
          <p:cNvPr id="5" name="Freeform 5"/>
          <p:cNvSpPr/>
          <p:nvPr/>
        </p:nvSpPr>
        <p:spPr>
          <a:xfrm>
            <a:off x="1569950" y="1980673"/>
            <a:ext cx="3860924" cy="1647328"/>
          </a:xfrm>
          <a:custGeom>
            <a:avLst/>
            <a:gdLst/>
            <a:ahLst/>
            <a:cxnLst/>
            <a:rect l="l" t="t" r="r" b="b"/>
            <a:pathLst>
              <a:path w="3860924" h="1647328">
                <a:moveTo>
                  <a:pt x="0" y="0"/>
                </a:moveTo>
                <a:lnTo>
                  <a:pt x="3860924" y="0"/>
                </a:lnTo>
                <a:lnTo>
                  <a:pt x="3860924" y="1647328"/>
                </a:lnTo>
                <a:lnTo>
                  <a:pt x="0" y="1647328"/>
                </a:lnTo>
                <a:lnTo>
                  <a:pt x="0" y="0"/>
                </a:lnTo>
                <a:close/>
              </a:path>
            </a:pathLst>
          </a:custGeom>
          <a:blipFill>
            <a:blip r:embed="rId6"/>
            <a:stretch>
              <a:fillRect/>
            </a:stretch>
          </a:blipFill>
        </p:spPr>
      </p:sp>
      <p:sp>
        <p:nvSpPr>
          <p:cNvPr id="6" name="Freeform 6"/>
          <p:cNvSpPr/>
          <p:nvPr/>
        </p:nvSpPr>
        <p:spPr>
          <a:xfrm>
            <a:off x="13409939" y="1912070"/>
            <a:ext cx="2953475" cy="1674836"/>
          </a:xfrm>
          <a:custGeom>
            <a:avLst/>
            <a:gdLst/>
            <a:ahLst/>
            <a:cxnLst/>
            <a:rect l="l" t="t" r="r" b="b"/>
            <a:pathLst>
              <a:path w="2953475" h="1674836">
                <a:moveTo>
                  <a:pt x="0" y="0"/>
                </a:moveTo>
                <a:lnTo>
                  <a:pt x="2953475" y="0"/>
                </a:lnTo>
                <a:lnTo>
                  <a:pt x="2953475" y="1674837"/>
                </a:lnTo>
                <a:lnTo>
                  <a:pt x="0" y="1674837"/>
                </a:lnTo>
                <a:lnTo>
                  <a:pt x="0" y="0"/>
                </a:lnTo>
                <a:close/>
              </a:path>
            </a:pathLst>
          </a:custGeom>
          <a:blipFill>
            <a:blip r:embed="rId7"/>
            <a:stretch>
              <a:fillRect/>
            </a:stretch>
          </a:blipFill>
        </p:spPr>
      </p:sp>
      <p:sp>
        <p:nvSpPr>
          <p:cNvPr id="7" name="Freeform 7"/>
          <p:cNvSpPr/>
          <p:nvPr/>
        </p:nvSpPr>
        <p:spPr>
          <a:xfrm>
            <a:off x="14086279" y="5173290"/>
            <a:ext cx="1600795" cy="1803712"/>
          </a:xfrm>
          <a:custGeom>
            <a:avLst/>
            <a:gdLst/>
            <a:ahLst/>
            <a:cxnLst/>
            <a:rect l="l" t="t" r="r" b="b"/>
            <a:pathLst>
              <a:path w="1600795" h="1803712">
                <a:moveTo>
                  <a:pt x="0" y="0"/>
                </a:moveTo>
                <a:lnTo>
                  <a:pt x="1600795" y="0"/>
                </a:lnTo>
                <a:lnTo>
                  <a:pt x="1600795" y="1803712"/>
                </a:lnTo>
                <a:lnTo>
                  <a:pt x="0" y="1803712"/>
                </a:lnTo>
                <a:lnTo>
                  <a:pt x="0" y="0"/>
                </a:lnTo>
                <a:close/>
              </a:path>
            </a:pathLst>
          </a:custGeom>
          <a:blipFill>
            <a:blip r:embed="rId8"/>
            <a:stretch>
              <a:fillRect/>
            </a:stretch>
          </a:blipFill>
        </p:spPr>
      </p:sp>
      <p:sp>
        <p:nvSpPr>
          <p:cNvPr id="8" name="Freeform 8"/>
          <p:cNvSpPr/>
          <p:nvPr/>
        </p:nvSpPr>
        <p:spPr>
          <a:xfrm>
            <a:off x="8094782" y="5135109"/>
            <a:ext cx="2078286" cy="1838383"/>
          </a:xfrm>
          <a:custGeom>
            <a:avLst/>
            <a:gdLst/>
            <a:ahLst/>
            <a:cxnLst/>
            <a:rect l="l" t="t" r="r" b="b"/>
            <a:pathLst>
              <a:path w="2078286" h="1838383">
                <a:moveTo>
                  <a:pt x="0" y="0"/>
                </a:moveTo>
                <a:lnTo>
                  <a:pt x="2078286" y="0"/>
                </a:lnTo>
                <a:lnTo>
                  <a:pt x="2078286" y="1838383"/>
                </a:lnTo>
                <a:lnTo>
                  <a:pt x="0" y="1838383"/>
                </a:lnTo>
                <a:lnTo>
                  <a:pt x="0" y="0"/>
                </a:lnTo>
                <a:close/>
              </a:path>
            </a:pathLst>
          </a:custGeom>
          <a:blipFill>
            <a:blip r:embed="rId9"/>
            <a:stretch>
              <a:fillRect l="-1715" r="-1715"/>
            </a:stretch>
          </a:blipFill>
        </p:spPr>
      </p:sp>
      <p:sp>
        <p:nvSpPr>
          <p:cNvPr id="9" name="Freeform 9"/>
          <p:cNvSpPr/>
          <p:nvPr/>
        </p:nvSpPr>
        <p:spPr>
          <a:xfrm>
            <a:off x="7865994" y="8389878"/>
            <a:ext cx="2853608" cy="1124189"/>
          </a:xfrm>
          <a:custGeom>
            <a:avLst/>
            <a:gdLst/>
            <a:ahLst/>
            <a:cxnLst/>
            <a:rect l="l" t="t" r="r" b="b"/>
            <a:pathLst>
              <a:path w="2853608" h="1124189">
                <a:moveTo>
                  <a:pt x="0" y="0"/>
                </a:moveTo>
                <a:lnTo>
                  <a:pt x="2853608" y="0"/>
                </a:lnTo>
                <a:lnTo>
                  <a:pt x="2853608" y="1124188"/>
                </a:lnTo>
                <a:lnTo>
                  <a:pt x="0" y="1124188"/>
                </a:lnTo>
                <a:lnTo>
                  <a:pt x="0" y="0"/>
                </a:lnTo>
                <a:close/>
              </a:path>
            </a:pathLst>
          </a:custGeom>
          <a:blipFill>
            <a:blip r:embed="rId10"/>
            <a:stretch>
              <a:fillRect t="-24010" b="-18773"/>
            </a:stretch>
          </a:blipFill>
        </p:spPr>
      </p:sp>
      <p:sp>
        <p:nvSpPr>
          <p:cNvPr id="10" name="TextBox 10"/>
          <p:cNvSpPr txBox="1"/>
          <p:nvPr/>
        </p:nvSpPr>
        <p:spPr>
          <a:xfrm>
            <a:off x="3941383" y="502019"/>
            <a:ext cx="10702830" cy="894476"/>
          </a:xfrm>
          <a:prstGeom prst="rect">
            <a:avLst/>
          </a:prstGeom>
        </p:spPr>
        <p:txBody>
          <a:bodyPr wrap="square" lIns="0" tIns="0" rIns="0" bIns="0" rtlCol="0" anchor="t">
            <a:spAutoFit/>
          </a:bodyPr>
          <a:lstStyle/>
          <a:p>
            <a:pPr marL="0" marR="0" lvl="0" indent="0" algn="ctr" defTabSz="914400" rtl="0" eaLnBrk="1" fontAlgn="auto" latinLnBrk="0" hangingPunct="1">
              <a:lnSpc>
                <a:spcPts val="6911"/>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Pragmatica Bold" charset="0"/>
                <a:ea typeface="+mn-ea"/>
                <a:cs typeface="+mn-cs"/>
              </a:rPr>
              <a:t>PARTENAIRES DU PROJET</a:t>
            </a:r>
            <a:endParaRPr kumimoji="0" lang="en-US" sz="6000" b="0" i="0" u="none" strike="noStrike" kern="1200" cap="none" spc="-159" normalizeH="0" baseline="0" noProof="0" dirty="0">
              <a:ln>
                <a:noFill/>
              </a:ln>
              <a:solidFill>
                <a:srgbClr val="000000"/>
              </a:solidFill>
              <a:effectLst/>
              <a:uLnTx/>
              <a:uFillTx/>
              <a:latin typeface="Pragmatica Bold" charset="0"/>
              <a:ea typeface="+mn-ea"/>
              <a:cs typeface="+mn-cs"/>
            </a:endParaRPr>
          </a:p>
        </p:txBody>
      </p:sp>
      <p:sp>
        <p:nvSpPr>
          <p:cNvPr id="11" name="TextBox 11"/>
          <p:cNvSpPr txBox="1"/>
          <p:nvPr/>
        </p:nvSpPr>
        <p:spPr>
          <a:xfrm>
            <a:off x="1140387" y="3580376"/>
            <a:ext cx="4720051" cy="1849865"/>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000000"/>
                </a:solidFill>
                <a:effectLst/>
                <a:uLnTx/>
                <a:uFillTx/>
                <a:latin typeface="Barlow Bold" charset="0"/>
                <a:ea typeface="+mn-ea"/>
                <a:cs typeface="+mn-cs"/>
              </a:rPr>
              <a:t>Le Réseau canadien VIH/sida des communautés noires, africaines et caribéennes (RCVSNAC</a:t>
            </a:r>
            <a:r>
              <a:rPr kumimoji="0" lang="fr-FR" sz="2500" b="0" i="0" u="none" strike="noStrike" kern="1200" cap="none" spc="0" normalizeH="0" baseline="0" noProof="0" dirty="0">
                <a:ln>
                  <a:noFill/>
                </a:ln>
                <a:solidFill>
                  <a:srgbClr val="000000"/>
                </a:solidFill>
                <a:effectLst/>
                <a:uLnTx/>
                <a:uFillTx/>
                <a:latin typeface="Barlow Bold" charset="0"/>
                <a:ea typeface="+mn-ea"/>
                <a:cs typeface="+mn-cs"/>
              </a:rPr>
              <a:t>)</a:t>
            </a:r>
            <a:endParaRPr kumimoji="0" lang="en-US" sz="2500" b="0" i="0" u="none" strike="noStrike" kern="1200" cap="none" spc="0" normalizeH="0" baseline="0" noProof="0" dirty="0">
              <a:ln>
                <a:noFill/>
              </a:ln>
              <a:solidFill>
                <a:srgbClr val="000000"/>
              </a:solidFill>
              <a:effectLst/>
              <a:uLnTx/>
              <a:uFillTx/>
              <a:latin typeface="Barlow Bold" charset="0"/>
              <a:ea typeface="+mn-ea"/>
              <a:cs typeface="+mn-cs"/>
            </a:endParaRPr>
          </a:p>
          <a:p>
            <a:pPr marL="0" marR="0" lvl="0" indent="0" algn="ctr" defTabSz="914400" rtl="0" eaLnBrk="1" fontAlgn="auto" latinLnBrk="0" hangingPunct="1">
              <a:lnSpc>
                <a:spcPts val="503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2"/>
          <p:cNvSpPr txBox="1"/>
          <p:nvPr/>
        </p:nvSpPr>
        <p:spPr>
          <a:xfrm>
            <a:off x="6773899" y="3580376"/>
            <a:ext cx="5037798" cy="1413849"/>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499" b="0" i="0" u="none" strike="noStrike" kern="1200" cap="none" spc="0" normalizeH="0" baseline="0" noProof="0" dirty="0">
                <a:ln>
                  <a:noFill/>
                </a:ln>
                <a:solidFill>
                  <a:srgbClr val="000000"/>
                </a:solidFill>
                <a:effectLst/>
                <a:uLnTx/>
                <a:uFillTx/>
                <a:latin typeface="Barlow Bold"/>
                <a:ea typeface="+mn-ea"/>
                <a:cs typeface="+mn-cs"/>
              </a:rPr>
              <a:t>Réseau positif afro-canadien de la Colombie-Britannique</a:t>
            </a:r>
            <a:endParaRPr kumimoji="0" lang="en-US" sz="2499" b="0" i="0" u="none" strike="noStrike" kern="1200" cap="none" spc="0" normalizeH="0" baseline="0" noProof="0" dirty="0">
              <a:ln>
                <a:noFill/>
              </a:ln>
              <a:solidFill>
                <a:srgbClr val="000000"/>
              </a:solidFill>
              <a:effectLst/>
              <a:uLnTx/>
              <a:uFillTx/>
              <a:latin typeface="Barlow Bold"/>
              <a:ea typeface="+mn-ea"/>
              <a:cs typeface="+mn-cs"/>
            </a:endParaRPr>
          </a:p>
          <a:p>
            <a:pPr marL="0" marR="0" lvl="0" indent="0" algn="ctr" defTabSz="914400" rtl="0" eaLnBrk="1" fontAlgn="auto" latinLnBrk="0" hangingPunct="1">
              <a:lnSpc>
                <a:spcPts val="503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4152630" y="9556882"/>
            <a:ext cx="9982740" cy="657231"/>
          </a:xfrm>
          <a:prstGeom prst="rect">
            <a:avLst/>
          </a:prstGeom>
        </p:spPr>
        <p:txBody>
          <a:bodyPr lIns="0" tIns="0" rIns="0" bIns="0" rtlCol="0" anchor="t">
            <a:spAutoFit/>
          </a:bodyPr>
          <a:lstStyle/>
          <a:p>
            <a:pPr marL="0" marR="0" lvl="0" indent="0" algn="ctr" defTabSz="914400" rtl="0" eaLnBrk="1" fontAlgn="auto" latinLnBrk="0" hangingPunct="1">
              <a:lnSpc>
                <a:spcPts val="266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Barlow Bold" panose="020B0604020202020204" charset="0"/>
                <a:ea typeface="+mn-ea"/>
                <a:cs typeface="+mn-cs"/>
              </a:rPr>
              <a:t>Les opinions exprimées dans le présent document ne représentent pas nécessairement celles de Santé Canada</a:t>
            </a:r>
            <a:endParaRPr kumimoji="0" lang="en-US" sz="1900" b="0" i="0" u="none" strike="noStrike" kern="1200" cap="none" spc="0" normalizeH="0" baseline="0" noProof="0" dirty="0">
              <a:ln>
                <a:noFill/>
              </a:ln>
              <a:solidFill>
                <a:srgbClr val="000000"/>
              </a:solidFill>
              <a:effectLst/>
              <a:uLnTx/>
              <a:uFillTx/>
              <a:latin typeface="Barlow Bold" panose="020B0604020202020204" charset="0"/>
              <a:ea typeface="+mn-ea"/>
              <a:cs typeface="+mn-cs"/>
            </a:endParaRPr>
          </a:p>
        </p:txBody>
      </p:sp>
      <p:sp>
        <p:nvSpPr>
          <p:cNvPr id="14" name="TextBox 14"/>
          <p:cNvSpPr txBox="1"/>
          <p:nvPr/>
        </p:nvSpPr>
        <p:spPr>
          <a:xfrm>
            <a:off x="12526651" y="3570851"/>
            <a:ext cx="4720051" cy="827150"/>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499" b="0" i="0" u="none" strike="noStrike" kern="1200" cap="none" spc="0" normalizeH="0" baseline="0" noProof="0" dirty="0">
                <a:ln>
                  <a:noFill/>
                </a:ln>
                <a:solidFill>
                  <a:srgbClr val="000000"/>
                </a:solidFill>
                <a:effectLst/>
                <a:uLnTx/>
                <a:uFillTx/>
                <a:latin typeface="Barlow Bold"/>
                <a:ea typeface="+mn-ea"/>
                <a:cs typeface="+mn-cs"/>
              </a:rPr>
              <a:t>Le Centre canadien d'études mondiales</a:t>
            </a:r>
            <a:endParaRPr kumimoji="0" lang="en-US" sz="2499" b="0" i="0" u="none" strike="noStrike" kern="1200" cap="none" spc="0" normalizeH="0" baseline="0" noProof="0" dirty="0">
              <a:ln>
                <a:noFill/>
              </a:ln>
              <a:solidFill>
                <a:srgbClr val="000000"/>
              </a:solidFill>
              <a:effectLst/>
              <a:uLnTx/>
              <a:uFillTx/>
              <a:latin typeface="Barlow Bold"/>
              <a:ea typeface="+mn-ea"/>
              <a:cs typeface="+mn-cs"/>
            </a:endParaRPr>
          </a:p>
        </p:txBody>
      </p:sp>
      <p:sp>
        <p:nvSpPr>
          <p:cNvPr id="15" name="TextBox 15"/>
          <p:cNvSpPr txBox="1"/>
          <p:nvPr/>
        </p:nvSpPr>
        <p:spPr>
          <a:xfrm>
            <a:off x="1140387" y="6925867"/>
            <a:ext cx="4720051" cy="422274"/>
          </a:xfrm>
          <a:prstGeom prst="rect">
            <a:avLst/>
          </a:prstGeom>
        </p:spPr>
        <p:txBody>
          <a:bodyPr lIns="0" tIns="0" rIns="0" bIns="0" rtlCol="0" anchor="t">
            <a:spAutoFit/>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Barlow Bold"/>
                <a:ea typeface="+mn-ea"/>
                <a:cs typeface="+mn-cs"/>
              </a:rPr>
              <a:t>HIV Edmonton</a:t>
            </a:r>
          </a:p>
        </p:txBody>
      </p:sp>
      <p:sp>
        <p:nvSpPr>
          <p:cNvPr id="16" name="TextBox 16"/>
          <p:cNvSpPr txBox="1"/>
          <p:nvPr/>
        </p:nvSpPr>
        <p:spPr>
          <a:xfrm>
            <a:off x="6783975" y="6919852"/>
            <a:ext cx="4720051" cy="769441"/>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Barlow Bold" charset="0"/>
                <a:ea typeface="+mn-ea"/>
                <a:cs typeface="+mn-cs"/>
              </a:rPr>
              <a:t>Coalition noire pour la prévention du sida</a:t>
            </a:r>
          </a:p>
        </p:txBody>
      </p:sp>
      <p:sp>
        <p:nvSpPr>
          <p:cNvPr id="17" name="TextBox 17"/>
          <p:cNvSpPr txBox="1"/>
          <p:nvPr/>
        </p:nvSpPr>
        <p:spPr>
          <a:xfrm>
            <a:off x="12694849" y="6919852"/>
            <a:ext cx="4720051" cy="827150"/>
          </a:xfrm>
          <a:prstGeom prst="rect">
            <a:avLst/>
          </a:prstGeom>
        </p:spPr>
        <p:txBody>
          <a:bodyPr lIns="0" tIns="0" rIns="0" bIns="0" rtlCol="0" anchor="t">
            <a:spAutoFit/>
          </a:bodyPr>
          <a:lstStyle/>
          <a:p>
            <a:pPr marL="0" marR="0" lvl="0" indent="0" algn="ctr" defTabSz="914400" rtl="0" eaLnBrk="1" fontAlgn="auto" latinLnBrk="0" hangingPunct="1">
              <a:lnSpc>
                <a:spcPts val="3449"/>
              </a:lnSpc>
              <a:spcBef>
                <a:spcPts val="0"/>
              </a:spcBef>
              <a:spcAft>
                <a:spcPts val="0"/>
              </a:spcAft>
              <a:buClrTx/>
              <a:buSzTx/>
              <a:buFontTx/>
              <a:buNone/>
              <a:tabLst/>
              <a:defRPr/>
            </a:pPr>
            <a:r>
              <a:rPr kumimoji="0" lang="fr-FR" sz="2499" b="0" i="0" u="none" strike="noStrike" kern="1200" cap="none" spc="0" normalizeH="0" baseline="0" noProof="0" dirty="0">
                <a:ln>
                  <a:noFill/>
                </a:ln>
                <a:solidFill>
                  <a:srgbClr val="000000"/>
                </a:solidFill>
                <a:effectLst/>
                <a:uLnTx/>
                <a:uFillTx/>
                <a:latin typeface="Barlow Bold"/>
                <a:ea typeface="+mn-ea"/>
                <a:cs typeface="+mn-cs"/>
              </a:rPr>
              <a:t>La santé des femmes entre les mains des femmes (CHC</a:t>
            </a:r>
            <a:endParaRPr kumimoji="0" lang="en-US" sz="2499" b="0" i="0" u="none" strike="noStrike" kern="1200" cap="none" spc="0" normalizeH="0" baseline="0" noProof="0" dirty="0">
              <a:ln>
                <a:noFill/>
              </a:ln>
              <a:solidFill>
                <a:srgbClr val="000000"/>
              </a:solidFill>
              <a:effectLst/>
              <a:uLnTx/>
              <a:uFillTx/>
              <a:latin typeface="Barlow Bold"/>
              <a:ea typeface="+mn-ea"/>
              <a:cs typeface="+mn-cs"/>
            </a:endParaRPr>
          </a:p>
        </p:txBody>
      </p:sp>
      <p:sp>
        <p:nvSpPr>
          <p:cNvPr id="18" name="Freeform 18"/>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9" name="Freeform 19"/>
          <p:cNvSpPr/>
          <p:nvPr/>
        </p:nvSpPr>
        <p:spPr>
          <a:xfrm rot="5400000">
            <a:off x="16540497" y="399877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Freeform 20"/>
          <p:cNvSpPr/>
          <p:nvPr/>
        </p:nvSpPr>
        <p:spPr>
          <a:xfrm rot="5400000">
            <a:off x="16540497" y="129149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2" name="Freeform 22"/>
          <p:cNvSpPr/>
          <p:nvPr/>
        </p:nvSpPr>
        <p:spPr>
          <a:xfrm rot="5400000">
            <a:off x="-1249287" y="57332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3" name="Freeform 23"/>
          <p:cNvSpPr/>
          <p:nvPr/>
        </p:nvSpPr>
        <p:spPr>
          <a:xfrm rot="5400000">
            <a:off x="-1249287" y="292697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24"/>
          <p:cNvSpPr/>
          <p:nvPr/>
        </p:nvSpPr>
        <p:spPr>
          <a:xfrm rot="5400000">
            <a:off x="-1249287" y="1207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258933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2052858" y="4624807"/>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052858" y="5776274"/>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sp>
      <p:sp>
        <p:nvSpPr>
          <p:cNvPr id="4" name="Freeform 4"/>
          <p:cNvSpPr/>
          <p:nvPr/>
        </p:nvSpPr>
        <p:spPr>
          <a:xfrm>
            <a:off x="2052858" y="6922982"/>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3">
              <a:extLst>
                <a:ext uri="{96DAC541-7B7A-43D3-8B79-37D633B846F1}">
                  <asvg:svgBlip xmlns:asvg="http://schemas.microsoft.com/office/drawing/2016/SVG/main" r:embed="rId6"/>
                </a:ext>
              </a:extLst>
            </a:blip>
            <a:stretch>
              <a:fillRect/>
            </a:stretch>
          </a:blipFill>
        </p:spPr>
      </p:sp>
      <p:sp>
        <p:nvSpPr>
          <p:cNvPr id="5" name="Freeform 5"/>
          <p:cNvSpPr/>
          <p:nvPr/>
        </p:nvSpPr>
        <p:spPr>
          <a:xfrm>
            <a:off x="16039624" y="8097822"/>
            <a:ext cx="2247900" cy="2189178"/>
          </a:xfrm>
          <a:custGeom>
            <a:avLst/>
            <a:gdLst/>
            <a:ahLst/>
            <a:cxnLst/>
            <a:rect l="l" t="t" r="r" b="b"/>
            <a:pathLst>
              <a:path w="2247900" h="2189178">
                <a:moveTo>
                  <a:pt x="0" y="0"/>
                </a:moveTo>
                <a:lnTo>
                  <a:pt x="2247900" y="0"/>
                </a:lnTo>
                <a:lnTo>
                  <a:pt x="2247900" y="2189178"/>
                </a:lnTo>
                <a:lnTo>
                  <a:pt x="0" y="2189178"/>
                </a:lnTo>
                <a:lnTo>
                  <a:pt x="0" y="0"/>
                </a:lnTo>
                <a:close/>
              </a:path>
            </a:pathLst>
          </a:custGeom>
          <a:blipFill>
            <a:blip r:embed="rId7"/>
            <a:stretch>
              <a:fillRect b="-2682"/>
            </a:stretch>
          </a:blipFill>
        </p:spPr>
      </p:sp>
      <p:sp>
        <p:nvSpPr>
          <p:cNvPr id="6" name="Freeform 6"/>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7729092" y="-63503"/>
            <a:ext cx="622144" cy="8576586"/>
          </a:xfrm>
          <a:custGeom>
            <a:avLst/>
            <a:gdLst/>
            <a:ahLst/>
            <a:cxnLst/>
            <a:rect l="l" t="t" r="r" b="b"/>
            <a:pathLst>
              <a:path w="622144" h="8576586">
                <a:moveTo>
                  <a:pt x="0" y="0"/>
                </a:moveTo>
                <a:lnTo>
                  <a:pt x="622144" y="0"/>
                </a:lnTo>
                <a:lnTo>
                  <a:pt x="622144" y="8576586"/>
                </a:lnTo>
                <a:lnTo>
                  <a:pt x="0" y="85765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2832851" y="2697355"/>
            <a:ext cx="10995603" cy="4821833"/>
          </a:xfrm>
          <a:prstGeom prst="rect">
            <a:avLst/>
          </a:prstGeom>
        </p:spPr>
        <p:txBody>
          <a:bodyPr lIns="0" tIns="0" rIns="0" bIns="0" rtlCol="0" anchor="t">
            <a:spAutoFit/>
          </a:bodyPr>
          <a:lstStyle/>
          <a:p>
            <a:pPr algn="just">
              <a:lnSpc>
                <a:spcPts val="9407"/>
              </a:lnSpc>
            </a:pPr>
            <a:r>
              <a:rPr lang="fr-FR" sz="6000" dirty="0"/>
              <a:t> </a:t>
            </a:r>
            <a:r>
              <a:rPr lang="fr-FR" sz="6000" dirty="0">
                <a:latin typeface="Barlow" charset="0"/>
              </a:rPr>
              <a:t>Parlons-en...</a:t>
            </a:r>
          </a:p>
          <a:p>
            <a:pPr algn="just">
              <a:lnSpc>
                <a:spcPts val="9407"/>
              </a:lnSpc>
            </a:pPr>
            <a:r>
              <a:rPr lang="fr-FR" sz="6000" dirty="0">
                <a:latin typeface="Barlow" charset="0"/>
              </a:rPr>
              <a:t>du respect</a:t>
            </a:r>
          </a:p>
          <a:p>
            <a:pPr algn="just">
              <a:lnSpc>
                <a:spcPts val="9407"/>
              </a:lnSpc>
            </a:pPr>
            <a:r>
              <a:rPr lang="fr-FR" sz="6000" dirty="0">
                <a:latin typeface="Barlow" charset="0"/>
              </a:rPr>
              <a:t>de la sécurité</a:t>
            </a:r>
          </a:p>
          <a:p>
            <a:pPr algn="just">
              <a:lnSpc>
                <a:spcPts val="9407"/>
              </a:lnSpc>
            </a:pPr>
            <a:r>
              <a:rPr lang="fr-FR" sz="6000" dirty="0">
                <a:latin typeface="Barlow" charset="0"/>
              </a:rPr>
              <a:t>La confidentialité</a:t>
            </a:r>
            <a:endParaRPr lang="en-US" sz="5999" dirty="0">
              <a:solidFill>
                <a:srgbClr val="000000"/>
              </a:solidFill>
              <a:latin typeface="Barlow" charset="0"/>
            </a:endParaRPr>
          </a:p>
        </p:txBody>
      </p:sp>
      <p:grpSp>
        <p:nvGrpSpPr>
          <p:cNvPr id="9" name="Group 9"/>
          <p:cNvGrpSpPr/>
          <p:nvPr/>
        </p:nvGrpSpPr>
        <p:grpSpPr>
          <a:xfrm>
            <a:off x="11086403" y="3120525"/>
            <a:ext cx="4529940" cy="4287517"/>
            <a:chOff x="0" y="0"/>
            <a:chExt cx="811306" cy="767888"/>
          </a:xfrm>
        </p:grpSpPr>
        <p:sp>
          <p:nvSpPr>
            <p:cNvPr id="10" name="Freeform 10"/>
            <p:cNvSpPr/>
            <p:nvPr/>
          </p:nvSpPr>
          <p:spPr>
            <a:xfrm>
              <a:off x="10776" y="0"/>
              <a:ext cx="789753" cy="767888"/>
            </a:xfrm>
            <a:custGeom>
              <a:avLst/>
              <a:gdLst/>
              <a:ahLst/>
              <a:cxnLst/>
              <a:rect l="l" t="t" r="r" b="b"/>
              <a:pathLst>
                <a:path w="789753" h="767888">
                  <a:moveTo>
                    <a:pt x="771750" y="438324"/>
                  </a:moveTo>
                  <a:lnTo>
                    <a:pt x="626110" y="713509"/>
                  </a:lnTo>
                  <a:cubicBezTo>
                    <a:pt x="608405" y="746963"/>
                    <a:pt x="573655" y="767888"/>
                    <a:pt x="535804" y="767888"/>
                  </a:cubicBezTo>
                  <a:lnTo>
                    <a:pt x="253950" y="767888"/>
                  </a:lnTo>
                  <a:cubicBezTo>
                    <a:pt x="216099" y="767888"/>
                    <a:pt x="181349" y="746963"/>
                    <a:pt x="163644" y="713509"/>
                  </a:cubicBezTo>
                  <a:lnTo>
                    <a:pt x="18004" y="438324"/>
                  </a:lnTo>
                  <a:cubicBezTo>
                    <a:pt x="0" y="404306"/>
                    <a:pt x="0" y="363582"/>
                    <a:pt x="18004" y="329564"/>
                  </a:cubicBezTo>
                  <a:lnTo>
                    <a:pt x="163644" y="54380"/>
                  </a:lnTo>
                  <a:cubicBezTo>
                    <a:pt x="181349" y="20925"/>
                    <a:pt x="216099" y="0"/>
                    <a:pt x="253950" y="0"/>
                  </a:cubicBezTo>
                  <a:lnTo>
                    <a:pt x="535804" y="0"/>
                  </a:lnTo>
                  <a:cubicBezTo>
                    <a:pt x="573655" y="0"/>
                    <a:pt x="608405" y="20925"/>
                    <a:pt x="626110" y="54380"/>
                  </a:cubicBezTo>
                  <a:lnTo>
                    <a:pt x="771750" y="329564"/>
                  </a:lnTo>
                  <a:cubicBezTo>
                    <a:pt x="789754" y="363582"/>
                    <a:pt x="789754" y="404306"/>
                    <a:pt x="771750" y="438324"/>
                  </a:cubicBezTo>
                  <a:close/>
                </a:path>
              </a:pathLst>
            </a:custGeom>
            <a:solidFill>
              <a:srgbClr val="000000">
                <a:alpha val="0"/>
              </a:srgbClr>
            </a:solidFill>
            <a:ln w="66675" cap="rnd">
              <a:solidFill>
                <a:srgbClr val="1F3B80"/>
              </a:solidFill>
              <a:prstDash val="solid"/>
              <a:round/>
            </a:ln>
          </p:spPr>
        </p:sp>
        <p:sp>
          <p:nvSpPr>
            <p:cNvPr id="11" name="TextBox 11"/>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372728" y="3227692"/>
            <a:ext cx="3957292" cy="4073184"/>
            <a:chOff x="0" y="0"/>
            <a:chExt cx="717375" cy="738384"/>
          </a:xfrm>
        </p:grpSpPr>
        <p:sp>
          <p:nvSpPr>
            <p:cNvPr id="13" name="Freeform 13"/>
            <p:cNvSpPr/>
            <p:nvPr/>
          </p:nvSpPr>
          <p:spPr>
            <a:xfrm>
              <a:off x="13527" y="0"/>
              <a:ext cx="690321" cy="738384"/>
            </a:xfrm>
            <a:custGeom>
              <a:avLst/>
              <a:gdLst/>
              <a:ahLst/>
              <a:cxnLst/>
              <a:rect l="l" t="t" r="r" b="b"/>
              <a:pathLst>
                <a:path w="690321" h="738384">
                  <a:moveTo>
                    <a:pt x="668002" y="434321"/>
                  </a:moveTo>
                  <a:lnTo>
                    <a:pt x="536495" y="673256"/>
                  </a:lnTo>
                  <a:cubicBezTo>
                    <a:pt x="514384" y="713428"/>
                    <a:pt x="472162" y="738384"/>
                    <a:pt x="426307" y="738384"/>
                  </a:cubicBezTo>
                  <a:lnTo>
                    <a:pt x="264015" y="738384"/>
                  </a:lnTo>
                  <a:cubicBezTo>
                    <a:pt x="218159" y="738384"/>
                    <a:pt x="175937" y="713428"/>
                    <a:pt x="153827" y="673256"/>
                  </a:cubicBezTo>
                  <a:lnTo>
                    <a:pt x="22319" y="434321"/>
                  </a:lnTo>
                  <a:cubicBezTo>
                    <a:pt x="0" y="393770"/>
                    <a:pt x="0" y="344614"/>
                    <a:pt x="22319" y="304063"/>
                  </a:cubicBezTo>
                  <a:lnTo>
                    <a:pt x="153827" y="65129"/>
                  </a:lnTo>
                  <a:cubicBezTo>
                    <a:pt x="175937" y="24956"/>
                    <a:pt x="218159" y="0"/>
                    <a:pt x="264015" y="0"/>
                  </a:cubicBezTo>
                  <a:lnTo>
                    <a:pt x="426307" y="0"/>
                  </a:lnTo>
                  <a:cubicBezTo>
                    <a:pt x="472162" y="0"/>
                    <a:pt x="514384" y="24956"/>
                    <a:pt x="536495" y="65129"/>
                  </a:cubicBezTo>
                  <a:lnTo>
                    <a:pt x="668002" y="304063"/>
                  </a:lnTo>
                  <a:cubicBezTo>
                    <a:pt x="690321" y="344614"/>
                    <a:pt x="690321" y="393770"/>
                    <a:pt x="668002" y="434321"/>
                  </a:cubicBezTo>
                  <a:close/>
                </a:path>
              </a:pathLst>
            </a:custGeom>
            <a:solidFill>
              <a:srgbClr val="1F3B80"/>
            </a:solidFill>
          </p:spPr>
        </p:sp>
        <p:sp>
          <p:nvSpPr>
            <p:cNvPr id="14" name="TextBox 14"/>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1869313" y="3968962"/>
            <a:ext cx="2964122" cy="2349066"/>
          </a:xfrm>
          <a:custGeom>
            <a:avLst/>
            <a:gdLst/>
            <a:ahLst/>
            <a:cxnLst/>
            <a:rect l="l" t="t" r="r" b="b"/>
            <a:pathLst>
              <a:path w="2964122" h="2349066">
                <a:moveTo>
                  <a:pt x="0" y="0"/>
                </a:moveTo>
                <a:lnTo>
                  <a:pt x="2964121" y="0"/>
                </a:lnTo>
                <a:lnTo>
                  <a:pt x="2964121" y="2349066"/>
                </a:lnTo>
                <a:lnTo>
                  <a:pt x="0" y="23490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2832851" y="914400"/>
            <a:ext cx="11811875" cy="2308324"/>
          </a:xfrm>
          <a:prstGeom prst="rect">
            <a:avLst/>
          </a:prstGeom>
        </p:spPr>
        <p:txBody>
          <a:bodyPr wrap="square" lIns="0" tIns="0" rIns="0" bIns="0" rtlCol="0" anchor="t">
            <a:spAutoFit/>
          </a:bodyPr>
          <a:lstStyle/>
          <a:p>
            <a:pPr algn="ctr">
              <a:lnSpc>
                <a:spcPts val="8959"/>
              </a:lnSpc>
            </a:pPr>
            <a:r>
              <a:rPr lang="en-US" sz="6400" b="1" dirty="0">
                <a:solidFill>
                  <a:srgbClr val="000000"/>
                </a:solidFill>
                <a:latin typeface="Pragmatica Bold"/>
              </a:rPr>
              <a:t>LES PRINCIPES DIRECTEURS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12732268" y="1521995"/>
            <a:ext cx="5334000" cy="4848225"/>
          </a:xfrm>
          <a:custGeom>
            <a:avLst/>
            <a:gdLst/>
            <a:ahLst/>
            <a:cxnLst/>
            <a:rect l="l" t="t" r="r" b="b"/>
            <a:pathLst>
              <a:path w="5334000" h="4848225">
                <a:moveTo>
                  <a:pt x="0" y="0"/>
                </a:moveTo>
                <a:lnTo>
                  <a:pt x="5334000" y="0"/>
                </a:lnTo>
                <a:lnTo>
                  <a:pt x="5334000" y="4848225"/>
                </a:lnTo>
                <a:lnTo>
                  <a:pt x="0" y="4848225"/>
                </a:lnTo>
                <a:lnTo>
                  <a:pt x="0" y="0"/>
                </a:lnTo>
                <a:close/>
              </a:path>
            </a:pathLst>
          </a:custGeom>
          <a:blipFill>
            <a:blip r:embed="rId3"/>
            <a:stretch>
              <a:fillRect/>
            </a:stretch>
          </a:blipFill>
        </p:spPr>
      </p:sp>
      <p:sp>
        <p:nvSpPr>
          <p:cNvPr id="3" name="Freeform 3"/>
          <p:cNvSpPr/>
          <p:nvPr/>
        </p:nvSpPr>
        <p:spPr>
          <a:xfrm>
            <a:off x="1303787" y="2967027"/>
            <a:ext cx="313268" cy="313268"/>
          </a:xfrm>
          <a:custGeom>
            <a:avLst/>
            <a:gdLst/>
            <a:ahLst/>
            <a:cxnLst/>
            <a:rect l="l" t="t" r="r" b="b"/>
            <a:pathLst>
              <a:path w="313268" h="313268">
                <a:moveTo>
                  <a:pt x="0" y="0"/>
                </a:moveTo>
                <a:lnTo>
                  <a:pt x="313267" y="0"/>
                </a:lnTo>
                <a:lnTo>
                  <a:pt x="313267" y="313268"/>
                </a:lnTo>
                <a:lnTo>
                  <a:pt x="0" y="3132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03787" y="4830228"/>
            <a:ext cx="313268" cy="313268"/>
          </a:xfrm>
          <a:custGeom>
            <a:avLst/>
            <a:gdLst/>
            <a:ahLst/>
            <a:cxnLst/>
            <a:rect l="l" t="t" r="r" b="b"/>
            <a:pathLst>
              <a:path w="313268" h="313268">
                <a:moveTo>
                  <a:pt x="0" y="0"/>
                </a:moveTo>
                <a:lnTo>
                  <a:pt x="313267" y="0"/>
                </a:lnTo>
                <a:lnTo>
                  <a:pt x="313267" y="313267"/>
                </a:lnTo>
                <a:lnTo>
                  <a:pt x="0" y="3132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069443" y="2054300"/>
            <a:ext cx="4659649" cy="3783616"/>
          </a:xfrm>
          <a:custGeom>
            <a:avLst/>
            <a:gdLst/>
            <a:ahLst/>
            <a:cxnLst/>
            <a:rect l="l" t="t" r="r" b="b"/>
            <a:pathLst>
              <a:path w="4659649" h="3783616">
                <a:moveTo>
                  <a:pt x="0" y="0"/>
                </a:moveTo>
                <a:lnTo>
                  <a:pt x="4659649" y="0"/>
                </a:lnTo>
                <a:lnTo>
                  <a:pt x="4659649" y="3783615"/>
                </a:lnTo>
                <a:lnTo>
                  <a:pt x="0" y="37836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6039624" y="8097822"/>
            <a:ext cx="2247900" cy="2189178"/>
          </a:xfrm>
          <a:custGeom>
            <a:avLst/>
            <a:gdLst/>
            <a:ahLst/>
            <a:cxnLst/>
            <a:rect l="l" t="t" r="r" b="b"/>
            <a:pathLst>
              <a:path w="2247900" h="2189178">
                <a:moveTo>
                  <a:pt x="0" y="0"/>
                </a:moveTo>
                <a:lnTo>
                  <a:pt x="2247900" y="0"/>
                </a:lnTo>
                <a:lnTo>
                  <a:pt x="2247900" y="2189178"/>
                </a:lnTo>
                <a:lnTo>
                  <a:pt x="0" y="2189178"/>
                </a:lnTo>
                <a:lnTo>
                  <a:pt x="0" y="0"/>
                </a:lnTo>
                <a:close/>
              </a:path>
            </a:pathLst>
          </a:custGeom>
          <a:blipFill>
            <a:blip r:embed="rId10"/>
            <a:stretch>
              <a:fillRect b="-2682"/>
            </a:stretch>
          </a:blipFill>
        </p:spPr>
      </p:sp>
      <p:sp>
        <p:nvSpPr>
          <p:cNvPr id="7" name="Freeform 7"/>
          <p:cNvSpPr/>
          <p:nvPr/>
        </p:nvSpPr>
        <p:spPr>
          <a:xfrm>
            <a:off x="-60693" y="-63503"/>
            <a:ext cx="622144" cy="10413997"/>
          </a:xfrm>
          <a:custGeom>
            <a:avLst/>
            <a:gdLst/>
            <a:ahLst/>
            <a:cxnLst/>
            <a:rect l="l" t="t" r="r" b="b"/>
            <a:pathLst>
              <a:path w="622144" h="10413997">
                <a:moveTo>
                  <a:pt x="0" y="0"/>
                </a:moveTo>
                <a:lnTo>
                  <a:pt x="622144" y="0"/>
                </a:lnTo>
                <a:lnTo>
                  <a:pt x="622144" y="10413997"/>
                </a:lnTo>
                <a:lnTo>
                  <a:pt x="0" y="1041399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7729092" y="-63503"/>
            <a:ext cx="622144" cy="8576586"/>
          </a:xfrm>
          <a:custGeom>
            <a:avLst/>
            <a:gdLst/>
            <a:ahLst/>
            <a:cxnLst/>
            <a:rect l="l" t="t" r="r" b="b"/>
            <a:pathLst>
              <a:path w="622144" h="8576586">
                <a:moveTo>
                  <a:pt x="0" y="0"/>
                </a:moveTo>
                <a:lnTo>
                  <a:pt x="622144" y="0"/>
                </a:lnTo>
                <a:lnTo>
                  <a:pt x="622144" y="8576586"/>
                </a:lnTo>
                <a:lnTo>
                  <a:pt x="0" y="85765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TextBox 9"/>
          <p:cNvSpPr txBox="1"/>
          <p:nvPr/>
        </p:nvSpPr>
        <p:spPr>
          <a:xfrm>
            <a:off x="2150454" y="2510550"/>
            <a:ext cx="11351264" cy="2769989"/>
          </a:xfrm>
          <a:prstGeom prst="rect">
            <a:avLst/>
          </a:prstGeom>
        </p:spPr>
        <p:txBody>
          <a:bodyPr wrap="square" lIns="0" tIns="0" rIns="0" bIns="0" rtlCol="0" anchor="t">
            <a:spAutoFit/>
          </a:bodyPr>
          <a:lstStyle/>
          <a:p>
            <a:pPr algn="just">
              <a:lnSpc>
                <a:spcPts val="7212"/>
              </a:lnSpc>
            </a:pPr>
            <a:r>
              <a:rPr lang="fr-FR" sz="4599" dirty="0">
                <a:solidFill>
                  <a:srgbClr val="000000"/>
                </a:solidFill>
                <a:latin typeface="Barlow"/>
              </a:rPr>
              <a:t>Qu'espérez-vous retirer de cette journée ?</a:t>
            </a:r>
          </a:p>
          <a:p>
            <a:pPr algn="just">
              <a:lnSpc>
                <a:spcPts val="7212"/>
              </a:lnSpc>
            </a:pPr>
            <a:endParaRPr lang="en-US" sz="4599" dirty="0">
              <a:solidFill>
                <a:srgbClr val="000000"/>
              </a:solidFill>
              <a:latin typeface="Barlow"/>
            </a:endParaRPr>
          </a:p>
          <a:p>
            <a:pPr algn="just">
              <a:lnSpc>
                <a:spcPts val="7212"/>
              </a:lnSpc>
            </a:pPr>
            <a:r>
              <a:rPr lang="en-US" sz="4599" dirty="0" err="1">
                <a:solidFill>
                  <a:srgbClr val="000000"/>
                </a:solidFill>
                <a:latin typeface="Barlow"/>
              </a:rPr>
              <a:t>Qu'espérez-vous</a:t>
            </a:r>
            <a:r>
              <a:rPr lang="en-US" sz="4599" dirty="0">
                <a:solidFill>
                  <a:srgbClr val="000000"/>
                </a:solidFill>
                <a:latin typeface="Barlow"/>
              </a:rPr>
              <a:t> </a:t>
            </a:r>
            <a:r>
              <a:rPr lang="en-US" sz="4599" dirty="0" err="1">
                <a:solidFill>
                  <a:srgbClr val="000000"/>
                </a:solidFill>
                <a:latin typeface="Barlow"/>
              </a:rPr>
              <a:t>apprendre</a:t>
            </a:r>
            <a:r>
              <a:rPr lang="en-US" sz="4599" dirty="0">
                <a:solidFill>
                  <a:srgbClr val="000000"/>
                </a:solidFill>
                <a:latin typeface="Barlow"/>
              </a:rPr>
              <a:t> et discuter ?</a:t>
            </a:r>
          </a:p>
        </p:txBody>
      </p:sp>
      <p:sp>
        <p:nvSpPr>
          <p:cNvPr id="10" name="TextBox 10"/>
          <p:cNvSpPr txBox="1"/>
          <p:nvPr/>
        </p:nvSpPr>
        <p:spPr>
          <a:xfrm>
            <a:off x="2150454" y="914400"/>
            <a:ext cx="3015649" cy="1111843"/>
          </a:xfrm>
          <a:prstGeom prst="rect">
            <a:avLst/>
          </a:prstGeom>
        </p:spPr>
        <p:txBody>
          <a:bodyPr lIns="0" tIns="0" rIns="0" bIns="0" rtlCol="0" anchor="t">
            <a:spAutoFit/>
          </a:bodyPr>
          <a:lstStyle/>
          <a:p>
            <a:pPr algn="l">
              <a:lnSpc>
                <a:spcPts val="8959"/>
              </a:lnSpc>
            </a:pPr>
            <a:r>
              <a:rPr lang="en-US" sz="6399" dirty="0">
                <a:solidFill>
                  <a:srgbClr val="000000"/>
                </a:solidFill>
                <a:latin typeface="Pragmatica Bold"/>
              </a:rPr>
              <a:t>BUTS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135112" y="8043501"/>
            <a:ext cx="2152888" cy="2243499"/>
          </a:xfrm>
          <a:custGeom>
            <a:avLst/>
            <a:gdLst/>
            <a:ahLst/>
            <a:cxnLst/>
            <a:rect l="l" t="t" r="r" b="b"/>
            <a:pathLst>
              <a:path w="2152888" h="2243499">
                <a:moveTo>
                  <a:pt x="0" y="0"/>
                </a:moveTo>
                <a:lnTo>
                  <a:pt x="2152888" y="0"/>
                </a:lnTo>
                <a:lnTo>
                  <a:pt x="2152888" y="2243499"/>
                </a:lnTo>
                <a:lnTo>
                  <a:pt x="0" y="2243499"/>
                </a:lnTo>
                <a:lnTo>
                  <a:pt x="0" y="0"/>
                </a:lnTo>
                <a:close/>
              </a:path>
            </a:pathLst>
          </a:custGeom>
          <a:blipFill>
            <a:blip r:embed="rId3"/>
            <a:stretch>
              <a:fillRect r="-4413" b="-196"/>
            </a:stretch>
          </a:blipFill>
        </p:spPr>
      </p:sp>
      <p:sp>
        <p:nvSpPr>
          <p:cNvPr id="3" name="Freeform 3"/>
          <p:cNvSpPr/>
          <p:nvPr/>
        </p:nvSpPr>
        <p:spPr>
          <a:xfrm>
            <a:off x="-60693" y="-63503"/>
            <a:ext cx="622144" cy="10410025"/>
          </a:xfrm>
          <a:custGeom>
            <a:avLst/>
            <a:gdLst/>
            <a:ahLst/>
            <a:cxnLst/>
            <a:rect l="l" t="t" r="r" b="b"/>
            <a:pathLst>
              <a:path w="622144" h="10410025">
                <a:moveTo>
                  <a:pt x="0" y="0"/>
                </a:moveTo>
                <a:lnTo>
                  <a:pt x="622144" y="0"/>
                </a:lnTo>
                <a:lnTo>
                  <a:pt x="622144" y="10410025"/>
                </a:lnTo>
                <a:lnTo>
                  <a:pt x="0" y="104100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787576" y="-63503"/>
            <a:ext cx="563928" cy="8561584"/>
          </a:xfrm>
          <a:custGeom>
            <a:avLst/>
            <a:gdLst/>
            <a:ahLst/>
            <a:cxnLst/>
            <a:rect l="l" t="t" r="r" b="b"/>
            <a:pathLst>
              <a:path w="563928" h="8561584">
                <a:moveTo>
                  <a:pt x="0" y="0"/>
                </a:moveTo>
                <a:lnTo>
                  <a:pt x="563927" y="0"/>
                </a:lnTo>
                <a:lnTo>
                  <a:pt x="563927" y="8561584"/>
                </a:lnTo>
                <a:lnTo>
                  <a:pt x="0" y="85615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983095" y="2055961"/>
            <a:ext cx="12261870" cy="5797196"/>
          </a:xfrm>
          <a:prstGeom prst="rect">
            <a:avLst/>
          </a:prstGeom>
        </p:spPr>
        <p:txBody>
          <a:bodyPr lIns="0" tIns="0" rIns="0" bIns="0" rtlCol="0" anchor="t">
            <a:spAutoFit/>
          </a:bodyPr>
          <a:lstStyle/>
          <a:p>
            <a:pPr>
              <a:lnSpc>
                <a:spcPts val="6640"/>
              </a:lnSpc>
            </a:pPr>
            <a:r>
              <a:rPr lang="en-US" sz="4224" dirty="0">
                <a:solidFill>
                  <a:srgbClr val="000000"/>
                </a:solidFill>
                <a:latin typeface="Barlow"/>
              </a:rPr>
              <a:t>•</a:t>
            </a:r>
            <a:r>
              <a:rPr lang="fr-FR" sz="4224" dirty="0">
                <a:solidFill>
                  <a:srgbClr val="000000"/>
                </a:solidFill>
                <a:latin typeface="Barlow"/>
              </a:rPr>
              <a:t>Inventé par </a:t>
            </a:r>
            <a:r>
              <a:rPr lang="fr-FR" sz="4224" dirty="0" err="1">
                <a:solidFill>
                  <a:srgbClr val="000000"/>
                </a:solidFill>
                <a:latin typeface="Barlow"/>
              </a:rPr>
              <a:t>Kimberlé</a:t>
            </a:r>
            <a:r>
              <a:rPr lang="fr-FR" sz="4224" dirty="0">
                <a:solidFill>
                  <a:srgbClr val="000000"/>
                </a:solidFill>
                <a:latin typeface="Barlow"/>
              </a:rPr>
              <a:t> </a:t>
            </a:r>
            <a:r>
              <a:rPr lang="fr-FR" sz="4224" dirty="0" err="1">
                <a:solidFill>
                  <a:srgbClr val="000000"/>
                </a:solidFill>
                <a:latin typeface="Barlow"/>
              </a:rPr>
              <a:t>Crenshaw</a:t>
            </a:r>
            <a:r>
              <a:rPr lang="fr-FR" sz="4224" dirty="0">
                <a:solidFill>
                  <a:srgbClr val="000000"/>
                </a:solidFill>
                <a:latin typeface="Barlow"/>
              </a:rPr>
              <a:t> en 1989-Montre comment nos multiples identités se croisent pour créer de multiples formes d'oppressions/privilèges interdépendants.-Les expériences de race, de genre, d'orientation sexuelle et d'autres marqueurs d'identité ne peuvent être comprises séparément les unes des autres.</a:t>
            </a:r>
            <a:endParaRPr lang="en-US" sz="4224" dirty="0">
              <a:solidFill>
                <a:srgbClr val="000000"/>
              </a:solidFill>
              <a:latin typeface="Barlow"/>
            </a:endParaRPr>
          </a:p>
        </p:txBody>
      </p:sp>
      <p:sp>
        <p:nvSpPr>
          <p:cNvPr id="6" name="Freeform 6"/>
          <p:cNvSpPr/>
          <p:nvPr/>
        </p:nvSpPr>
        <p:spPr>
          <a:xfrm>
            <a:off x="13246147" y="1253290"/>
            <a:ext cx="4013153" cy="2523270"/>
          </a:xfrm>
          <a:custGeom>
            <a:avLst/>
            <a:gdLst/>
            <a:ahLst/>
            <a:cxnLst/>
            <a:rect l="l" t="t" r="r" b="b"/>
            <a:pathLst>
              <a:path w="4013153" h="2523270">
                <a:moveTo>
                  <a:pt x="0" y="0"/>
                </a:moveTo>
                <a:lnTo>
                  <a:pt x="4013153" y="0"/>
                </a:lnTo>
                <a:lnTo>
                  <a:pt x="4013153" y="2523270"/>
                </a:lnTo>
                <a:lnTo>
                  <a:pt x="0" y="25232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983095" y="862765"/>
            <a:ext cx="10317953" cy="847725"/>
          </a:xfrm>
          <a:prstGeom prst="rect">
            <a:avLst/>
          </a:prstGeom>
        </p:spPr>
        <p:txBody>
          <a:bodyPr lIns="0" tIns="0" rIns="0" bIns="0" rtlCol="0" anchor="t">
            <a:spAutoFit/>
          </a:bodyPr>
          <a:lstStyle/>
          <a:p>
            <a:pPr>
              <a:lnSpc>
                <a:spcPts val="6450"/>
              </a:lnSpc>
            </a:pPr>
            <a:r>
              <a:rPr lang="en-US" sz="6000" dirty="0">
                <a:solidFill>
                  <a:srgbClr val="000000"/>
                </a:solidFill>
                <a:latin typeface="Pragmatica Bold"/>
              </a:rPr>
              <a:t>INTERSECTIONALI</a:t>
            </a:r>
            <a:r>
              <a:rPr lang="en-US" sz="6000" b="1" dirty="0">
                <a:solidFill>
                  <a:srgbClr val="000000"/>
                </a:solidFill>
                <a:latin typeface="Pragmatica Bold"/>
              </a:rPr>
              <a:t>TÉ</a:t>
            </a:r>
          </a:p>
        </p:txBody>
      </p:sp>
      <p:sp>
        <p:nvSpPr>
          <p:cNvPr id="8" name="TextBox 8"/>
          <p:cNvSpPr txBox="1"/>
          <p:nvPr/>
        </p:nvSpPr>
        <p:spPr>
          <a:xfrm>
            <a:off x="1983095" y="9182100"/>
            <a:ext cx="3874757" cy="628377"/>
          </a:xfrm>
          <a:prstGeom prst="rect">
            <a:avLst/>
          </a:prstGeom>
        </p:spPr>
        <p:txBody>
          <a:bodyPr wrap="square" lIns="0" tIns="0" rIns="0" bIns="0" rtlCol="0" anchor="t">
            <a:spAutoFit/>
          </a:bodyPr>
          <a:lstStyle/>
          <a:p>
            <a:pPr algn="ctr">
              <a:lnSpc>
                <a:spcPts val="4875"/>
              </a:lnSpc>
              <a:spcBef>
                <a:spcPct val="0"/>
              </a:spcBef>
            </a:pPr>
            <a:r>
              <a:rPr lang="en-US" sz="3499" u="sng" dirty="0">
                <a:solidFill>
                  <a:srgbClr val="000000"/>
                </a:solidFill>
                <a:latin typeface="Barlow Bold"/>
                <a:hlinkClick r:id="rId10" tooltip="https://www.youtube.com/watch?v=HasPzNVpmbI"/>
              </a:rPr>
              <a:t>Lancer la </a:t>
            </a:r>
            <a:r>
              <a:rPr lang="en-US" sz="3499" u="sng" dirty="0" err="1">
                <a:solidFill>
                  <a:srgbClr val="000000"/>
                </a:solidFill>
                <a:latin typeface="Barlow Bold"/>
                <a:hlinkClick r:id="rId10" tooltip="https://www.youtube.com/watch?v=HasPzNVpmbI"/>
              </a:rPr>
              <a:t>vidéo</a:t>
            </a:r>
            <a:endParaRPr lang="en-US" sz="3499" u="sng" dirty="0">
              <a:solidFill>
                <a:srgbClr val="000000"/>
              </a:solidFill>
              <a:latin typeface="Barlow Bold"/>
              <a:hlinkClick r:id="rId10" tooltip="https://www.youtube.com/watch?v=HasPzNVpmb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3945</Words>
  <Application>Microsoft Office PowerPoint</Application>
  <PresentationFormat>Custom</PresentationFormat>
  <Paragraphs>269</Paragraphs>
  <Slides>25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Barlow Bold Italics</vt:lpstr>
      <vt:lpstr>Barlow Bold</vt:lpstr>
      <vt:lpstr>Barlow Italics</vt:lpstr>
      <vt:lpstr>Calibri</vt:lpstr>
      <vt:lpstr>Clear Sans Italics</vt:lpstr>
      <vt:lpstr>Clear Sans</vt:lpstr>
      <vt:lpstr>Barlow</vt:lpstr>
      <vt:lpstr>Arial</vt:lpstr>
      <vt:lpstr>Pragmatica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SRH-Related Stigma Presentation</dc:title>
  <dc:creator>NGULEFAC</dc:creator>
  <cp:lastModifiedBy>Ft Adepeko</cp:lastModifiedBy>
  <cp:revision>129</cp:revision>
  <dcterms:created xsi:type="dcterms:W3CDTF">2006-08-16T00:00:00Z</dcterms:created>
  <dcterms:modified xsi:type="dcterms:W3CDTF">2024-04-06T13:52:25Z</dcterms:modified>
  <dc:identifier>DAF5k-8PWLk</dc:identifier>
</cp:coreProperties>
</file>