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98" r:id="rId10"/>
    <p:sldId id="265" r:id="rId11"/>
    <p:sldId id="266" r:id="rId12"/>
    <p:sldId id="267" r:id="rId13"/>
    <p:sldId id="268" r:id="rId14"/>
    <p:sldId id="269" r:id="rId15"/>
    <p:sldId id="304"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05" r:id="rId33"/>
    <p:sldId id="287" r:id="rId34"/>
  </p:sldIdLst>
  <p:sldSz cx="18288000" cy="10287000"/>
  <p:notesSz cx="6858000" cy="9144000"/>
  <p:embeddedFontLst>
    <p:embeddedFont>
      <p:font typeface="Barlow" panose="020B0604020202020204" charset="0"/>
      <p:regular r:id="rId36"/>
    </p:embeddedFont>
    <p:embeddedFont>
      <p:font typeface="Barlow Bold" panose="020B0604020202020204" charset="0"/>
      <p:regular r:id="rId37"/>
    </p:embeddedFont>
    <p:embeddedFont>
      <p:font typeface="Barlow Italics" panose="020B0604020202020204" charset="0"/>
      <p:regular r:id="rId38"/>
    </p:embeddedFont>
    <p:embeddedFont>
      <p:font typeface="Calibri" panose="020F0502020204030204" pitchFamily="34" charset="0"/>
      <p:regular r:id="rId39"/>
      <p:bold r:id="rId40"/>
      <p:italic r:id="rId41"/>
      <p:boldItalic r:id="rId42"/>
    </p:embeddedFont>
    <p:embeddedFont>
      <p:font typeface="Canva Sans" panose="020B0604020202020204" charset="0"/>
      <p:regular r:id="rId43"/>
    </p:embeddedFont>
    <p:embeddedFont>
      <p:font typeface="Canva Sans Bold" panose="020B0604020202020204" charset="0"/>
      <p:regular r:id="rId44"/>
    </p:embeddedFont>
    <p:embeddedFont>
      <p:font typeface="Clear Sans" panose="020B0604020202020204" charset="0"/>
      <p:regular r:id="rId45"/>
    </p:embeddedFont>
    <p:embeddedFont>
      <p:font typeface="Clear Sans Italics" panose="020B0604020202020204" charset="0"/>
      <p:regular r:id="rId46"/>
    </p:embeddedFont>
    <p:embeddedFont>
      <p:font typeface="Pragmatica Bold"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286" autoAdjust="0"/>
  </p:normalViewPr>
  <p:slideViewPr>
    <p:cSldViewPr>
      <p:cViewPr varScale="1">
        <p:scale>
          <a:sx n="52" d="100"/>
          <a:sy n="52" d="100"/>
        </p:scale>
        <p:origin x="850"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pPr/>
              <a:t>06.04.2024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pPr/>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fr-FR" sz="1200" kern="1200" dirty="0">
                <a:solidFill>
                  <a:schemeClr val="tx1"/>
                </a:solidFill>
                <a:latin typeface="+mn-lt"/>
                <a:ea typeface="+mn-ea"/>
                <a:cs typeface="+mn-cs"/>
              </a:rPr>
              <a:t>1.Dans certaines communautés caribéennes, il peut y avoir une réticence à discuter ouvertement des questions de santé sexuelle en raison de tabous culturels. Ce silence peut contribuer à un manque de sensibilisation aux pratiques sexuelles sécuritaires et entraver les efforts de prévention et de lutte contre les infections sexuellement transmissibles.</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2.La stigmatisation autour des relations sexuelles avant le mariage dans certaines communautés africaines peut décourager les discussions ouvertes sur la contraception ou la planification familiale. Les individus peuvent faire l'objet de jugement ou d'exclusion sociale si leurs choix reproductifs ne correspondent pas à ce qui est normalement acceptable.</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3.La stigmatisation est accrue lorsque l'on examine l'intersection de la race, du genre et/ou de l'orientation sexuelle. Les personnes NAC sexuellement/de genre diverses font face à la stigmatisation liée à leur orientation sexuelle et/ou à leur identité de genre. Comme le sexe dans son ensemble est perçu comme tabou, les pratiques sexuelles et/ou l'expression de genre qui ne correspondent pas aux "normes sociales acceptables" peuvent également contribuer au silence au sein de la communauté.</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4.La stigmatisation du VIH/SIDA entraîne discrimination, peur et évitement des tests ou de la divulgation, ce qui entrave la prévention et la gestion efficaces de la maladie.</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5.La stigmatisation de la santé mentale peut dissuader les personnes souffrant de problèmes liés à des traumatismes sexuels, à l'infertilité ou au post-partum de rechercher des soins.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kern="1200" dirty="0">
                <a:solidFill>
                  <a:schemeClr val="tx1"/>
                </a:solidFill>
                <a:latin typeface="+mn-lt"/>
                <a:ea typeface="+mn-ea"/>
                <a:cs typeface="+mn-cs"/>
              </a:rPr>
              <a:t>Dans de nombreux pays NAC, les hommes sont les principaux décideurs et sont ceux qui prennent les décisions concernant la santé sexuelle et reproductive. Historiquement, ils assument également souvent les rôles de pourvoyeurs/protecteurs, tandis que les femmes assument les rôles de </a:t>
            </a:r>
            <a:r>
              <a:rPr lang="fr-FR" sz="1200" kern="1200" dirty="0" err="1">
                <a:solidFill>
                  <a:schemeClr val="tx1"/>
                </a:solidFill>
                <a:latin typeface="+mn-lt"/>
                <a:ea typeface="+mn-ea"/>
                <a:cs typeface="+mn-cs"/>
              </a:rPr>
              <a:t>nurtureurs</a:t>
            </a:r>
            <a:r>
              <a:rPr lang="fr-FR" sz="1200" kern="1200" dirty="0">
                <a:solidFill>
                  <a:schemeClr val="tx1"/>
                </a:solidFill>
                <a:latin typeface="+mn-lt"/>
                <a:ea typeface="+mn-ea"/>
                <a:cs typeface="+mn-cs"/>
              </a:rPr>
              <a:t>. Parfois, ces croyances culturelles sont maintenues même après la migration vers de nouveaux pays comme le Canada.</a:t>
            </a:r>
            <a:endParaRPr lang="en-US" sz="1200" kern="1200" dirty="0">
              <a:solidFill>
                <a:schemeClr val="tx1"/>
              </a:solidFill>
              <a:latin typeface="+mn-lt"/>
              <a:ea typeface="+mn-ea"/>
              <a:cs typeface="+mn-cs"/>
            </a:endParaRPr>
          </a:p>
          <a:p>
            <a:r>
              <a:rPr lang="fr-FR" sz="1200" kern="1200" dirty="0">
                <a:solidFill>
                  <a:schemeClr val="tx1"/>
                </a:solidFill>
                <a:latin typeface="+mn-lt"/>
                <a:ea typeface="+mn-ea"/>
                <a:cs typeface="+mn-cs"/>
              </a:rPr>
              <a:t>Examinons les exemples suivants de dynamiques de pouvoir :</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1.Dans les relations où les dynamiques de pouvoir sont inégales, le partenaire ayant plus d'autorité peut exercer une plus grande influence sur les décisions liées à la contraception, à la planification familiale et aux pratiques de santé sexuelle. Cela peut affecter l'autonomie de l'autre partenaire dans le choix de sa santé reproductive.</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2.Les dynamiques de pouvoir inégales peuvent contribuer à des défis de communication au sein des relations. Si un partenaire se sent désarmé ou craintif d'exprimer ses besoins ou ses préoccupations, il peut y avoir une communication limitée sur les questions de santé sexuelle, ce qui peut potentiellement entraîner des malentendus ou des besoins non satisfaits.</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3.Les disparités économiques entre partenaires peuvent influencer la prise de décision concernant la planification familiale. Si un partenaire a de plus grandes ressources financières, il peut avoir plus de contrôle sur les décisions liées à la fécondité, à la contraception et à l'accès aux soins de santé.</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4.Les attentes culturelles concernant la masculinité et la féminité peuvent façonner les dynamiques de pouvoir. Par exemple, les attentes traditionnelles des hommes en tant que décideurs autoritaires peuvent limiter les discussions ouvertes sur la santé sexuelle et la planification familiale au sein des relations.</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5.Les déséquilibres de pouvoir peuvent contribuer à la coercition reproductive, où un partenaire exerce un contrôle sur les choix reproductifs de l'autre. Cela peut se manifester par la pression exercée sur un partenaire pour avoir des enfants contre son gré ou en empêchant l'accès à la contraception.</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0" i="0" kern="1200" dirty="0">
                <a:solidFill>
                  <a:schemeClr val="tx1"/>
                </a:solidFill>
                <a:latin typeface="+mn-lt"/>
                <a:ea typeface="+mn-ea"/>
                <a:cs typeface="+mn-cs"/>
              </a:rPr>
              <a:t>1.Les efforts visant à promouvoir l'équité entre les genres au sein des relations et de la société dans son ensemble peuvent contribuer à des dynamiques de pouvoir plus équilibrées. Cela implique de remettre en question les normes de genre traditionnelles qui peuvent limiter l'agence individuelle dans les décisions concernant la santé sexuelle et reproductive.</a:t>
            </a:r>
          </a:p>
          <a:p>
            <a:r>
              <a:rPr lang="fr-FR" sz="1200" b="0" i="0" kern="1200" dirty="0">
                <a:solidFill>
                  <a:schemeClr val="tx1"/>
                </a:solidFill>
                <a:latin typeface="+mn-lt"/>
                <a:ea typeface="+mn-ea"/>
                <a:cs typeface="+mn-cs"/>
              </a:rPr>
              <a:t>2.La fourniture de ressources pour la conseil conjugal et l'éducation peut faciliter la communication ouverte et la prise de décision partagée. Ces interventions peuvent aborder les déséquilibres de pouvoir et permettre aux individus de prendre des décisions éclairées concernant leur santé sexuelle et reproductive.</a:t>
            </a:r>
          </a:p>
          <a:p>
            <a:r>
              <a:rPr lang="fr-FR" sz="1200" b="0" i="0" kern="1200" dirty="0">
                <a:solidFill>
                  <a:schemeClr val="tx1"/>
                </a:solidFill>
                <a:latin typeface="+mn-lt"/>
                <a:ea typeface="+mn-ea"/>
                <a:cs typeface="+mn-cs"/>
              </a:rPr>
              <a:t>3.Les programmes communautaires axés sur l'autonomisation des hommes et des femmes (tous les partenaires ou tous les genres) peuvent contribuer à changer les normes culturelles. Ces programmes peuvent inclure des éducations sur les relations saines, l'égalité des genres et l'importance de la prise de décision partagée en matière de santé sexuelle et reproductive.</a:t>
            </a:r>
          </a:p>
          <a:p>
            <a:r>
              <a:rPr lang="fr-FR" sz="1200" b="0" i="0" kern="1200" dirty="0">
                <a:solidFill>
                  <a:schemeClr val="tx1"/>
                </a:solidFill>
                <a:latin typeface="+mn-lt"/>
                <a:ea typeface="+mn-ea"/>
                <a:cs typeface="+mn-cs"/>
              </a:rPr>
              <a:t>4.Établir des rôles et responsabilités clairs laisse place à l'autonomie dans les questions de santé sexuelle et reproductive.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0" i="0" kern="1200" dirty="0">
                <a:solidFill>
                  <a:schemeClr val="tx1"/>
                </a:solidFill>
                <a:latin typeface="+mn-lt"/>
                <a:ea typeface="+mn-ea"/>
                <a:cs typeface="+mn-cs"/>
              </a:rPr>
              <a:t>La santé mentale - Contribue à des taux plus élevés de stress, d'anxiété et de dépression. La lutte continue contre le racisme et la discrimination aggrave ces défis. • Comportements de santé</a:t>
            </a:r>
          </a:p>
          <a:p>
            <a:r>
              <a:rPr lang="fr-FR" sz="1200" b="0" i="0" kern="1200" dirty="0">
                <a:solidFill>
                  <a:schemeClr val="tx1"/>
                </a:solidFill>
                <a:latin typeface="+mn-lt"/>
                <a:ea typeface="+mn-ea"/>
                <a:cs typeface="+mn-cs"/>
              </a:rPr>
              <a:t>Influencent la consommation de substances, les schémas alimentaires malsains, Réticence à rechercher des soins médicaux en raison de la méfiance. • Résilience et force</a:t>
            </a:r>
          </a:p>
          <a:p>
            <a:r>
              <a:rPr lang="fr-FR" sz="1200" b="0" i="0" kern="1200" dirty="0">
                <a:solidFill>
                  <a:schemeClr val="tx1"/>
                </a:solidFill>
                <a:latin typeface="+mn-lt"/>
                <a:ea typeface="+mn-ea"/>
                <a:cs typeface="+mn-cs"/>
              </a:rPr>
              <a:t>Rester solidaires en tant que communauté (concept de plus forts ensemble) S'appuyer sur les pratiques culturelles</a:t>
            </a:r>
          </a:p>
          <a:p>
            <a:r>
              <a:rPr lang="fr-FR" sz="1200" b="0" i="0" kern="1200" dirty="0">
                <a:solidFill>
                  <a:schemeClr val="tx1"/>
                </a:solidFill>
                <a:latin typeface="+mn-lt"/>
                <a:ea typeface="+mn-ea"/>
                <a:cs typeface="+mn-cs"/>
              </a:rPr>
              <a:t>*Pour remédier aux disparités dans le système de santé, il est nécessaire de reconnaître et de traiter les racines historiques de ces problèmes et cela doit être reconnu à tous les niveaux. Des soins de santé culturellement compétents, des conversations menées par la communauté et des changements de politique qui abordent les inégalités systémiques sont importants pour promouvoir la santé et le bien-être des communautés noires.</a:t>
            </a:r>
          </a:p>
          <a:p>
            <a:br>
              <a:rPr lang="fr-FR" sz="1200" b="0" i="0" kern="1200" dirty="0">
                <a:solidFill>
                  <a:schemeClr val="tx1"/>
                </a:solidFill>
                <a:latin typeface="+mn-lt"/>
                <a:ea typeface="+mn-ea"/>
                <a:cs typeface="+mn-cs"/>
              </a:rPr>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dirty="0"/>
              <a:t>Les expériences masquées des personnes noires au Canada (par le biais du Chemin de fer clandestin et d'autres événements) rendent difficile l'obtention de données historiques sur les événements passés. Voici quelques événements historiques qui ont contribué à la méfiance dans les communautés noires :</a:t>
            </a:r>
          </a:p>
          <a:p>
            <a:r>
              <a:rPr lang="fr-FR" dirty="0"/>
              <a:t>1.L'étude de la syphilis de </a:t>
            </a:r>
            <a:r>
              <a:rPr lang="fr-FR" dirty="0" err="1"/>
              <a:t>Tuskegee</a:t>
            </a:r>
            <a:r>
              <a:rPr lang="fr-FR" dirty="0"/>
              <a:t> - Étude américaine où environ 400 hommes noirs ont été délibérément laissés non traités pour la syphilis. Aucun consentement éclairé n'a été obtenu et il n'y a pas eu de divulgation complète aux participants sur la nature de l'étude.</a:t>
            </a:r>
          </a:p>
          <a:p>
            <a:r>
              <a:rPr lang="fr-FR" dirty="0"/>
              <a:t>2.Expérimentation médicale - L'exploitation des esclaves africains à des fins d'expérimentation médicale pendant l'ère coloniale, l'utilisation de populations marginalisées pour tester de nouveaux médicaments sans consentement éclairé. Différents comptes sont contenus dans le livre de Harriet Washington sur l'Apartheid médical (2007).</a:t>
            </a:r>
          </a:p>
          <a:p>
            <a:r>
              <a:rPr lang="fr-FR" dirty="0"/>
              <a:t>3.Discrimination et ségrégation - Les personnes noires se sont vu refuser l'accès aux installations et services médicaux tout au long de l'histoire.</a:t>
            </a:r>
          </a:p>
          <a:p>
            <a:r>
              <a:rPr lang="fr-FR" dirty="0"/>
              <a:t>4.Racisme systémique et biais : Voir l'étude canadienne de </a:t>
            </a:r>
            <a:r>
              <a:rPr lang="fr-FR" dirty="0" err="1"/>
              <a:t>Mahabir</a:t>
            </a:r>
            <a:r>
              <a:rPr lang="fr-FR" dirty="0"/>
              <a:t> et al. (2021) qui a souligné les expériences de racisme des femmes noires lors de l'accès aux soins de santé.</a:t>
            </a:r>
          </a:p>
          <a:p>
            <a:r>
              <a:rPr lang="fr-FR" dirty="0"/>
              <a:t>5.Stérilisation forcée : Le programme eugénique a été mis en œuvre et approuvé à la fois aux États-Unis et au Canada au début du 20e siècle. Les femmes noires ont été stérilisées de force et leurs droits reproductifs ont été violés à plusieurs reprises.</a:t>
            </a:r>
          </a:p>
          <a:p>
            <a:br>
              <a:rPr lang="fr-FR" dirty="0"/>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0" i="0" kern="1200" dirty="0">
                <a:solidFill>
                  <a:schemeClr val="tx1"/>
                </a:solidFill>
                <a:latin typeface="+mn-lt"/>
                <a:ea typeface="+mn-ea"/>
                <a:cs typeface="+mn-cs"/>
              </a:rPr>
              <a:t>En favorisant un environnement de respect, de compréhension et d'</a:t>
            </a:r>
            <a:r>
              <a:rPr lang="fr-FR" sz="1200" b="0" i="0" kern="1200" dirty="0" err="1">
                <a:solidFill>
                  <a:schemeClr val="tx1"/>
                </a:solidFill>
                <a:latin typeface="+mn-lt"/>
                <a:ea typeface="+mn-ea"/>
                <a:cs typeface="+mn-cs"/>
              </a:rPr>
              <a:t>inclusivité</a:t>
            </a:r>
            <a:r>
              <a:rPr lang="fr-FR" sz="1200" b="0" i="0" kern="1200" dirty="0">
                <a:solidFill>
                  <a:schemeClr val="tx1"/>
                </a:solidFill>
                <a:latin typeface="+mn-lt"/>
                <a:ea typeface="+mn-ea"/>
                <a:cs typeface="+mn-cs"/>
              </a:rPr>
              <a:t>, les prestataires de soins de santé peuvent contribuer à rebâtir la confiance avec les patients et les communautés.</a:t>
            </a:r>
          </a:p>
          <a:p>
            <a:r>
              <a:rPr lang="fr-FR" sz="1200" b="0" i="0" kern="1200" dirty="0">
                <a:solidFill>
                  <a:schemeClr val="tx1"/>
                </a:solidFill>
                <a:latin typeface="+mn-lt"/>
                <a:ea typeface="+mn-ea"/>
                <a:cs typeface="+mn-cs"/>
              </a:rPr>
              <a:t>1.Investir dans la formation en compétence culturelle pour comprendre les divers milieux et croyances des patients. Reconnaître et respecter les subtilités culturelles, en reconnaissant que la confiance est souvent construite grâce à la compréhension et à l'appréciation des valeurs individuelles et communautaires.</a:t>
            </a:r>
          </a:p>
          <a:p>
            <a:r>
              <a:rPr lang="fr-FR" sz="1200" b="0" i="0" kern="1200" dirty="0">
                <a:solidFill>
                  <a:schemeClr val="tx1"/>
                </a:solidFill>
                <a:latin typeface="+mn-lt"/>
                <a:ea typeface="+mn-ea"/>
                <a:cs typeface="+mn-cs"/>
              </a:rPr>
              <a:t>2.Pratiquer une communication ouverte et transparente. Expliquer clairement les diagnostics, les options de traitement et les résultats potentiels. Aborder toutes les préoccupations ou questions que les patients peuvent avoir, favorisant ainsi un sentiment de partenariat dans le processus décisionnel.</a:t>
            </a:r>
          </a:p>
          <a:p>
            <a:r>
              <a:rPr lang="fr-FR" sz="1200" b="0" i="0" kern="1200" dirty="0">
                <a:solidFill>
                  <a:schemeClr val="tx1"/>
                </a:solidFill>
                <a:latin typeface="+mn-lt"/>
                <a:ea typeface="+mn-ea"/>
                <a:cs typeface="+mn-cs"/>
              </a:rPr>
              <a:t>3.Rechercher la diversité et l'</a:t>
            </a:r>
            <a:r>
              <a:rPr lang="fr-FR" sz="1200" b="0" i="0" kern="1200" dirty="0" err="1">
                <a:solidFill>
                  <a:schemeClr val="tx1"/>
                </a:solidFill>
                <a:latin typeface="+mn-lt"/>
                <a:ea typeface="+mn-ea"/>
                <a:cs typeface="+mn-cs"/>
              </a:rPr>
              <a:t>inclusivité</a:t>
            </a:r>
            <a:r>
              <a:rPr lang="fr-FR" sz="1200" b="0" i="0" kern="1200" dirty="0">
                <a:solidFill>
                  <a:schemeClr val="tx1"/>
                </a:solidFill>
                <a:latin typeface="+mn-lt"/>
                <a:ea typeface="+mn-ea"/>
                <a:cs typeface="+mn-cs"/>
              </a:rPr>
              <a:t> au sein du personnel de santé. Avoir une équipe de santé diversifiée favorise un sentiment d'appartenance et aide les patients à se sentir plus à l'aise et compris.</a:t>
            </a:r>
          </a:p>
          <a:p>
            <a:r>
              <a:rPr lang="fr-FR" sz="1200" b="0" i="0" kern="1200" dirty="0">
                <a:solidFill>
                  <a:schemeClr val="tx1"/>
                </a:solidFill>
                <a:latin typeface="+mn-lt"/>
                <a:ea typeface="+mn-ea"/>
                <a:cs typeface="+mn-cs"/>
              </a:rPr>
              <a:t>4.S'engager avec la communauté pour établir des relations en dehors des paramètres cliniques. Participer à des événements communautaires, écouter les préoccupations et impliquer les leaders communautaires pour aborder </a:t>
            </a:r>
            <a:r>
              <a:rPr lang="fr-FR" sz="1200" b="0" i="0" kern="1200" dirty="0" err="1">
                <a:solidFill>
                  <a:schemeClr val="tx1"/>
                </a:solidFill>
                <a:latin typeface="+mn-lt"/>
                <a:ea typeface="+mn-ea"/>
                <a:cs typeface="+mn-cs"/>
              </a:rPr>
              <a:t>collaborativement</a:t>
            </a:r>
            <a:r>
              <a:rPr lang="fr-FR" sz="1200" b="0" i="0" kern="1200" dirty="0">
                <a:solidFill>
                  <a:schemeClr val="tx1"/>
                </a:solidFill>
                <a:latin typeface="+mn-lt"/>
                <a:ea typeface="+mn-ea"/>
                <a:cs typeface="+mn-cs"/>
              </a:rPr>
              <a:t> les disparités en matière de santé.</a:t>
            </a:r>
          </a:p>
          <a:p>
            <a:br>
              <a:rPr lang="fr-FR" sz="1200" b="0" i="0" kern="1200" dirty="0">
                <a:solidFill>
                  <a:schemeClr val="tx1"/>
                </a:solidFill>
                <a:latin typeface="+mn-lt"/>
                <a:ea typeface="+mn-ea"/>
                <a:cs typeface="+mn-cs"/>
              </a:rPr>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kern="1200" dirty="0">
                <a:solidFill>
                  <a:schemeClr val="tx1"/>
                </a:solidFill>
                <a:latin typeface="+mn-lt"/>
                <a:ea typeface="+mn-ea"/>
                <a:cs typeface="+mn-cs"/>
              </a:rPr>
              <a:t>Pour fournir des soins culturellement compétents, il est crucial que les prestataires de la santé établissent une relation de confiance avec leurs patients. Voici quelques conseils pratiques supplémentaires :</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1.Responsabilisez les patients grâce à l'éducation. Fournissez des informations claires et accessibles sur les conditions de santé, les options de traitement et les mesures préventives. Les patients informés sont plus susceptibles de se sentir confiants dans leurs décisions en matière de santé.</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2.Respectez l'autonomie des patients et impliquez-les dans le processus décisionnel. Assurez-vous que les patients se sentent écoutés et que leurs préférences et valeurs sont prises en compte lors de l'élaboration des plans de traitement.</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3.Efforcez-vous de fournir des soins accessibles et équitables. La réduction des disparités dans l'accès aux soins de santé et les résultats est cruciale pour rebâtir la confiance. Les efforts visant à réduire les inégalités en matière de santé démontrent un engagement envers l'équité et la justice.</a:t>
            </a:r>
            <a:endParaRPr lang="en-US" sz="1200" kern="1200" dirty="0">
              <a:solidFill>
                <a:schemeClr val="tx1"/>
              </a:solidFill>
              <a:latin typeface="+mn-lt"/>
              <a:ea typeface="+mn-ea"/>
              <a:cs typeface="+mn-cs"/>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En raison des diversités de milieux culturels, d'histoires, de langues, de croyances, de religions et de traditions, affirmer que les communautés NAC sont monolithiques rend un très mauvais service aux différentes nuances présentes au sein de ces communautés.</a:t>
            </a:r>
            <a:endParaRPr lang="en-US" sz="1200" kern="1200" dirty="0">
              <a:solidFill>
                <a:schemeClr val="tx1"/>
              </a:solidFill>
              <a:latin typeface="+mn-lt"/>
              <a:ea typeface="+mn-ea"/>
              <a:cs typeface="+mn-cs"/>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0" i="0" kern="1200" dirty="0">
                <a:solidFill>
                  <a:schemeClr val="tx1"/>
                </a:solidFill>
                <a:latin typeface="+mn-lt"/>
                <a:ea typeface="+mn-ea"/>
                <a:cs typeface="+mn-cs"/>
              </a:rPr>
              <a:t>1.Assurer l'accès linguistique pour les patients ayant une maîtrise limitée de l'anglais. Fournir des interprètes professionnels ou des documents traduits pour faciliter une communication efficace.</a:t>
            </a:r>
          </a:p>
          <a:p>
            <a:r>
              <a:rPr lang="fr-FR" sz="1200" b="0" i="0" kern="1200" dirty="0">
                <a:solidFill>
                  <a:schemeClr val="tx1"/>
                </a:solidFill>
                <a:latin typeface="+mn-lt"/>
                <a:ea typeface="+mn-ea"/>
                <a:cs typeface="+mn-cs"/>
              </a:rPr>
              <a:t>2.Fournir des documents éducatifs pour les patients dans plusieurs langues et formats. Des documents éducatifs clairs et culturellement sensibles aident les patients à comprendre leurs conditions de santé et les options de traitement.</a:t>
            </a:r>
          </a:p>
          <a:p>
            <a:r>
              <a:rPr lang="fr-FR" sz="1200" b="0" i="0" kern="1200" dirty="0">
                <a:solidFill>
                  <a:schemeClr val="tx1"/>
                </a:solidFill>
                <a:latin typeface="+mn-lt"/>
                <a:ea typeface="+mn-ea"/>
                <a:cs typeface="+mn-cs"/>
              </a:rPr>
              <a:t>3.Approcher chaque patient avec humilité culturelle, reconnaissant que la compétence culturelle est un processus d'apprentissage continu. Soyez ouvert à comprendre les perspectives diverses et cherchez continuellement à élargir vos connaissances culturelles.</a:t>
            </a:r>
          </a:p>
          <a:p>
            <a:r>
              <a:rPr lang="fr-FR" sz="1200" b="0" i="0" kern="1200" dirty="0">
                <a:solidFill>
                  <a:schemeClr val="tx1"/>
                </a:solidFill>
                <a:latin typeface="+mn-lt"/>
                <a:ea typeface="+mn-ea"/>
                <a:cs typeface="+mn-cs"/>
              </a:rPr>
              <a:t>4.Mettre en place des mécanismes de rétroaction pour encourager les patients à partager leurs expériences et préoccupations concernant la compétence culturelle. La rétroaction continue permet aux prestataires de soins de santé d'améliorer et de peaufiner leurs pratiques.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0" i="0" kern="1200" dirty="0">
                <a:solidFill>
                  <a:schemeClr val="tx1"/>
                </a:solidFill>
                <a:latin typeface="+mn-lt"/>
                <a:ea typeface="+mn-ea"/>
                <a:cs typeface="+mn-cs"/>
              </a:rPr>
              <a:t>Le présentateur commence par donner des exemples d'expériences pour lancer la discussion. Les exemples pourraient inclure ce qui suit :</a:t>
            </a:r>
          </a:p>
          <a:p>
            <a:r>
              <a:rPr lang="fr-FR" sz="1200" b="0" i="0" kern="1200" dirty="0">
                <a:solidFill>
                  <a:schemeClr val="tx1"/>
                </a:solidFill>
                <a:latin typeface="+mn-lt"/>
                <a:ea typeface="+mn-ea"/>
                <a:cs typeface="+mn-cs"/>
              </a:rPr>
              <a:t>L'expérience a été similaire avec d'autres populations</a:t>
            </a:r>
          </a:p>
          <a:p>
            <a:r>
              <a:rPr lang="fr-FR" sz="1200" b="0" i="0" kern="1200" dirty="0">
                <a:solidFill>
                  <a:schemeClr val="tx1"/>
                </a:solidFill>
                <a:latin typeface="+mn-lt"/>
                <a:ea typeface="+mn-ea"/>
                <a:cs typeface="+mn-cs"/>
              </a:rPr>
              <a:t>Difficulté rencontrée dans la prestation des soins</a:t>
            </a:r>
          </a:p>
          <a:p>
            <a:r>
              <a:rPr lang="fr-FR" sz="1200" b="0" i="0" kern="1200" dirty="0">
                <a:solidFill>
                  <a:schemeClr val="tx1"/>
                </a:solidFill>
                <a:latin typeface="+mn-lt"/>
                <a:ea typeface="+mn-ea"/>
                <a:cs typeface="+mn-cs"/>
              </a:rPr>
              <a:t>Acquis une meilleure compréhension culturelle en fournissant des soins.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dirty="0"/>
              <a:t>Une mise au point sur l'histoire culturelle des populations noires, africaines et caribéennes(NAC)  dans le contexte de la santé sexuelle et reproductive reconnaît l'influence significative des facteurs culturels sur les attitudes, les comportements et l'accès aux services de sante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0" i="0" kern="1200" dirty="0">
                <a:solidFill>
                  <a:schemeClr val="tx1"/>
                </a:solidFill>
                <a:latin typeface="+mn-lt"/>
                <a:ea typeface="+mn-ea"/>
                <a:cs typeface="+mn-cs"/>
              </a:rPr>
              <a:t>Pourquoi la compétence culturelle est-elle importante ?</a:t>
            </a:r>
          </a:p>
          <a:p>
            <a:r>
              <a:rPr lang="fr-FR" sz="1200" b="0" i="0" kern="1200" dirty="0">
                <a:solidFill>
                  <a:schemeClr val="tx1"/>
                </a:solidFill>
                <a:latin typeface="+mn-lt"/>
                <a:ea typeface="+mn-ea"/>
                <a:cs typeface="+mn-cs"/>
              </a:rPr>
              <a:t>Comprendre les subtilités culturelles aide les prestataires de soins de santé à adapter les plans de traitement qui correspondent aux valeurs et croyances des patients, ce qui conduit finalement à une meilleure adhérence et satisfaction.</a:t>
            </a:r>
          </a:p>
          <a:p>
            <a:r>
              <a:rPr lang="fr-FR" sz="1200" b="0" i="0" kern="1200" dirty="0">
                <a:solidFill>
                  <a:schemeClr val="tx1"/>
                </a:solidFill>
                <a:latin typeface="+mn-lt"/>
                <a:ea typeface="+mn-ea"/>
                <a:cs typeface="+mn-cs"/>
              </a:rPr>
              <a:t>Facilite la communication efficace entre les prestataires de soins de santé et les patients de milieux divers. Cela inclut la reconnaissance des préférences linguistiques, des signaux non verbaux et des styles de communication qui peuvent différer selon les cultures.</a:t>
            </a:r>
          </a:p>
          <a:p>
            <a:r>
              <a:rPr lang="fr-FR" sz="1200" b="0" i="0" kern="1200" dirty="0">
                <a:solidFill>
                  <a:schemeClr val="tx1"/>
                </a:solidFill>
                <a:latin typeface="+mn-lt"/>
                <a:ea typeface="+mn-ea"/>
                <a:cs typeface="+mn-cs"/>
              </a:rPr>
              <a:t>La compétence culturelle établit la confiance, créant une expérience de soins de santé positive pour les patients.</a:t>
            </a:r>
          </a:p>
          <a:p>
            <a:r>
              <a:rPr lang="fr-FR" sz="1200" b="0" i="0" kern="1200" dirty="0">
                <a:solidFill>
                  <a:schemeClr val="tx1"/>
                </a:solidFill>
                <a:latin typeface="+mn-lt"/>
                <a:ea typeface="+mn-ea"/>
                <a:cs typeface="+mn-cs"/>
              </a:rPr>
              <a:t>Elle vise à fournir des soins équitables, réduisant les disparités entre différents groupes de population.</a:t>
            </a:r>
          </a:p>
          <a:p>
            <a:r>
              <a:rPr lang="fr-FR" sz="1200" b="0" i="0" kern="1200" dirty="0">
                <a:solidFill>
                  <a:schemeClr val="tx1"/>
                </a:solidFill>
                <a:latin typeface="+mn-lt"/>
                <a:ea typeface="+mn-ea"/>
                <a:cs typeface="+mn-cs"/>
              </a:rPr>
              <a:t>Contribue à l'établissement de relations solides et de confiance entre les prestataires de soins de santé et les patients et peut s'avérer bénéfique dans la gestion des problèmes de santé.</a:t>
            </a:r>
          </a:p>
          <a:p>
            <a:br>
              <a:rPr lang="fr-FR" sz="1200" b="0" i="0" kern="1200" dirty="0">
                <a:solidFill>
                  <a:schemeClr val="tx1"/>
                </a:solidFill>
                <a:latin typeface="+mn-lt"/>
                <a:ea typeface="+mn-ea"/>
                <a:cs typeface="+mn-cs"/>
              </a:rPr>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Alondra Nelson. Unequal Treatment: How African Americans have often been the unwitting victims of medical experiments The Washington Post, January 7, 2007. https://www.washingtonpost.com/wp-dyn/content/article/2007/01/05/AR2007010500180.html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fr-FR"/>
              <a:t>N'oubliez pas de modifier la partie inférieure de la diapositive pour refléter les coordonnées du présentateur.</a:t>
            </a:r>
          </a:p>
          <a:p>
            <a:endParaRPr lang="en-CA"/>
          </a:p>
        </p:txBody>
      </p:sp>
    </p:spTree>
    <p:extLst>
      <p:ext uri="{BB962C8B-B14F-4D97-AF65-F5344CB8AC3E}">
        <p14:creationId xmlns:p14="http://schemas.microsoft.com/office/powerpoint/2010/main" val="296441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Merriam-Webster. (n.d.). Culture. In Merriam-Webster.com dictionary. Retrieved January 25, 2024, from https://www.merriam-webster.com/dictionary/culture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dirty="0"/>
              <a:t>https://www.statcan.gc.ca/en/dai/smr08/2023/smr08_270</a:t>
            </a:r>
          </a:p>
          <a:p>
            <a:endParaRPr lang="en-US" dirty="0"/>
          </a:p>
          <a:p>
            <a:r>
              <a:rPr lang="en-US" dirty="0"/>
              <a:t>Statistics Canada. 2023. (table). Census Profile. 2021 Census of Population. Statistics Canada Catalogue no. 98-316-X2021001. Ottawa. Released November 15, 2023.</a:t>
            </a:r>
          </a:p>
          <a:p>
            <a:r>
              <a:rPr lang="en-US" dirty="0"/>
              <a:t>https://www12.statcan.gc.ca/census-recensement/2021/dp-pd/prof/index.cfm?Lang=E (accessed January 25, 2024).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kern="1200" dirty="0">
                <a:solidFill>
                  <a:schemeClr val="tx1"/>
                </a:solidFill>
                <a:latin typeface="+mn-lt"/>
                <a:ea typeface="+mn-ea"/>
                <a:cs typeface="+mn-cs"/>
              </a:rPr>
              <a:t>ALBERTA : 177 940 personnes NAC = 4,2 % de la population totale de l'Alberta et 15,3 % des minorités visibles en Alberta.</a:t>
            </a:r>
            <a:endParaRPr lang="en-US" sz="1200" kern="1200" dirty="0">
              <a:solidFill>
                <a:schemeClr val="tx1"/>
              </a:solidFill>
              <a:latin typeface="+mn-lt"/>
              <a:ea typeface="+mn-ea"/>
              <a:cs typeface="+mn-cs"/>
            </a:endParaRPr>
          </a:p>
          <a:p>
            <a:r>
              <a:rPr lang="fr-FR" sz="1200" kern="1200" dirty="0">
                <a:solidFill>
                  <a:schemeClr val="tx1"/>
                </a:solidFill>
                <a:latin typeface="+mn-lt"/>
                <a:ea typeface="+mn-ea"/>
                <a:cs typeface="+mn-cs"/>
              </a:rPr>
              <a:t>COLOMBIE-BRITANNIQUE : 61 760 personnes NAC = 1,2 % de la population totale de la Colombie-Britannique et 3,7 % des minorités visibles en Colombie-Britannique.</a:t>
            </a:r>
            <a:endParaRPr lang="en-US" sz="1200" kern="1200" dirty="0">
              <a:solidFill>
                <a:schemeClr val="tx1"/>
              </a:solidFill>
              <a:latin typeface="+mn-lt"/>
              <a:ea typeface="+mn-ea"/>
              <a:cs typeface="+mn-cs"/>
            </a:endParaRPr>
          </a:p>
          <a:p>
            <a:r>
              <a:rPr lang="fr-FR" sz="1200" kern="1200" dirty="0">
                <a:solidFill>
                  <a:schemeClr val="tx1"/>
                </a:solidFill>
                <a:latin typeface="+mn-lt"/>
                <a:ea typeface="+mn-ea"/>
                <a:cs typeface="+mn-cs"/>
              </a:rPr>
              <a:t>MANITOBA : 46 485 personnes NAC = 3,5 % de la population totale du Manitoba et 16 % des minorités visibles au Manitoba.</a:t>
            </a:r>
            <a:endParaRPr lang="en-US" sz="1200" kern="1200" dirty="0">
              <a:solidFill>
                <a:schemeClr val="tx1"/>
              </a:solidFill>
              <a:latin typeface="+mn-lt"/>
              <a:ea typeface="+mn-ea"/>
              <a:cs typeface="+mn-cs"/>
            </a:endParaRPr>
          </a:p>
          <a:p>
            <a:r>
              <a:rPr lang="fr-FR" sz="1200" kern="1200" dirty="0">
                <a:solidFill>
                  <a:schemeClr val="tx1"/>
                </a:solidFill>
                <a:latin typeface="+mn-lt"/>
                <a:ea typeface="+mn-ea"/>
                <a:cs typeface="+mn-cs"/>
              </a:rPr>
              <a:t>ONTARIO : 768 740 personnes NAC = 5,4 % de la population totale de l'Ontario et 16 % des minorités visibles en Ontario. 56 % de toutes les personnes NAC au Canada résident en Ontario.</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https://www.stepmap.com/map/caribbean-with-guyana-and-suriname-sPdUyxHSih-i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fr-FR" sz="1200" kern="1200" dirty="0">
                <a:solidFill>
                  <a:schemeClr val="tx1"/>
                </a:solidFill>
                <a:latin typeface="+mn-lt"/>
                <a:ea typeface="+mn-ea"/>
                <a:cs typeface="+mn-cs"/>
              </a:rPr>
              <a:t>Collectivisme et valeurs familiales : Les décisions en matière de SSR sont influencées par les considérations pour l'unité familiale, la communauté et d'autres groupes sociaux qui influencent les croyances/pratiques. Exemple : dans les communautés africaines, les décisions liées au mariage, à la naissance d'enfants et à la planification familiale impliquent souvent la participation des membres de la famille élargie. Le bien-être de l'unité familiale est plus important que le bien-être ou les préférences individuelles en matière de SSR. [* Peut inclure des exemples des communautés caribéennes et noires pour mettre en évidence les différences culturelles]</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Pratiques cérémonielles : Certaines communautés NAC ont des cérémonies traditionnelles liées à la sexualité et à la reproduction. Elles marquent les transitions vers l'âge adulte, le mariage ou la parentalité. Par exemple, les cérémonies de passage à l'âge adulte dans certaines cultures africaines peuvent inclure des enseignements sur la sexualité et les responsabilités en matière de reproduction. Ces cérémonies jouent un rôle dans la transmission des valeurs culturelles et des attentes liées à la vie familiale.</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Croyances religieuses : La religion joue un rôle significatif dans les normes et les pratiques liées à la manière dont les communautés maintiennent les normes et développent les pratiques autour de la SSR. Différentes communautés NAC peuvent adhérer à diverses croyances religieuses qui influent considérablement sur les perspectives en matière de contraception, de planification familiale et d'éthique sexuelle. Les croyances religieuses peuvent façonner les attitudes à l'égard de la planification familiale, certaines communautés décourageant l'utilisation de certaines méthodes contraceptives en fonction des enseignements religieux. La religion influence l'éthique sexuelle car de nombreux membres de la communauté NAC 2LGBTQ+ font face à la discrimination au sein de leurs communautés en raison des croyances religieuses selon lesquelles leur identité sexuelle/de genre est vue comme « contre nature ». Cela peut créer des obstacles aux soins de SSR par peur de discrimination supplémentaire et des retards dans l'accès aux services de santé.</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Rôles de genre : Les rôles de genre influencent les attentes concernant le comportement sexuel et les responsabilités en matière de reproduction avec des implications pour l'autonomie des femmes et l'implication des hommes dans la santé reproductive. Les rôles de genre traditionnels dans certaines sociétés africaines peuvent dicter que les hommes sont principalement responsables des décisions liées à la planification familiale, tandis que les femmes sont censées donner la priorité à la procréation. Cela peut avoir un impact sur l'autonomie des femmes dans le choix de leur santé reproductive. Les rôles de genre ont des impacts uniques sur les personnes NAC qui sont membres de la communauté 2SLGBTQ+. Beaucoup de personnes NAC 2SLGBTQ+ ne se sentent pas en sécurité pour faire leur </a:t>
            </a:r>
            <a:r>
              <a:rPr lang="fr-FR" sz="1200" kern="1200" dirty="0" err="1">
                <a:solidFill>
                  <a:schemeClr val="tx1"/>
                </a:solidFill>
                <a:latin typeface="+mn-lt"/>
                <a:ea typeface="+mn-ea"/>
                <a:cs typeface="+mn-cs"/>
              </a:rPr>
              <a:t>coming</a:t>
            </a:r>
            <a:r>
              <a:rPr lang="fr-FR" sz="1200" kern="1200" dirty="0">
                <a:solidFill>
                  <a:schemeClr val="tx1"/>
                </a:solidFill>
                <a:latin typeface="+mn-lt"/>
                <a:ea typeface="+mn-ea"/>
                <a:cs typeface="+mn-cs"/>
              </a:rPr>
              <a:t>-out au sein de leurs familles/communautés en raison des attentes rigides concernant les relations sexuelles et l'expression/présentation de genre (un produit de la tentative d'effacement de la diversité sexuelle/de genre africaine dans un contexte précolonial).</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Mythes culturels et folklore : Les mythes culturels et le folklore peuvent influencer les perceptions de la fertilité, de la contraception et des infections sexuellement transmissibles, ce qui impacte les attitudes entourant les pratiques de santé sexuelle et la propagation des informations erronées. Dans les communautés africaines, il peut y avoir des mythes ou du folklore sur l'efficacité des remèdes traditionnels pour les problèmes de fertilité. Cela a un impact sur la prise de décision concernant les interventions médicales modernes pour les défis de SRH. Il existe également un manque de ressources fournies aux communautés africaines/caribéennes en ce qui concerne la recherche et l'étude de l'efficacité des remèdes traditionnels. Par exemple, le thé </a:t>
            </a:r>
            <a:r>
              <a:rPr lang="fr-FR" sz="1200" kern="1200" dirty="0" err="1">
                <a:solidFill>
                  <a:schemeClr val="tx1"/>
                </a:solidFill>
                <a:latin typeface="+mn-lt"/>
                <a:ea typeface="+mn-ea"/>
                <a:cs typeface="+mn-cs"/>
              </a:rPr>
              <a:t>cerasee</a:t>
            </a:r>
            <a:r>
              <a:rPr lang="fr-FR" sz="1200" kern="1200" dirty="0">
                <a:solidFill>
                  <a:schemeClr val="tx1"/>
                </a:solidFill>
                <a:latin typeface="+mn-lt"/>
                <a:ea typeface="+mn-ea"/>
                <a:cs typeface="+mn-cs"/>
              </a:rPr>
              <a:t> est un thé de brousse courant consommé dans les Caraïbes, qui a été lié à des propriétés abortives/contraceptives (</a:t>
            </a:r>
            <a:r>
              <a:rPr lang="fr-FR" sz="1200" kern="1200" dirty="0" err="1">
                <a:solidFill>
                  <a:schemeClr val="tx1"/>
                </a:solidFill>
                <a:latin typeface="+mn-lt"/>
                <a:ea typeface="+mn-ea"/>
                <a:cs typeface="+mn-cs"/>
              </a:rPr>
              <a:t>Kubala</a:t>
            </a:r>
            <a:r>
              <a:rPr lang="fr-FR" sz="1200" kern="1200" dirty="0">
                <a:solidFill>
                  <a:schemeClr val="tx1"/>
                </a:solidFill>
                <a:latin typeface="+mn-lt"/>
                <a:ea typeface="+mn-ea"/>
                <a:cs typeface="+mn-cs"/>
              </a:rPr>
              <a:t>, 2021).</a:t>
            </a:r>
            <a:endParaRPr lang="en-US"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Stigmatisation et tabou : Une réticence à discuter des sujets liés à la SSR existe dans de nombreuses communautés NAC. Ces sujets sont parfois perçus comme des tabous.</a:t>
            </a:r>
            <a:endParaRPr lang="en-US" sz="1200" kern="1200" dirty="0">
              <a:solidFill>
                <a:schemeClr val="tx1"/>
              </a:solidFill>
              <a:latin typeface="+mn-lt"/>
              <a:ea typeface="+mn-ea"/>
              <a:cs typeface="+mn-cs"/>
            </a:endParaRPr>
          </a:p>
          <a:p>
            <a:r>
              <a:rPr lang="fr-FR" sz="1200" kern="1200" dirty="0">
                <a:solidFill>
                  <a:schemeClr val="tx1"/>
                </a:solidFill>
                <a:latin typeface="+mn-lt"/>
                <a:ea typeface="+mn-ea"/>
                <a:cs typeface="+mn-cs"/>
              </a:rPr>
              <a:t>Nous aborderons davantage les rôles de genre, la stigmatisation et le tabou dans les diapositives suivantes.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18" Type="http://schemas.openxmlformats.org/officeDocument/2006/relationships/image" Target="../media/image8.svg"/><Relationship Id="rId3" Type="http://schemas.openxmlformats.org/officeDocument/2006/relationships/image" Target="../media/image53.png"/><Relationship Id="rId7" Type="http://schemas.openxmlformats.org/officeDocument/2006/relationships/image" Target="../media/image56.svg"/><Relationship Id="rId12" Type="http://schemas.openxmlformats.org/officeDocument/2006/relationships/image" Target="../media/image61.png"/><Relationship Id="rId17" Type="http://schemas.openxmlformats.org/officeDocument/2006/relationships/image" Target="../media/image7.png"/><Relationship Id="rId2" Type="http://schemas.openxmlformats.org/officeDocument/2006/relationships/notesSlide" Target="../notesSlides/notesSlide8.xml"/><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15.png"/><Relationship Id="rId15" Type="http://schemas.openxmlformats.org/officeDocument/2006/relationships/image" Target="../media/image64.svg"/><Relationship Id="rId10" Type="http://schemas.openxmlformats.org/officeDocument/2006/relationships/image" Target="../media/image59.png"/><Relationship Id="rId19" Type="http://schemas.openxmlformats.org/officeDocument/2006/relationships/image" Target="../media/image65.png"/><Relationship Id="rId4" Type="http://schemas.openxmlformats.org/officeDocument/2006/relationships/image" Target="../media/image54.png"/><Relationship Id="rId9" Type="http://schemas.openxmlformats.org/officeDocument/2006/relationships/image" Target="../media/image58.svg"/><Relationship Id="rId1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png"/><Relationship Id="rId7"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69.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60.svg"/><Relationship Id="rId10" Type="http://schemas.openxmlformats.org/officeDocument/2006/relationships/image" Target="../media/image71.svg"/><Relationship Id="rId4" Type="http://schemas.openxmlformats.org/officeDocument/2006/relationships/image" Target="../media/image59.png"/><Relationship Id="rId9"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15.png"/><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75.svg"/><Relationship Id="rId4" Type="http://schemas.openxmlformats.org/officeDocument/2006/relationships/image" Target="../media/image50.png"/><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50.png"/><Relationship Id="rId7" Type="http://schemas.openxmlformats.org/officeDocument/2006/relationships/image" Target="../media/image73.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78.svg"/></Relationships>
</file>

<file path=ppt/slides/_rels/slide1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59.png"/><Relationship Id="rId7" Type="http://schemas.openxmlformats.org/officeDocument/2006/relationships/image" Target="../media/image8.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0.png"/><Relationship Id="rId4" Type="http://schemas.openxmlformats.org/officeDocument/2006/relationships/image" Target="../media/image60.svg"/><Relationship Id="rId9" Type="http://schemas.openxmlformats.org/officeDocument/2006/relationships/image" Target="../media/image80.svg"/></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9.png"/><Relationship Id="rId7" Type="http://schemas.openxmlformats.org/officeDocument/2006/relationships/image" Target="../media/image8.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0.png"/><Relationship Id="rId4" Type="http://schemas.openxmlformats.org/officeDocument/2006/relationships/image" Target="../media/image60.svg"/><Relationship Id="rId9" Type="http://schemas.openxmlformats.org/officeDocument/2006/relationships/image" Target="../media/image82.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84.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50.png"/><Relationship Id="rId7" Type="http://schemas.openxmlformats.org/officeDocument/2006/relationships/image" Target="../media/image86.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15.png"/><Relationship Id="rId7"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91.svg"/><Relationship Id="rId4" Type="http://schemas.openxmlformats.org/officeDocument/2006/relationships/image" Target="../media/image50.png"/><Relationship Id="rId9" Type="http://schemas.openxmlformats.org/officeDocument/2006/relationships/image" Target="../media/image90.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93.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5.svg"/><Relationship Id="rId4" Type="http://schemas.openxmlformats.org/officeDocument/2006/relationships/image" Target="../media/image94.png"/></Relationships>
</file>

<file path=ppt/slides/_rels/slide2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5.svg"/><Relationship Id="rId4" Type="http://schemas.openxmlformats.org/officeDocument/2006/relationships/image" Target="../media/image94.png"/><Relationship Id="rId9" Type="http://schemas.openxmlformats.org/officeDocument/2006/relationships/image" Target="../media/image97.svg"/></Relationships>
</file>

<file path=ppt/slides/_rels/slide2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5.svg"/><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5.svg"/><Relationship Id="rId4" Type="http://schemas.openxmlformats.org/officeDocument/2006/relationships/image" Target="../media/image94.png"/><Relationship Id="rId9" Type="http://schemas.openxmlformats.org/officeDocument/2006/relationships/image" Target="../media/image97.svg"/></Relationships>
</file>

<file path=ppt/slides/_rels/slide28.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15.png"/><Relationship Id="rId7" Type="http://schemas.openxmlformats.org/officeDocument/2006/relationships/image" Target="../media/image8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93.svg"/><Relationship Id="rId4" Type="http://schemas.openxmlformats.org/officeDocument/2006/relationships/image" Target="../media/image50.png"/><Relationship Id="rId9" Type="http://schemas.openxmlformats.org/officeDocument/2006/relationships/image" Target="../media/image99.png"/></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hyperlink" Target="https://www.worldatlas.com/articles/how-many-countries-are-in-africa.html" TargetMode="External"/><Relationship Id="rId7" Type="http://schemas.openxmlformats.org/officeDocument/2006/relationships/image" Target="../media/image8.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s://www.statcan.gc.ca/en/dai/smr08/2023/smr08_27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8.svg"/><Relationship Id="rId3" Type="http://schemas.openxmlformats.org/officeDocument/2006/relationships/image" Target="../media/image100.png"/><Relationship Id="rId7" Type="http://schemas.openxmlformats.org/officeDocument/2006/relationships/image" Target="../media/image103.png"/><Relationship Id="rId12" Type="http://schemas.openxmlformats.org/officeDocument/2006/relationships/image" Target="../media/image107.png"/><Relationship Id="rId17" Type="http://schemas.openxmlformats.org/officeDocument/2006/relationships/image" Target="../media/image112.svg"/><Relationship Id="rId2" Type="http://schemas.openxmlformats.org/officeDocument/2006/relationships/notesSlide" Target="../notesSlides/notesSlide28.xml"/><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06.png"/><Relationship Id="rId5" Type="http://schemas.openxmlformats.org/officeDocument/2006/relationships/image" Target="../media/image7.png"/><Relationship Id="rId15" Type="http://schemas.openxmlformats.org/officeDocument/2006/relationships/image" Target="../media/image110.svg"/><Relationship Id="rId10" Type="http://schemas.openxmlformats.org/officeDocument/2006/relationships/image" Target="../media/image105.png"/><Relationship Id="rId4" Type="http://schemas.openxmlformats.org/officeDocument/2006/relationships/image" Target="../media/image4.png"/><Relationship Id="rId9" Type="http://schemas.openxmlformats.org/officeDocument/2006/relationships/image" Target="../media/image58.svg"/><Relationship Id="rId14" Type="http://schemas.openxmlformats.org/officeDocument/2006/relationships/image" Target="../media/image109.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8.svg"/><Relationship Id="rId4" Type="http://schemas.openxmlformats.org/officeDocument/2006/relationships/image" Target="../media/image17.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7.png"/><Relationship Id="rId18" Type="http://schemas.openxmlformats.org/officeDocument/2006/relationships/image" Target="../media/image33.svg"/><Relationship Id="rId3" Type="http://schemas.openxmlformats.org/officeDocument/2006/relationships/image" Target="../media/image21.png"/><Relationship Id="rId21" Type="http://schemas.openxmlformats.org/officeDocument/2006/relationships/image" Target="../media/image36.png"/><Relationship Id="rId7" Type="http://schemas.openxmlformats.org/officeDocument/2006/relationships/image" Target="../media/image25.png"/><Relationship Id="rId12" Type="http://schemas.openxmlformats.org/officeDocument/2006/relationships/image" Target="../media/image4.png"/><Relationship Id="rId17" Type="http://schemas.openxmlformats.org/officeDocument/2006/relationships/image" Target="../media/image32.png"/><Relationship Id="rId2" Type="http://schemas.openxmlformats.org/officeDocument/2006/relationships/image" Target="../media/image15.png"/><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svg"/><Relationship Id="rId5" Type="http://schemas.openxmlformats.org/officeDocument/2006/relationships/image" Target="../media/image23.png"/><Relationship Id="rId15" Type="http://schemas.openxmlformats.org/officeDocument/2006/relationships/image" Target="../media/image30.png"/><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8.svg"/><Relationship Id="rId22" Type="http://schemas.openxmlformats.org/officeDocument/2006/relationships/image" Target="../media/image37.sv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svg"/><Relationship Id="rId5" Type="http://schemas.openxmlformats.org/officeDocument/2006/relationships/image" Target="../media/image40.jpeg"/><Relationship Id="rId10" Type="http://schemas.openxmlformats.org/officeDocument/2006/relationships/image" Target="../media/image7.png"/><Relationship Id="rId4" Type="http://schemas.openxmlformats.org/officeDocument/2006/relationships/image" Target="../media/image39.png"/><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6.sv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8.sv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0" y="5143500"/>
            <a:ext cx="18288000" cy="6906869"/>
          </a:xfrm>
          <a:custGeom>
            <a:avLst/>
            <a:gdLst/>
            <a:ahLst/>
            <a:cxnLst/>
            <a:rect l="l" t="t" r="r" b="b"/>
            <a:pathLst>
              <a:path w="18288000" h="6906869">
                <a:moveTo>
                  <a:pt x="0" y="0"/>
                </a:moveTo>
                <a:lnTo>
                  <a:pt x="18288000" y="0"/>
                </a:lnTo>
                <a:lnTo>
                  <a:pt x="18288000" y="6906869"/>
                </a:lnTo>
                <a:lnTo>
                  <a:pt x="0" y="69068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263176" y="9162811"/>
            <a:ext cx="2215797" cy="945407"/>
          </a:xfrm>
          <a:custGeom>
            <a:avLst/>
            <a:gdLst/>
            <a:ahLst/>
            <a:cxnLst/>
            <a:rect l="l" t="t" r="r" b="b"/>
            <a:pathLst>
              <a:path w="2215797" h="945407">
                <a:moveTo>
                  <a:pt x="0" y="0"/>
                </a:moveTo>
                <a:lnTo>
                  <a:pt x="2215797" y="0"/>
                </a:lnTo>
                <a:lnTo>
                  <a:pt x="2215797" y="945407"/>
                </a:lnTo>
                <a:lnTo>
                  <a:pt x="0" y="945407"/>
                </a:lnTo>
                <a:lnTo>
                  <a:pt x="0" y="0"/>
                </a:lnTo>
                <a:close/>
              </a:path>
            </a:pathLst>
          </a:custGeom>
          <a:blipFill>
            <a:blip r:embed="rId5"/>
            <a:stretch>
              <a:fillRect/>
            </a:stretch>
          </a:blipFill>
        </p:spPr>
      </p:sp>
      <p:sp>
        <p:nvSpPr>
          <p:cNvPr id="4" name="Freeform 4"/>
          <p:cNvSpPr/>
          <p:nvPr/>
        </p:nvSpPr>
        <p:spPr>
          <a:xfrm>
            <a:off x="16039622"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6" cstate="print"/>
            <a:stretch>
              <a:fillRect/>
            </a:stretch>
          </a:blipFill>
        </p:spPr>
      </p:sp>
      <p:sp>
        <p:nvSpPr>
          <p:cNvPr id="5" name="TextBox 5"/>
          <p:cNvSpPr txBox="1"/>
          <p:nvPr/>
        </p:nvSpPr>
        <p:spPr>
          <a:xfrm>
            <a:off x="2478973" y="664274"/>
            <a:ext cx="14362592" cy="2039020"/>
          </a:xfrm>
          <a:prstGeom prst="rect">
            <a:avLst/>
          </a:prstGeom>
        </p:spPr>
        <p:txBody>
          <a:bodyPr lIns="0" tIns="0" rIns="0" bIns="0" rtlCol="0" anchor="t">
            <a:spAutoFit/>
          </a:bodyPr>
          <a:lstStyle/>
          <a:p>
            <a:pPr algn="ctr">
              <a:lnSpc>
                <a:spcPts val="5340"/>
              </a:lnSpc>
            </a:pPr>
            <a:r>
              <a:rPr lang="fr-FR" sz="5450" dirty="0">
                <a:latin typeface="Pragmatica Bold" charset="0"/>
              </a:rPr>
              <a:t>L'IMPACT DE L'HISTOIRE CULTURELLE SUR LA SANTÉ  NOIRE, AFRICAINE ET CARIBÉENNE (NAC)</a:t>
            </a:r>
            <a:endParaRPr lang="en-US" sz="5450" dirty="0">
              <a:solidFill>
                <a:srgbClr val="000000"/>
              </a:solidFill>
              <a:latin typeface="Pragmatica Bold" charset="0"/>
            </a:endParaRPr>
          </a:p>
        </p:txBody>
      </p:sp>
      <p:sp>
        <p:nvSpPr>
          <p:cNvPr id="6" name="TextBox 6"/>
          <p:cNvSpPr txBox="1"/>
          <p:nvPr/>
        </p:nvSpPr>
        <p:spPr>
          <a:xfrm>
            <a:off x="8690036" y="8233806"/>
            <a:ext cx="8223128" cy="1631216"/>
          </a:xfrm>
          <a:prstGeom prst="rect">
            <a:avLst/>
          </a:prstGeom>
        </p:spPr>
        <p:txBody>
          <a:bodyPr lIns="0" tIns="0" rIns="0" bIns="0" rtlCol="0" anchor="t">
            <a:spAutoFit/>
          </a:bodyPr>
          <a:lstStyle/>
          <a:p>
            <a:pPr algn="ctr"/>
            <a:r>
              <a:rPr lang="fr-FR" sz="2600" dirty="0">
                <a:latin typeface="Barlow Bold" charset="0"/>
              </a:rPr>
              <a:t>UNE PRÉSENTATION POUR LES PRESTATAIRES DE SOINS DE SANTÉ </a:t>
            </a:r>
          </a:p>
          <a:p>
            <a:pPr algn="ctr"/>
            <a:r>
              <a:rPr lang="fr-FR" sz="2600" dirty="0">
                <a:latin typeface="Barlow Bold" charset="0"/>
              </a:rPr>
              <a:t>Par [Insérer le nom]</a:t>
            </a:r>
          </a:p>
          <a:p>
            <a:pPr algn="ctr"/>
            <a:r>
              <a:rPr lang="fr-FR" sz="2600" dirty="0">
                <a:latin typeface="Barlow Bold" charset="0"/>
              </a:rPr>
              <a:t> [Titre de poste], [Insérer l'organisation partenaire</a:t>
            </a:r>
            <a:r>
              <a:rPr lang="fr-FR" sz="2800" dirty="0"/>
              <a:t>]</a:t>
            </a:r>
          </a:p>
        </p:txBody>
      </p:sp>
      <p:sp>
        <p:nvSpPr>
          <p:cNvPr id="7" name="Freeform 7"/>
          <p:cNvSpPr/>
          <p:nvPr/>
        </p:nvSpPr>
        <p:spPr>
          <a:xfrm>
            <a:off x="6181184" y="3344869"/>
            <a:ext cx="6958170" cy="4322763"/>
          </a:xfrm>
          <a:custGeom>
            <a:avLst/>
            <a:gdLst/>
            <a:ahLst/>
            <a:cxnLst/>
            <a:rect l="l" t="t" r="r" b="b"/>
            <a:pathLst>
              <a:path w="6958170" h="4322763">
                <a:moveTo>
                  <a:pt x="0" y="0"/>
                </a:moveTo>
                <a:lnTo>
                  <a:pt x="6958170" y="0"/>
                </a:lnTo>
                <a:lnTo>
                  <a:pt x="6958170" y="4322763"/>
                </a:lnTo>
                <a:lnTo>
                  <a:pt x="0" y="43227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cstate="print"/>
            <a:stretch>
              <a:fillRect/>
            </a:stretch>
          </a:blipFill>
        </p:spPr>
      </p:sp>
      <p:sp>
        <p:nvSpPr>
          <p:cNvPr id="3" name="Freeform 3"/>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98983" y="66910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6598983" y="393978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6598983" y="1188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2558714" y="1696448"/>
            <a:ext cx="13170572" cy="7682834"/>
          </a:xfrm>
          <a:custGeom>
            <a:avLst/>
            <a:gdLst/>
            <a:ahLst/>
            <a:cxnLst/>
            <a:rect l="l" t="t" r="r" b="b"/>
            <a:pathLst>
              <a:path w="13170572" h="7682834">
                <a:moveTo>
                  <a:pt x="0" y="0"/>
                </a:moveTo>
                <a:lnTo>
                  <a:pt x="13170572" y="0"/>
                </a:lnTo>
                <a:lnTo>
                  <a:pt x="13170572" y="7682834"/>
                </a:lnTo>
                <a:lnTo>
                  <a:pt x="0" y="7682834"/>
                </a:lnTo>
                <a:lnTo>
                  <a:pt x="0" y="0"/>
                </a:lnTo>
                <a:close/>
              </a:path>
            </a:pathLst>
          </a:custGeom>
          <a:blipFill>
            <a:blip r:embed="rId6"/>
            <a:stretch>
              <a:fillRect/>
            </a:stretch>
          </a:blipFill>
        </p:spPr>
      </p:sp>
      <p:sp>
        <p:nvSpPr>
          <p:cNvPr id="11" name="TextBox 11"/>
          <p:cNvSpPr txBox="1"/>
          <p:nvPr/>
        </p:nvSpPr>
        <p:spPr>
          <a:xfrm>
            <a:off x="6360658" y="9703132"/>
            <a:ext cx="5566683" cy="506805"/>
          </a:xfrm>
          <a:prstGeom prst="rect">
            <a:avLst/>
          </a:prstGeom>
        </p:spPr>
        <p:txBody>
          <a:bodyPr lIns="0" tIns="0" rIns="0" bIns="0" rtlCol="0" anchor="t">
            <a:spAutoFit/>
          </a:bodyPr>
          <a:lstStyle/>
          <a:p>
            <a:pPr algn="ctr">
              <a:lnSpc>
                <a:spcPts val="4193"/>
              </a:lnSpc>
              <a:spcBef>
                <a:spcPct val="0"/>
              </a:spcBef>
            </a:pPr>
            <a:r>
              <a:rPr lang="en-US" sz="3200" dirty="0"/>
              <a:t>Source : </a:t>
            </a:r>
            <a:r>
              <a:rPr lang="en-US" sz="3200" dirty="0" err="1"/>
              <a:t>Statistique</a:t>
            </a:r>
            <a:r>
              <a:rPr lang="en-US" sz="3200" dirty="0"/>
              <a:t> Canada, 2023</a:t>
            </a:r>
            <a:endParaRPr lang="en-US" sz="2995" dirty="0">
              <a:solidFill>
                <a:srgbClr val="000000"/>
              </a:solidFill>
              <a:latin typeface="Barlow Italics"/>
            </a:endParaRPr>
          </a:p>
        </p:txBody>
      </p:sp>
      <p:sp>
        <p:nvSpPr>
          <p:cNvPr id="12" name="TextBox 12"/>
          <p:cNvSpPr txBox="1"/>
          <p:nvPr/>
        </p:nvSpPr>
        <p:spPr>
          <a:xfrm>
            <a:off x="3922901" y="464637"/>
            <a:ext cx="10442198" cy="833562"/>
          </a:xfrm>
          <a:prstGeom prst="rect">
            <a:avLst/>
          </a:prstGeom>
        </p:spPr>
        <p:txBody>
          <a:bodyPr lIns="0" tIns="0" rIns="0" bIns="0" rtlCol="0" anchor="t">
            <a:spAutoFit/>
          </a:bodyPr>
          <a:lstStyle/>
          <a:p>
            <a:pPr lvl="0">
              <a:lnSpc>
                <a:spcPts val="6480"/>
              </a:lnSpc>
            </a:pPr>
            <a:r>
              <a:rPr lang="en-US" sz="6000" dirty="0">
                <a:latin typeface="Pragmatica Bold" charset="0"/>
              </a:rPr>
              <a:t>DÉMOGRAPHIE NAC : 2021</a:t>
            </a:r>
            <a:endParaRPr lang="en-US" sz="6000" spc="-150" dirty="0">
              <a:solidFill>
                <a:srgbClr val="000000"/>
              </a:solidFill>
              <a:latin typeface="Pragmatica Bold"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654885" y="2568412"/>
            <a:ext cx="313271" cy="31327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4885" y="3910171"/>
            <a:ext cx="313271" cy="3132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3" cstate="print"/>
            <a:stretch>
              <a:fillRect l="-658" r="-658"/>
            </a:stretch>
          </a:blipFill>
        </p:spPr>
      </p:sp>
      <p:sp>
        <p:nvSpPr>
          <p:cNvPr id="9" name="Freeform 9"/>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5" name="Group 15"/>
          <p:cNvGrpSpPr/>
          <p:nvPr/>
        </p:nvGrpSpPr>
        <p:grpSpPr>
          <a:xfrm>
            <a:off x="654885" y="6139671"/>
            <a:ext cx="313271" cy="3132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7784297" y="1846820"/>
            <a:ext cx="8887609" cy="8218728"/>
          </a:xfrm>
          <a:custGeom>
            <a:avLst/>
            <a:gdLst/>
            <a:ahLst/>
            <a:cxnLst/>
            <a:rect l="l" t="t" r="r" b="b"/>
            <a:pathLst>
              <a:path w="8887609" h="8218728">
                <a:moveTo>
                  <a:pt x="0" y="0"/>
                </a:moveTo>
                <a:lnTo>
                  <a:pt x="8887608" y="0"/>
                </a:lnTo>
                <a:lnTo>
                  <a:pt x="8887608" y="8218728"/>
                </a:lnTo>
                <a:lnTo>
                  <a:pt x="0" y="8218728"/>
                </a:lnTo>
                <a:lnTo>
                  <a:pt x="0" y="0"/>
                </a:lnTo>
                <a:close/>
              </a:path>
            </a:pathLst>
          </a:custGeom>
          <a:blipFill>
            <a:blip r:embed="rId6"/>
            <a:stretch>
              <a:fillRect l="-2478" r="-2478"/>
            </a:stretch>
          </a:blipFill>
        </p:spPr>
      </p:sp>
      <p:sp>
        <p:nvSpPr>
          <p:cNvPr id="19" name="TextBox 19"/>
          <p:cNvSpPr txBox="1"/>
          <p:nvPr/>
        </p:nvSpPr>
        <p:spPr>
          <a:xfrm>
            <a:off x="1643010" y="285716"/>
            <a:ext cx="12519802" cy="1554913"/>
          </a:xfrm>
          <a:prstGeom prst="rect">
            <a:avLst/>
          </a:prstGeom>
        </p:spPr>
        <p:txBody>
          <a:bodyPr wrap="square" lIns="0" tIns="0" rIns="0" bIns="0" rtlCol="0" anchor="t">
            <a:spAutoFit/>
          </a:bodyPr>
          <a:lstStyle/>
          <a:p>
            <a:pPr lvl="0">
              <a:lnSpc>
                <a:spcPts val="5940"/>
              </a:lnSpc>
            </a:pPr>
            <a:r>
              <a:rPr lang="en-US" sz="6000" dirty="0">
                <a:latin typeface="Pragmatica Bold" charset="0"/>
              </a:rPr>
              <a:t>DIVERSITÉ DES PEUPLES AFRICAINS</a:t>
            </a:r>
            <a:endParaRPr lang="en-US" sz="5500" spc="-137" dirty="0">
              <a:solidFill>
                <a:srgbClr val="000000"/>
              </a:solidFill>
              <a:latin typeface="Pragmatica Bold" charset="0"/>
            </a:endParaRPr>
          </a:p>
        </p:txBody>
      </p:sp>
      <p:sp>
        <p:nvSpPr>
          <p:cNvPr id="20" name="TextBox 20"/>
          <p:cNvSpPr txBox="1"/>
          <p:nvPr/>
        </p:nvSpPr>
        <p:spPr>
          <a:xfrm>
            <a:off x="1284582" y="2451680"/>
            <a:ext cx="2938596" cy="551433"/>
          </a:xfrm>
          <a:prstGeom prst="rect">
            <a:avLst/>
          </a:prstGeom>
        </p:spPr>
        <p:txBody>
          <a:bodyPr lIns="0" tIns="0" rIns="0" bIns="0" rtlCol="0" anchor="t">
            <a:spAutoFit/>
          </a:bodyPr>
          <a:lstStyle/>
          <a:p>
            <a:pPr lvl="0">
              <a:lnSpc>
                <a:spcPts val="4319"/>
              </a:lnSpc>
            </a:pPr>
            <a:r>
              <a:rPr lang="en-US" sz="4000" dirty="0">
                <a:latin typeface="Barlow Bold" charset="0"/>
              </a:rPr>
              <a:t>54 pays</a:t>
            </a:r>
            <a:endParaRPr lang="en-US" sz="3999" spc="-99" dirty="0">
              <a:solidFill>
                <a:srgbClr val="000000"/>
              </a:solidFill>
              <a:latin typeface="Barlow Bold" charset="0"/>
            </a:endParaRPr>
          </a:p>
        </p:txBody>
      </p:sp>
      <p:sp>
        <p:nvSpPr>
          <p:cNvPr id="21" name="TextBox 21"/>
          <p:cNvSpPr txBox="1"/>
          <p:nvPr/>
        </p:nvSpPr>
        <p:spPr>
          <a:xfrm>
            <a:off x="1284582" y="5983855"/>
            <a:ext cx="5430526" cy="2205732"/>
          </a:xfrm>
          <a:prstGeom prst="rect">
            <a:avLst/>
          </a:prstGeom>
        </p:spPr>
        <p:txBody>
          <a:bodyPr wrap="square" lIns="0" tIns="0" rIns="0" bIns="0" rtlCol="0" anchor="t">
            <a:spAutoFit/>
          </a:bodyPr>
          <a:lstStyle/>
          <a:p>
            <a:pPr>
              <a:lnSpc>
                <a:spcPts val="4319"/>
              </a:lnSpc>
            </a:pPr>
            <a:r>
              <a:rPr lang="fr-FR" sz="4000" dirty="0">
                <a:latin typeface="Barlow Bold" charset="0"/>
              </a:rPr>
              <a:t>Distinctes :</a:t>
            </a:r>
          </a:p>
          <a:p>
            <a:pPr>
              <a:lnSpc>
                <a:spcPts val="4319"/>
              </a:lnSpc>
              <a:buFont typeface="Arial" pitchFamily="34" charset="0"/>
              <a:buChar char="•"/>
            </a:pPr>
            <a:r>
              <a:rPr lang="fr-FR" sz="4000" dirty="0">
                <a:latin typeface="Barlow Bold" charset="0"/>
              </a:rPr>
              <a:t>Pratiques culturelles </a:t>
            </a:r>
          </a:p>
          <a:p>
            <a:pPr>
              <a:lnSpc>
                <a:spcPts val="4319"/>
              </a:lnSpc>
              <a:buFont typeface="Arial" pitchFamily="34" charset="0"/>
              <a:buChar char="•"/>
            </a:pPr>
            <a:r>
              <a:rPr lang="fr-FR" sz="4000" dirty="0">
                <a:latin typeface="Barlow Bold" charset="0"/>
              </a:rPr>
              <a:t>Langues</a:t>
            </a:r>
          </a:p>
          <a:p>
            <a:pPr>
              <a:lnSpc>
                <a:spcPts val="4319"/>
              </a:lnSpc>
              <a:buFont typeface="Arial" pitchFamily="34" charset="0"/>
              <a:buChar char="•"/>
            </a:pPr>
            <a:r>
              <a:rPr lang="fr-FR" sz="4000" dirty="0">
                <a:latin typeface="Barlow Bold" charset="0"/>
              </a:rPr>
              <a:t> Identités culturelles</a:t>
            </a:r>
            <a:endParaRPr lang="en-US" sz="3999" spc="-99" dirty="0">
              <a:solidFill>
                <a:srgbClr val="000000"/>
              </a:solidFill>
              <a:latin typeface="Barlow Bold" charset="0"/>
            </a:endParaRPr>
          </a:p>
        </p:txBody>
      </p:sp>
      <p:sp>
        <p:nvSpPr>
          <p:cNvPr id="22" name="TextBox 22"/>
          <p:cNvSpPr txBox="1"/>
          <p:nvPr/>
        </p:nvSpPr>
        <p:spPr>
          <a:xfrm>
            <a:off x="1265532" y="3674995"/>
            <a:ext cx="6375889" cy="1102866"/>
          </a:xfrm>
          <a:prstGeom prst="rect">
            <a:avLst/>
          </a:prstGeom>
        </p:spPr>
        <p:txBody>
          <a:bodyPr lIns="0" tIns="0" rIns="0" bIns="0" rtlCol="0" anchor="t">
            <a:spAutoFit/>
          </a:bodyPr>
          <a:lstStyle/>
          <a:p>
            <a:pPr lvl="0">
              <a:lnSpc>
                <a:spcPts val="4319"/>
              </a:lnSpc>
            </a:pPr>
            <a:r>
              <a:rPr lang="fr-FR" sz="3999" spc="-99" dirty="0">
                <a:solidFill>
                  <a:srgbClr val="000000"/>
                </a:solidFill>
                <a:latin typeface="Barlow Bold"/>
              </a:rPr>
              <a:t>5 régions : Nord, Ouest, Centre, Sud et Est.</a:t>
            </a:r>
            <a:r>
              <a:rPr lang="en-US" sz="3999" spc="-99" dirty="0">
                <a:solidFill>
                  <a:srgbClr val="000000"/>
                </a:solidFill>
                <a:latin typeface="Barlow Bold"/>
              </a:rPr>
              <a:t> </a:t>
            </a:r>
          </a:p>
        </p:txBody>
      </p:sp>
      <p:sp>
        <p:nvSpPr>
          <p:cNvPr id="23" name="Freeform 23"/>
          <p:cNvSpPr/>
          <p:nvPr/>
        </p:nvSpPr>
        <p:spPr>
          <a:xfrm rot="5400000">
            <a:off x="-1249287" y="900919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668776" y="2411776"/>
            <a:ext cx="313271" cy="31327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8776" y="4686614"/>
            <a:ext cx="313271" cy="3132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522603" y="8588399"/>
            <a:ext cx="1978630" cy="2004680"/>
          </a:xfrm>
          <a:custGeom>
            <a:avLst/>
            <a:gdLst/>
            <a:ahLst/>
            <a:cxnLst/>
            <a:rect l="l" t="t" r="r" b="b"/>
            <a:pathLst>
              <a:path w="1978630" h="2004680">
                <a:moveTo>
                  <a:pt x="0" y="0"/>
                </a:moveTo>
                <a:lnTo>
                  <a:pt x="1978630" y="0"/>
                </a:lnTo>
                <a:lnTo>
                  <a:pt x="1978630" y="2004680"/>
                </a:lnTo>
                <a:lnTo>
                  <a:pt x="0" y="2004680"/>
                </a:lnTo>
                <a:lnTo>
                  <a:pt x="0" y="0"/>
                </a:lnTo>
                <a:close/>
              </a:path>
            </a:pathLst>
          </a:custGeom>
          <a:blipFill>
            <a:blip r:embed="rId3" cstate="print"/>
            <a:stretch>
              <a:fillRect l="-658" r="-658"/>
            </a:stretch>
          </a:blipFill>
        </p:spPr>
      </p:sp>
      <p:sp>
        <p:nvSpPr>
          <p:cNvPr id="9" name="Freeform 9"/>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5" name="Group 15"/>
          <p:cNvGrpSpPr/>
          <p:nvPr/>
        </p:nvGrpSpPr>
        <p:grpSpPr>
          <a:xfrm>
            <a:off x="715429" y="3333149"/>
            <a:ext cx="313271" cy="3132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675154" y="7603269"/>
            <a:ext cx="313271" cy="3132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675154" y="5667653"/>
            <a:ext cx="313271" cy="31327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8167431" y="1498395"/>
            <a:ext cx="8651788" cy="8651788"/>
          </a:xfrm>
          <a:custGeom>
            <a:avLst/>
            <a:gdLst/>
            <a:ahLst/>
            <a:cxnLst/>
            <a:rect l="l" t="t" r="r" b="b"/>
            <a:pathLst>
              <a:path w="8651788" h="8651788">
                <a:moveTo>
                  <a:pt x="0" y="0"/>
                </a:moveTo>
                <a:lnTo>
                  <a:pt x="8651788" y="0"/>
                </a:lnTo>
                <a:lnTo>
                  <a:pt x="8651788" y="8651788"/>
                </a:lnTo>
                <a:lnTo>
                  <a:pt x="0" y="8651788"/>
                </a:lnTo>
                <a:lnTo>
                  <a:pt x="0" y="0"/>
                </a:lnTo>
                <a:close/>
              </a:path>
            </a:pathLst>
          </a:custGeom>
          <a:blipFill>
            <a:blip r:embed="rId6"/>
            <a:stretch>
              <a:fillRect/>
            </a:stretch>
          </a:blipFill>
        </p:spPr>
      </p:sp>
      <p:sp>
        <p:nvSpPr>
          <p:cNvPr id="25" name="TextBox 25"/>
          <p:cNvSpPr txBox="1"/>
          <p:nvPr/>
        </p:nvSpPr>
        <p:spPr>
          <a:xfrm>
            <a:off x="1357258" y="357154"/>
            <a:ext cx="14287600" cy="756617"/>
          </a:xfrm>
          <a:prstGeom prst="rect">
            <a:avLst/>
          </a:prstGeom>
        </p:spPr>
        <p:txBody>
          <a:bodyPr wrap="square" lIns="0" tIns="0" rIns="0" bIns="0" rtlCol="0" anchor="t">
            <a:spAutoFit/>
          </a:bodyPr>
          <a:lstStyle/>
          <a:p>
            <a:pPr lvl="0" algn="ctr">
              <a:lnSpc>
                <a:spcPts val="5940"/>
              </a:lnSpc>
            </a:pPr>
            <a:r>
              <a:rPr lang="en-US" sz="4800" dirty="0">
                <a:latin typeface="Pragmatica Bold" charset="0"/>
              </a:rPr>
              <a:t>DIVERSITÉ DES PEUPLES CARIBÉENS</a:t>
            </a:r>
            <a:endParaRPr lang="en-US" sz="4800" spc="-137" dirty="0">
              <a:solidFill>
                <a:srgbClr val="000000"/>
              </a:solidFill>
              <a:latin typeface="Pragmatica Bold" charset="0"/>
            </a:endParaRPr>
          </a:p>
        </p:txBody>
      </p:sp>
      <p:sp>
        <p:nvSpPr>
          <p:cNvPr id="26" name="TextBox 26"/>
          <p:cNvSpPr txBox="1"/>
          <p:nvPr/>
        </p:nvSpPr>
        <p:spPr>
          <a:xfrm>
            <a:off x="1247775" y="2243766"/>
            <a:ext cx="2938596" cy="1800365"/>
          </a:xfrm>
          <a:prstGeom prst="rect">
            <a:avLst/>
          </a:prstGeom>
        </p:spPr>
        <p:txBody>
          <a:bodyPr lIns="0" tIns="0" rIns="0" bIns="0" rtlCol="0" anchor="t">
            <a:spAutoFit/>
          </a:bodyPr>
          <a:lstStyle/>
          <a:p>
            <a:r>
              <a:rPr lang="en-US" sz="3700" dirty="0">
                <a:latin typeface="Barlow Bold" charset="0"/>
              </a:rPr>
              <a:t>7 000 </a:t>
            </a:r>
            <a:r>
              <a:rPr lang="en-US" sz="3700" dirty="0" err="1">
                <a:latin typeface="Barlow Bold" charset="0"/>
              </a:rPr>
              <a:t>îles</a:t>
            </a:r>
            <a:endParaRPr lang="en-US" sz="3700" dirty="0">
              <a:latin typeface="Barlow Bold" charset="0"/>
            </a:endParaRPr>
          </a:p>
          <a:p>
            <a:br>
              <a:rPr lang="en-US" sz="4000" dirty="0"/>
            </a:br>
            <a:endParaRPr lang="en-US" sz="3699" spc="-92" dirty="0">
              <a:solidFill>
                <a:srgbClr val="000000"/>
              </a:solidFill>
              <a:latin typeface="Barlow Bold"/>
            </a:endParaRPr>
          </a:p>
        </p:txBody>
      </p:sp>
      <p:sp>
        <p:nvSpPr>
          <p:cNvPr id="28" name="TextBox 28"/>
          <p:cNvSpPr txBox="1"/>
          <p:nvPr/>
        </p:nvSpPr>
        <p:spPr>
          <a:xfrm>
            <a:off x="1165364" y="3195504"/>
            <a:ext cx="6375889" cy="1025922"/>
          </a:xfrm>
          <a:prstGeom prst="rect">
            <a:avLst/>
          </a:prstGeom>
        </p:spPr>
        <p:txBody>
          <a:bodyPr lIns="0" tIns="0" rIns="0" bIns="0" rtlCol="0" anchor="t">
            <a:spAutoFit/>
          </a:bodyPr>
          <a:lstStyle/>
          <a:p>
            <a:pPr lvl="0">
              <a:lnSpc>
                <a:spcPts val="3995"/>
              </a:lnSpc>
            </a:pPr>
            <a:r>
              <a:rPr lang="fr-FR" sz="3700" dirty="0">
                <a:latin typeface="Barlow Bold" charset="0"/>
              </a:rPr>
              <a:t>32 pays : 13 États souverains, 19 États non souverains</a:t>
            </a:r>
            <a:endParaRPr lang="en-US" sz="3700" spc="-92" dirty="0">
              <a:solidFill>
                <a:srgbClr val="000000"/>
              </a:solidFill>
              <a:latin typeface="Barlow Bold" charset="0"/>
            </a:endParaRPr>
          </a:p>
        </p:txBody>
      </p:sp>
      <p:sp>
        <p:nvSpPr>
          <p:cNvPr id="29" name="TextBox 29"/>
          <p:cNvSpPr txBox="1"/>
          <p:nvPr/>
        </p:nvSpPr>
        <p:spPr>
          <a:xfrm>
            <a:off x="1165364" y="5548975"/>
            <a:ext cx="5851678" cy="2052165"/>
          </a:xfrm>
          <a:prstGeom prst="rect">
            <a:avLst/>
          </a:prstGeom>
        </p:spPr>
        <p:txBody>
          <a:bodyPr lIns="0" tIns="0" rIns="0" bIns="0" rtlCol="0" anchor="t">
            <a:spAutoFit/>
          </a:bodyPr>
          <a:lstStyle/>
          <a:p>
            <a:pPr>
              <a:lnSpc>
                <a:spcPts val="3995"/>
              </a:lnSpc>
            </a:pPr>
            <a:r>
              <a:rPr lang="fr-FR" sz="3700" dirty="0">
                <a:latin typeface="Barlow Bold" charset="0"/>
              </a:rPr>
              <a:t>Influences britanniques, espagnoles, françaises, néerlandaises, africaines et créoles</a:t>
            </a:r>
            <a:endParaRPr lang="en-US" sz="3700" spc="-92" dirty="0">
              <a:solidFill>
                <a:srgbClr val="000000"/>
              </a:solidFill>
              <a:latin typeface="Barlow Bold" charset="0"/>
            </a:endParaRPr>
          </a:p>
        </p:txBody>
      </p:sp>
      <p:sp>
        <p:nvSpPr>
          <p:cNvPr id="30" name="TextBox 30"/>
          <p:cNvSpPr txBox="1"/>
          <p:nvPr/>
        </p:nvSpPr>
        <p:spPr>
          <a:xfrm>
            <a:off x="1165364" y="7492679"/>
            <a:ext cx="5851678" cy="2564805"/>
          </a:xfrm>
          <a:prstGeom prst="rect">
            <a:avLst/>
          </a:prstGeom>
        </p:spPr>
        <p:txBody>
          <a:bodyPr lIns="0" tIns="0" rIns="0" bIns="0" rtlCol="0" anchor="t">
            <a:spAutoFit/>
          </a:bodyPr>
          <a:lstStyle/>
          <a:p>
            <a:pPr>
              <a:lnSpc>
                <a:spcPts val="3995"/>
              </a:lnSpc>
            </a:pPr>
            <a:r>
              <a:rPr lang="fr-FR" sz="3700" dirty="0">
                <a:latin typeface="Barlow Bold" charset="0"/>
              </a:rPr>
              <a:t>Façonnée par les cultures autochtones, la colonisation européenne, le commerce transatlantique des esclaves</a:t>
            </a:r>
            <a:endParaRPr lang="en-US" sz="3700" spc="-92" dirty="0">
              <a:solidFill>
                <a:srgbClr val="000000"/>
              </a:solidFill>
              <a:latin typeface="Barlow Bold" charset="0"/>
            </a:endParaRPr>
          </a:p>
        </p:txBody>
      </p:sp>
      <p:sp>
        <p:nvSpPr>
          <p:cNvPr id="31" name="Freeform 31"/>
          <p:cNvSpPr/>
          <p:nvPr/>
        </p:nvSpPr>
        <p:spPr>
          <a:xfrm rot="5400000">
            <a:off x="-1249287" y="900919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2" name="Rectangle 31"/>
          <p:cNvSpPr/>
          <p:nvPr/>
        </p:nvSpPr>
        <p:spPr>
          <a:xfrm>
            <a:off x="1214382" y="4500558"/>
            <a:ext cx="6781023" cy="661720"/>
          </a:xfrm>
          <a:prstGeom prst="rect">
            <a:avLst/>
          </a:prstGeom>
        </p:spPr>
        <p:txBody>
          <a:bodyPr wrap="none">
            <a:spAutoFit/>
          </a:bodyPr>
          <a:lstStyle/>
          <a:p>
            <a:r>
              <a:rPr lang="en-US" sz="3700" dirty="0" err="1">
                <a:latin typeface="Barlow Bold" charset="0"/>
              </a:rPr>
              <a:t>Pratiques</a:t>
            </a:r>
            <a:r>
              <a:rPr lang="en-US" sz="3700" dirty="0">
                <a:latin typeface="Barlow Bold" charset="0"/>
              </a:rPr>
              <a:t> </a:t>
            </a:r>
            <a:r>
              <a:rPr lang="en-US" sz="3700" dirty="0" err="1">
                <a:latin typeface="Barlow Bold" charset="0"/>
              </a:rPr>
              <a:t>culturelles</a:t>
            </a:r>
            <a:r>
              <a:rPr lang="en-US" sz="3700" dirty="0">
                <a:latin typeface="Barlow Bold" charset="0"/>
              </a:rPr>
              <a:t> </a:t>
            </a:r>
            <a:r>
              <a:rPr lang="en-US" sz="3700" dirty="0" err="1">
                <a:latin typeface="Barlow Bold" charset="0"/>
              </a:rPr>
              <a:t>distinctes</a:t>
            </a:r>
            <a:endParaRPr lang="en-US" sz="3700" dirty="0">
              <a:latin typeface="Barlow Bold"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4766484" y="7991771"/>
            <a:ext cx="2179845" cy="1980934"/>
          </a:xfrm>
          <a:custGeom>
            <a:avLst/>
            <a:gdLst/>
            <a:ahLst/>
            <a:cxnLst/>
            <a:rect l="l" t="t" r="r" b="b"/>
            <a:pathLst>
              <a:path w="2179845" h="1980934">
                <a:moveTo>
                  <a:pt x="0" y="0"/>
                </a:moveTo>
                <a:lnTo>
                  <a:pt x="2179845" y="0"/>
                </a:lnTo>
                <a:lnTo>
                  <a:pt x="2179845" y="1980934"/>
                </a:lnTo>
                <a:lnTo>
                  <a:pt x="0" y="1980934"/>
                </a:lnTo>
                <a:lnTo>
                  <a:pt x="0" y="0"/>
                </a:lnTo>
                <a:close/>
              </a:path>
            </a:pathLst>
          </a:custGeom>
          <a:blipFill>
            <a:blip r:embed="rId3" cstate="print"/>
            <a:stretch>
              <a:fillRect/>
            </a:stretch>
          </a:blipFill>
        </p:spPr>
      </p:sp>
      <p:grpSp>
        <p:nvGrpSpPr>
          <p:cNvPr id="3" name="Group 3"/>
          <p:cNvGrpSpPr/>
          <p:nvPr/>
        </p:nvGrpSpPr>
        <p:grpSpPr>
          <a:xfrm>
            <a:off x="4529194" y="7218233"/>
            <a:ext cx="2654424" cy="3088784"/>
            <a:chOff x="0" y="0"/>
            <a:chExt cx="698500" cy="812800"/>
          </a:xfrm>
        </p:grpSpPr>
        <p:sp>
          <p:nvSpPr>
            <p:cNvPr id="4" name="Freeform 4"/>
            <p:cNvSpPr/>
            <p:nvPr/>
          </p:nvSpPr>
          <p:spPr>
            <a:xfrm>
              <a:off x="0" y="11551"/>
              <a:ext cx="698500" cy="789697"/>
            </a:xfrm>
            <a:custGeom>
              <a:avLst/>
              <a:gdLst/>
              <a:ahLst/>
              <a:cxnLst/>
              <a:rect l="l" t="t" r="r" b="b"/>
              <a:pathLst>
                <a:path w="698500" h="789697">
                  <a:moveTo>
                    <a:pt x="401245" y="18701"/>
                  </a:moveTo>
                  <a:lnTo>
                    <a:pt x="646505" y="161397"/>
                  </a:lnTo>
                  <a:cubicBezTo>
                    <a:pt x="678696" y="180127"/>
                    <a:pt x="698500" y="214561"/>
                    <a:pt x="698500" y="251804"/>
                  </a:cubicBezTo>
                  <a:lnTo>
                    <a:pt x="698500" y="537894"/>
                  </a:lnTo>
                  <a:cubicBezTo>
                    <a:pt x="698500" y="575137"/>
                    <a:pt x="678696" y="609571"/>
                    <a:pt x="646505" y="628301"/>
                  </a:cubicBezTo>
                  <a:lnTo>
                    <a:pt x="401245" y="770997"/>
                  </a:lnTo>
                  <a:cubicBezTo>
                    <a:pt x="369104" y="789698"/>
                    <a:pt x="329396" y="789698"/>
                    <a:pt x="297255" y="770997"/>
                  </a:cubicBezTo>
                  <a:lnTo>
                    <a:pt x="51995" y="628301"/>
                  </a:lnTo>
                  <a:cubicBezTo>
                    <a:pt x="19804" y="609571"/>
                    <a:pt x="0" y="575137"/>
                    <a:pt x="0" y="537894"/>
                  </a:cubicBezTo>
                  <a:lnTo>
                    <a:pt x="0" y="251804"/>
                  </a:lnTo>
                  <a:cubicBezTo>
                    <a:pt x="0" y="214561"/>
                    <a:pt x="19804" y="180127"/>
                    <a:pt x="51995" y="161397"/>
                  </a:cubicBezTo>
                  <a:lnTo>
                    <a:pt x="297255" y="18701"/>
                  </a:lnTo>
                  <a:cubicBezTo>
                    <a:pt x="329396" y="0"/>
                    <a:pt x="369104" y="0"/>
                    <a:pt x="401245" y="18701"/>
                  </a:cubicBezTo>
                  <a:close/>
                </a:path>
              </a:pathLst>
            </a:custGeom>
            <a:gradFill rotWithShape="1">
              <a:gsLst>
                <a:gs pos="0">
                  <a:srgbClr val="1F3B80">
                    <a:alpha val="100000"/>
                  </a:srgbClr>
                </a:gs>
                <a:gs pos="100000">
                  <a:srgbClr val="3183ED">
                    <a:alpha val="100000"/>
                  </a:srgbClr>
                </a:gs>
              </a:gsLst>
              <a:lin ang="2700000"/>
            </a:gradFill>
            <a:ln w="12700" cap="rnd">
              <a:solidFill>
                <a:srgbClr val="000000"/>
              </a:solidFill>
              <a:prstDash val="solid"/>
              <a:round/>
            </a:ln>
          </p:spPr>
        </p:sp>
      </p:grpSp>
      <p:sp>
        <p:nvSpPr>
          <p:cNvPr id="5" name="Freeform 5"/>
          <p:cNvSpPr/>
          <p:nvPr/>
        </p:nvSpPr>
        <p:spPr>
          <a:xfrm rot="-5400000">
            <a:off x="2267337" y="8071474"/>
            <a:ext cx="2483303" cy="2256702"/>
          </a:xfrm>
          <a:custGeom>
            <a:avLst/>
            <a:gdLst/>
            <a:ahLst/>
            <a:cxnLst/>
            <a:rect l="l" t="t" r="r" b="b"/>
            <a:pathLst>
              <a:path w="2483303" h="2256702">
                <a:moveTo>
                  <a:pt x="0" y="0"/>
                </a:moveTo>
                <a:lnTo>
                  <a:pt x="2483303" y="0"/>
                </a:lnTo>
                <a:lnTo>
                  <a:pt x="2483303" y="2256701"/>
                </a:lnTo>
                <a:lnTo>
                  <a:pt x="0" y="2256701"/>
                </a:lnTo>
                <a:lnTo>
                  <a:pt x="0" y="0"/>
                </a:lnTo>
                <a:close/>
              </a:path>
            </a:pathLst>
          </a:custGeom>
          <a:blipFill>
            <a:blip r:embed="rId4" cstate="print"/>
            <a:stretch>
              <a:fillRect/>
            </a:stretch>
          </a:blipFill>
        </p:spPr>
      </p:sp>
      <p:grpSp>
        <p:nvGrpSpPr>
          <p:cNvPr id="6" name="Group 6"/>
          <p:cNvGrpSpPr/>
          <p:nvPr/>
        </p:nvGrpSpPr>
        <p:grpSpPr>
          <a:xfrm>
            <a:off x="2051919" y="7599868"/>
            <a:ext cx="2814021" cy="3274497"/>
            <a:chOff x="0" y="0"/>
            <a:chExt cx="698500" cy="812800"/>
          </a:xfrm>
        </p:grpSpPr>
        <p:sp>
          <p:nvSpPr>
            <p:cNvPr id="7" name="Freeform 7"/>
            <p:cNvSpPr/>
            <p:nvPr/>
          </p:nvSpPr>
          <p:spPr>
            <a:xfrm>
              <a:off x="0" y="10896"/>
              <a:ext cx="698500" cy="791008"/>
            </a:xfrm>
            <a:custGeom>
              <a:avLst/>
              <a:gdLst/>
              <a:ahLst/>
              <a:cxnLst/>
              <a:rect l="l" t="t" r="r" b="b"/>
              <a:pathLst>
                <a:path w="698500" h="791008">
                  <a:moveTo>
                    <a:pt x="398296" y="17640"/>
                  </a:moveTo>
                  <a:lnTo>
                    <a:pt x="649454" y="163768"/>
                  </a:lnTo>
                  <a:cubicBezTo>
                    <a:pt x="679819" y="181435"/>
                    <a:pt x="698500" y="213916"/>
                    <a:pt x="698500" y="249047"/>
                  </a:cubicBezTo>
                  <a:lnTo>
                    <a:pt x="698500" y="541961"/>
                  </a:lnTo>
                  <a:cubicBezTo>
                    <a:pt x="698500" y="577092"/>
                    <a:pt x="679819" y="609573"/>
                    <a:pt x="649454" y="627240"/>
                  </a:cubicBezTo>
                  <a:lnTo>
                    <a:pt x="398296" y="773368"/>
                  </a:lnTo>
                  <a:cubicBezTo>
                    <a:pt x="367978" y="791008"/>
                    <a:pt x="330522" y="791008"/>
                    <a:pt x="300204" y="773368"/>
                  </a:cubicBezTo>
                  <a:lnTo>
                    <a:pt x="49046" y="627240"/>
                  </a:lnTo>
                  <a:cubicBezTo>
                    <a:pt x="18681" y="609573"/>
                    <a:pt x="0" y="577092"/>
                    <a:pt x="0" y="541961"/>
                  </a:cubicBezTo>
                  <a:lnTo>
                    <a:pt x="0" y="249047"/>
                  </a:lnTo>
                  <a:cubicBezTo>
                    <a:pt x="0" y="213916"/>
                    <a:pt x="18681" y="181435"/>
                    <a:pt x="49046" y="163768"/>
                  </a:cubicBezTo>
                  <a:lnTo>
                    <a:pt x="300204" y="17640"/>
                  </a:lnTo>
                  <a:cubicBezTo>
                    <a:pt x="330522" y="0"/>
                    <a:pt x="367978" y="0"/>
                    <a:pt x="398296" y="17640"/>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id="8" name="Freeform 8"/>
          <p:cNvSpPr/>
          <p:nvPr/>
        </p:nvSpPr>
        <p:spPr>
          <a:xfrm rot="-5400000">
            <a:off x="-929062" y="8328134"/>
            <a:ext cx="3838298" cy="3488053"/>
          </a:xfrm>
          <a:custGeom>
            <a:avLst/>
            <a:gdLst/>
            <a:ahLst/>
            <a:cxnLst/>
            <a:rect l="l" t="t" r="r" b="b"/>
            <a:pathLst>
              <a:path w="3838298" h="3488053">
                <a:moveTo>
                  <a:pt x="0" y="0"/>
                </a:moveTo>
                <a:lnTo>
                  <a:pt x="3838298" y="0"/>
                </a:lnTo>
                <a:lnTo>
                  <a:pt x="3838298" y="3488053"/>
                </a:lnTo>
                <a:lnTo>
                  <a:pt x="0" y="3488053"/>
                </a:lnTo>
                <a:lnTo>
                  <a:pt x="0" y="0"/>
                </a:lnTo>
                <a:close/>
              </a:path>
            </a:pathLst>
          </a:custGeom>
          <a:blipFill>
            <a:blip r:embed="rId5"/>
            <a:stretch>
              <a:fillRect/>
            </a:stretch>
          </a:blipFill>
        </p:spPr>
      </p:sp>
      <p:grpSp>
        <p:nvGrpSpPr>
          <p:cNvPr id="9" name="Group 9"/>
          <p:cNvGrpSpPr/>
          <p:nvPr/>
        </p:nvGrpSpPr>
        <p:grpSpPr>
          <a:xfrm>
            <a:off x="-248033" y="8399012"/>
            <a:ext cx="2865581" cy="3334495"/>
            <a:chOff x="0" y="0"/>
            <a:chExt cx="698500" cy="812800"/>
          </a:xfrm>
        </p:grpSpPr>
        <p:sp>
          <p:nvSpPr>
            <p:cNvPr id="10" name="Freeform 10"/>
            <p:cNvSpPr/>
            <p:nvPr/>
          </p:nvSpPr>
          <p:spPr>
            <a:xfrm>
              <a:off x="0" y="10700"/>
              <a:ext cx="698500" cy="791400"/>
            </a:xfrm>
            <a:custGeom>
              <a:avLst/>
              <a:gdLst/>
              <a:ahLst/>
              <a:cxnLst/>
              <a:rect l="l" t="t" r="r" b="b"/>
              <a:pathLst>
                <a:path w="698500" h="791400">
                  <a:moveTo>
                    <a:pt x="397414" y="17322"/>
                  </a:moveTo>
                  <a:lnTo>
                    <a:pt x="650336" y="164478"/>
                  </a:lnTo>
                  <a:cubicBezTo>
                    <a:pt x="680156" y="181827"/>
                    <a:pt x="698500" y="213723"/>
                    <a:pt x="698500" y="248222"/>
                  </a:cubicBezTo>
                  <a:lnTo>
                    <a:pt x="698500" y="543178"/>
                  </a:lnTo>
                  <a:cubicBezTo>
                    <a:pt x="698500" y="577677"/>
                    <a:pt x="680156" y="609573"/>
                    <a:pt x="650336" y="626922"/>
                  </a:cubicBezTo>
                  <a:lnTo>
                    <a:pt x="397414" y="774078"/>
                  </a:lnTo>
                  <a:cubicBezTo>
                    <a:pt x="367641" y="791400"/>
                    <a:pt x="330859" y="791400"/>
                    <a:pt x="301086" y="774078"/>
                  </a:cubicBezTo>
                  <a:lnTo>
                    <a:pt x="48164" y="626922"/>
                  </a:lnTo>
                  <a:cubicBezTo>
                    <a:pt x="18344" y="609573"/>
                    <a:pt x="0" y="577677"/>
                    <a:pt x="0" y="543178"/>
                  </a:cubicBezTo>
                  <a:lnTo>
                    <a:pt x="0" y="248222"/>
                  </a:lnTo>
                  <a:cubicBezTo>
                    <a:pt x="0" y="213723"/>
                    <a:pt x="18344" y="181827"/>
                    <a:pt x="48164" y="164478"/>
                  </a:cubicBezTo>
                  <a:lnTo>
                    <a:pt x="301086" y="17322"/>
                  </a:lnTo>
                  <a:cubicBezTo>
                    <a:pt x="330859" y="0"/>
                    <a:pt x="367641" y="0"/>
                    <a:pt x="397414" y="17322"/>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id="11" name="Freeform 11"/>
          <p:cNvSpPr/>
          <p:nvPr/>
        </p:nvSpPr>
        <p:spPr>
          <a:xfrm>
            <a:off x="3111789" y="9277761"/>
            <a:ext cx="794399" cy="794399"/>
          </a:xfrm>
          <a:custGeom>
            <a:avLst/>
            <a:gdLst/>
            <a:ahLst/>
            <a:cxnLst/>
            <a:rect l="l" t="t" r="r" b="b"/>
            <a:pathLst>
              <a:path w="794399" h="794399">
                <a:moveTo>
                  <a:pt x="0" y="0"/>
                </a:moveTo>
                <a:lnTo>
                  <a:pt x="794399" y="0"/>
                </a:lnTo>
                <a:lnTo>
                  <a:pt x="794399" y="794399"/>
                </a:lnTo>
                <a:lnTo>
                  <a:pt x="0" y="7943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2527711" y="8295176"/>
            <a:ext cx="800812" cy="800812"/>
          </a:xfrm>
          <a:custGeom>
            <a:avLst/>
            <a:gdLst/>
            <a:ahLst/>
            <a:cxnLst/>
            <a:rect l="l" t="t" r="r" b="b"/>
            <a:pathLst>
              <a:path w="800812" h="800812">
                <a:moveTo>
                  <a:pt x="0" y="0"/>
                </a:moveTo>
                <a:lnTo>
                  <a:pt x="800812" y="0"/>
                </a:lnTo>
                <a:lnTo>
                  <a:pt x="800812" y="800813"/>
                </a:lnTo>
                <a:lnTo>
                  <a:pt x="0" y="8008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0" y="8874646"/>
            <a:ext cx="2277307" cy="1420470"/>
          </a:xfrm>
          <a:custGeom>
            <a:avLst/>
            <a:gdLst/>
            <a:ahLst/>
            <a:cxnLst/>
            <a:rect l="l" t="t" r="r" b="b"/>
            <a:pathLst>
              <a:path w="2277307" h="1420470">
                <a:moveTo>
                  <a:pt x="0" y="0"/>
                </a:moveTo>
                <a:lnTo>
                  <a:pt x="2277307" y="0"/>
                </a:lnTo>
                <a:lnTo>
                  <a:pt x="2277307" y="1420470"/>
                </a:lnTo>
                <a:lnTo>
                  <a:pt x="0" y="14204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5370744" y="7558047"/>
            <a:ext cx="971326" cy="1883023"/>
          </a:xfrm>
          <a:custGeom>
            <a:avLst/>
            <a:gdLst/>
            <a:ahLst/>
            <a:cxnLst/>
            <a:rect l="l" t="t" r="r" b="b"/>
            <a:pathLst>
              <a:path w="971326" h="1883023">
                <a:moveTo>
                  <a:pt x="0" y="0"/>
                </a:moveTo>
                <a:lnTo>
                  <a:pt x="971325" y="0"/>
                </a:lnTo>
                <a:lnTo>
                  <a:pt x="971325" y="1883022"/>
                </a:lnTo>
                <a:lnTo>
                  <a:pt x="0" y="1883022"/>
                </a:lnTo>
                <a:lnTo>
                  <a:pt x="0" y="0"/>
                </a:lnTo>
                <a:close/>
              </a:path>
            </a:pathLst>
          </a:custGeom>
          <a:blipFill>
            <a:blip r:embed="rId12" cstate="print">
              <a:extLst>
                <a:ext uri="{96DAC541-7B7A-43D3-8B79-37D633B846F1}">
                  <asvg:svgBlip xmlns:asvg="http://schemas.microsoft.com/office/drawing/2016/SVG/main" r:embed="rId13"/>
                </a:ext>
              </a:extLst>
            </a:blip>
            <a:stretch>
              <a:fillRect/>
            </a:stretch>
          </a:blipFill>
        </p:spPr>
      </p:sp>
      <p:sp>
        <p:nvSpPr>
          <p:cNvPr id="15" name="Freeform 15"/>
          <p:cNvSpPr/>
          <p:nvPr/>
        </p:nvSpPr>
        <p:spPr>
          <a:xfrm>
            <a:off x="3661898" y="8191341"/>
            <a:ext cx="867296" cy="1008484"/>
          </a:xfrm>
          <a:custGeom>
            <a:avLst/>
            <a:gdLst/>
            <a:ahLst/>
            <a:cxnLst/>
            <a:rect l="l" t="t" r="r" b="b"/>
            <a:pathLst>
              <a:path w="867296" h="1008484">
                <a:moveTo>
                  <a:pt x="0" y="0"/>
                </a:moveTo>
                <a:lnTo>
                  <a:pt x="867297" y="0"/>
                </a:lnTo>
                <a:lnTo>
                  <a:pt x="867297" y="1008484"/>
                </a:lnTo>
                <a:lnTo>
                  <a:pt x="0" y="1008484"/>
                </a:lnTo>
                <a:lnTo>
                  <a:pt x="0" y="0"/>
                </a:lnTo>
                <a:close/>
              </a:path>
            </a:pathLst>
          </a:custGeom>
          <a:blipFill>
            <a:blip r:embed="rId14" cstate="print">
              <a:extLst>
                <a:ext uri="{96DAC541-7B7A-43D3-8B79-37D633B846F1}">
                  <asvg:svgBlip xmlns:asvg="http://schemas.microsoft.com/office/drawing/2016/SVG/main" r:embed="rId15"/>
                </a:ext>
              </a:extLst>
            </a:blip>
            <a:stretch>
              <a:fillRect/>
            </a:stretch>
          </a:blipFill>
        </p:spPr>
      </p:sp>
      <p:grpSp>
        <p:nvGrpSpPr>
          <p:cNvPr id="16" name="Group 16"/>
          <p:cNvGrpSpPr/>
          <p:nvPr/>
        </p:nvGrpSpPr>
        <p:grpSpPr>
          <a:xfrm>
            <a:off x="872064" y="3333149"/>
            <a:ext cx="313271" cy="3132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6522603" y="8588399"/>
            <a:ext cx="1978630" cy="2004680"/>
          </a:xfrm>
          <a:custGeom>
            <a:avLst/>
            <a:gdLst/>
            <a:ahLst/>
            <a:cxnLst/>
            <a:rect l="l" t="t" r="r" b="b"/>
            <a:pathLst>
              <a:path w="1978630" h="2004680">
                <a:moveTo>
                  <a:pt x="0" y="0"/>
                </a:moveTo>
                <a:lnTo>
                  <a:pt x="1978630" y="0"/>
                </a:lnTo>
                <a:lnTo>
                  <a:pt x="1978630" y="2004680"/>
                </a:lnTo>
                <a:lnTo>
                  <a:pt x="0" y="2004680"/>
                </a:lnTo>
                <a:lnTo>
                  <a:pt x="0" y="0"/>
                </a:lnTo>
                <a:close/>
              </a:path>
            </a:pathLst>
          </a:custGeom>
          <a:blipFill>
            <a:blip r:embed="rId16" cstate="print"/>
            <a:stretch>
              <a:fillRect l="-658" r="-658"/>
            </a:stretch>
          </a:blipFill>
        </p:spPr>
      </p:sp>
      <p:sp>
        <p:nvSpPr>
          <p:cNvPr id="20" name="Freeform 20"/>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1" name="Freeform 21"/>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2" name="Freeform 22"/>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3" name="Freeform 23"/>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4" name="Freeform 24"/>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5" name="Freeform 25"/>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grpSp>
        <p:nvGrpSpPr>
          <p:cNvPr id="26" name="Group 26"/>
          <p:cNvGrpSpPr/>
          <p:nvPr/>
        </p:nvGrpSpPr>
        <p:grpSpPr>
          <a:xfrm>
            <a:off x="872064" y="2451977"/>
            <a:ext cx="313271" cy="3132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872064" y="4637020"/>
            <a:ext cx="313271" cy="31327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10388676" y="1998238"/>
            <a:ext cx="6462856" cy="6455324"/>
          </a:xfrm>
          <a:custGeom>
            <a:avLst/>
            <a:gdLst/>
            <a:ahLst/>
            <a:cxnLst/>
            <a:rect l="l" t="t" r="r" b="b"/>
            <a:pathLst>
              <a:path w="6462856" h="6455324">
                <a:moveTo>
                  <a:pt x="0" y="0"/>
                </a:moveTo>
                <a:lnTo>
                  <a:pt x="6462856" y="0"/>
                </a:lnTo>
                <a:lnTo>
                  <a:pt x="6462856" y="6455323"/>
                </a:lnTo>
                <a:lnTo>
                  <a:pt x="0" y="6455323"/>
                </a:lnTo>
                <a:lnTo>
                  <a:pt x="0" y="0"/>
                </a:lnTo>
                <a:close/>
              </a:path>
            </a:pathLst>
          </a:custGeom>
          <a:blipFill>
            <a:blip r:embed="rId19"/>
            <a:stretch>
              <a:fillRect/>
            </a:stretch>
          </a:blipFill>
        </p:spPr>
      </p:sp>
      <p:sp>
        <p:nvSpPr>
          <p:cNvPr id="33" name="TextBox 33"/>
          <p:cNvSpPr txBox="1"/>
          <p:nvPr/>
        </p:nvSpPr>
        <p:spPr>
          <a:xfrm>
            <a:off x="1714448" y="357154"/>
            <a:ext cx="12690723" cy="3385542"/>
          </a:xfrm>
          <a:prstGeom prst="rect">
            <a:avLst/>
          </a:prstGeom>
        </p:spPr>
        <p:txBody>
          <a:bodyPr lIns="0" tIns="0" rIns="0" bIns="0" rtlCol="0" anchor="t">
            <a:spAutoFit/>
          </a:bodyPr>
          <a:lstStyle/>
          <a:p>
            <a:pPr algn="ctr"/>
            <a:r>
              <a:rPr lang="en-US" sz="5500" dirty="0">
                <a:latin typeface="Pragmatica Bold" charset="0"/>
              </a:rPr>
              <a:t>DIVERSITÉ DES PERSONNES NOIRES</a:t>
            </a:r>
          </a:p>
          <a:p>
            <a:br>
              <a:rPr lang="en-US" sz="5500" dirty="0">
                <a:latin typeface="Pragmatica Bold" charset="0"/>
              </a:rPr>
            </a:br>
            <a:endParaRPr lang="en-US" sz="5500" spc="-137" dirty="0">
              <a:solidFill>
                <a:srgbClr val="000000"/>
              </a:solidFill>
              <a:latin typeface="Pragmatica Bold" charset="0"/>
            </a:endParaRPr>
          </a:p>
        </p:txBody>
      </p:sp>
      <p:sp>
        <p:nvSpPr>
          <p:cNvPr id="34" name="TextBox 34"/>
          <p:cNvSpPr txBox="1"/>
          <p:nvPr/>
        </p:nvSpPr>
        <p:spPr>
          <a:xfrm>
            <a:off x="1480097" y="3180838"/>
            <a:ext cx="7991393" cy="1000274"/>
          </a:xfrm>
          <a:prstGeom prst="rect">
            <a:avLst/>
          </a:prstGeom>
        </p:spPr>
        <p:txBody>
          <a:bodyPr lIns="0" tIns="0" rIns="0" bIns="0" rtlCol="0" anchor="t">
            <a:spAutoFit/>
          </a:bodyPr>
          <a:lstStyle/>
          <a:p>
            <a:pPr>
              <a:lnSpc>
                <a:spcPts val="3888"/>
              </a:lnSpc>
            </a:pPr>
            <a:r>
              <a:rPr lang="fr-FR" sz="3600" dirty="0">
                <a:latin typeface="Barlow" panose="020B0604020202020204" charset="0"/>
              </a:rPr>
              <a:t>Également en Amérique, en Europe et dans d'autres parties du monde</a:t>
            </a:r>
            <a:endParaRPr lang="en-US" sz="3600" spc="-89" dirty="0">
              <a:solidFill>
                <a:srgbClr val="000000"/>
              </a:solidFill>
              <a:latin typeface="Barlow" panose="020B0604020202020204" charset="0"/>
            </a:endParaRPr>
          </a:p>
        </p:txBody>
      </p:sp>
      <p:sp>
        <p:nvSpPr>
          <p:cNvPr id="35" name="TextBox 35"/>
          <p:cNvSpPr txBox="1"/>
          <p:nvPr/>
        </p:nvSpPr>
        <p:spPr>
          <a:xfrm>
            <a:off x="1477396" y="2385918"/>
            <a:ext cx="9322788" cy="500137"/>
          </a:xfrm>
          <a:prstGeom prst="rect">
            <a:avLst/>
          </a:prstGeom>
        </p:spPr>
        <p:txBody>
          <a:bodyPr wrap="square" lIns="0" tIns="0" rIns="0" bIns="0" rtlCol="0" anchor="t">
            <a:spAutoFit/>
          </a:bodyPr>
          <a:lstStyle/>
          <a:p>
            <a:pPr lvl="0">
              <a:lnSpc>
                <a:spcPts val="3888"/>
              </a:lnSpc>
            </a:pPr>
            <a:r>
              <a:rPr lang="fr-FR" sz="3600" spc="-89" dirty="0">
                <a:solidFill>
                  <a:srgbClr val="000000"/>
                </a:solidFill>
                <a:latin typeface="Barlow" panose="020B0604020202020204" charset="0"/>
              </a:rPr>
              <a:t>Comprend les personnes d’ascendance africaine</a:t>
            </a:r>
            <a:endParaRPr lang="en-US" sz="3600" spc="-89" dirty="0">
              <a:solidFill>
                <a:srgbClr val="000000"/>
              </a:solidFill>
              <a:latin typeface="Barlow" panose="020B0604020202020204" charset="0"/>
            </a:endParaRPr>
          </a:p>
        </p:txBody>
      </p:sp>
      <p:sp>
        <p:nvSpPr>
          <p:cNvPr id="36" name="TextBox 36"/>
          <p:cNvSpPr txBox="1"/>
          <p:nvPr/>
        </p:nvSpPr>
        <p:spPr>
          <a:xfrm>
            <a:off x="1480097" y="4434267"/>
            <a:ext cx="7991393" cy="2769989"/>
          </a:xfrm>
          <a:prstGeom prst="rect">
            <a:avLst/>
          </a:prstGeom>
        </p:spPr>
        <p:txBody>
          <a:bodyPr wrap="square" lIns="0" tIns="0" rIns="0" bIns="0" rtlCol="0" anchor="t">
            <a:spAutoFit/>
          </a:bodyPr>
          <a:lstStyle/>
          <a:p>
            <a:r>
              <a:rPr lang="fr-FR" sz="3600" dirty="0">
                <a:latin typeface="Barlow" panose="020B0604020202020204" charset="0"/>
              </a:rPr>
              <a:t>Caractérisée par : </a:t>
            </a:r>
          </a:p>
          <a:p>
            <a:pPr>
              <a:buFont typeface="Arial" pitchFamily="34" charset="0"/>
              <a:buChar char="•"/>
            </a:pPr>
            <a:r>
              <a:rPr lang="fr-FR" sz="3600" dirty="0">
                <a:latin typeface="Barlow" panose="020B0604020202020204" charset="0"/>
              </a:rPr>
              <a:t>De nombreuses langues supplémentaires</a:t>
            </a:r>
          </a:p>
          <a:p>
            <a:pPr>
              <a:buFont typeface="Arial" pitchFamily="34" charset="0"/>
              <a:buChar char="•"/>
            </a:pPr>
            <a:r>
              <a:rPr lang="fr-FR" sz="3600" dirty="0">
                <a:latin typeface="Barlow" panose="020B0604020202020204" charset="0"/>
              </a:rPr>
              <a:t> Une grande variété de religions </a:t>
            </a:r>
          </a:p>
          <a:p>
            <a:pPr>
              <a:buFont typeface="Arial" pitchFamily="34" charset="0"/>
              <a:buChar char="•"/>
            </a:pPr>
            <a:r>
              <a:rPr lang="fr-FR" sz="3600" dirty="0">
                <a:latin typeface="Barlow" panose="020B0604020202020204" charset="0"/>
              </a:rPr>
              <a:t>D'innombrables pratiques culturelles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cstate="print"/>
            <a:stretch>
              <a:fillRect/>
            </a:stretch>
          </a:blipFill>
        </p:spPr>
      </p:sp>
      <p:sp>
        <p:nvSpPr>
          <p:cNvPr id="3" name="Freeform 3"/>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98983" y="66910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6598983" y="393978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6598983" y="1188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6899738" y="4901293"/>
            <a:ext cx="2340428" cy="2180862"/>
            <a:chOff x="0" y="0"/>
            <a:chExt cx="616409" cy="574384"/>
          </a:xfrm>
        </p:grpSpPr>
        <p:sp>
          <p:nvSpPr>
            <p:cNvPr id="11" name="Freeform 11"/>
            <p:cNvSpPr/>
            <p:nvPr/>
          </p:nvSpPr>
          <p:spPr>
            <a:xfrm>
              <a:off x="0" y="0"/>
              <a:ext cx="616409" cy="574383"/>
            </a:xfrm>
            <a:custGeom>
              <a:avLst/>
              <a:gdLst/>
              <a:ahLst/>
              <a:cxnLst/>
              <a:rect l="l" t="t" r="r" b="b"/>
              <a:pathLst>
                <a:path w="616409" h="574383">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8A2D1B"/>
            </a:solidFill>
          </p:spPr>
        </p:sp>
        <p:sp>
          <p:nvSpPr>
            <p:cNvPr id="12" name="TextBox 12"/>
            <p:cNvSpPr txBox="1"/>
            <p:nvPr/>
          </p:nvSpPr>
          <p:spPr>
            <a:xfrm>
              <a:off x="0" y="-66675"/>
              <a:ext cx="616409" cy="641059"/>
            </a:xfrm>
            <a:prstGeom prst="rect">
              <a:avLst/>
            </a:prstGeom>
          </p:spPr>
          <p:txBody>
            <a:bodyPr lIns="50800" tIns="50800" rIns="50800" bIns="50800" rtlCol="0" anchor="ctr"/>
            <a:lstStyle/>
            <a:p>
              <a:pPr algn="ctr">
                <a:lnSpc>
                  <a:spcPts val="4059"/>
                </a:lnSpc>
              </a:pPr>
              <a:r>
                <a:rPr lang="en-US" sz="2900" dirty="0">
                  <a:solidFill>
                    <a:schemeClr val="bg1"/>
                  </a:solidFill>
                  <a:latin typeface="Barlow Bold" charset="0"/>
                </a:rPr>
                <a:t>CROYANCES RELIGIEUSES</a:t>
              </a:r>
            </a:p>
          </p:txBody>
        </p:sp>
      </p:grpSp>
      <p:grpSp>
        <p:nvGrpSpPr>
          <p:cNvPr id="13" name="Group 13"/>
          <p:cNvGrpSpPr/>
          <p:nvPr/>
        </p:nvGrpSpPr>
        <p:grpSpPr>
          <a:xfrm>
            <a:off x="12645300" y="4901293"/>
            <a:ext cx="2340428" cy="2180862"/>
            <a:chOff x="0" y="0"/>
            <a:chExt cx="616409" cy="574384"/>
          </a:xfrm>
        </p:grpSpPr>
        <p:sp>
          <p:nvSpPr>
            <p:cNvPr id="14" name="Freeform 14"/>
            <p:cNvSpPr/>
            <p:nvPr/>
          </p:nvSpPr>
          <p:spPr>
            <a:xfrm>
              <a:off x="0" y="0"/>
              <a:ext cx="616409" cy="574383"/>
            </a:xfrm>
            <a:custGeom>
              <a:avLst/>
              <a:gdLst/>
              <a:ahLst/>
              <a:cxnLst/>
              <a:rect l="l" t="t" r="r" b="b"/>
              <a:pathLst>
                <a:path w="616409" h="574383">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020100"/>
            </a:solidFill>
          </p:spPr>
        </p:sp>
        <p:sp>
          <p:nvSpPr>
            <p:cNvPr id="15" name="TextBox 15"/>
            <p:cNvSpPr txBox="1"/>
            <p:nvPr/>
          </p:nvSpPr>
          <p:spPr>
            <a:xfrm>
              <a:off x="0" y="-57150"/>
              <a:ext cx="616409" cy="631534"/>
            </a:xfrm>
            <a:prstGeom prst="rect">
              <a:avLst/>
            </a:prstGeom>
          </p:spPr>
          <p:txBody>
            <a:bodyPr lIns="50800" tIns="50800" rIns="50800" bIns="50800" rtlCol="0" anchor="ctr"/>
            <a:lstStyle/>
            <a:p>
              <a:pPr algn="ctr">
                <a:lnSpc>
                  <a:spcPts val="3639"/>
                </a:lnSpc>
              </a:pPr>
              <a:r>
                <a:rPr lang="en-US" sz="2500" dirty="0">
                  <a:solidFill>
                    <a:schemeClr val="bg1"/>
                  </a:solidFill>
                  <a:latin typeface="Barlow Bold" charset="0"/>
                </a:rPr>
                <a:t>MYTHES CULTURELS ET FOLKLORIQUES</a:t>
              </a:r>
            </a:p>
          </p:txBody>
        </p:sp>
      </p:grpSp>
      <p:grpSp>
        <p:nvGrpSpPr>
          <p:cNvPr id="16" name="Group 16"/>
          <p:cNvGrpSpPr/>
          <p:nvPr/>
        </p:nvGrpSpPr>
        <p:grpSpPr>
          <a:xfrm>
            <a:off x="1124792" y="4476247"/>
            <a:ext cx="2661358" cy="2397853"/>
            <a:chOff x="0" y="-57150"/>
            <a:chExt cx="625674" cy="631534"/>
          </a:xfrm>
        </p:grpSpPr>
        <p:sp>
          <p:nvSpPr>
            <p:cNvPr id="17" name="Freeform 17"/>
            <p:cNvSpPr/>
            <p:nvPr/>
          </p:nvSpPr>
          <p:spPr>
            <a:xfrm>
              <a:off x="0" y="0"/>
              <a:ext cx="616409" cy="574383"/>
            </a:xfrm>
            <a:custGeom>
              <a:avLst/>
              <a:gdLst/>
              <a:ahLst/>
              <a:cxnLst/>
              <a:rect l="l" t="t" r="r" b="b"/>
              <a:pathLst>
                <a:path w="616409" h="574383">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737373"/>
            </a:solidFill>
          </p:spPr>
        </p:sp>
        <p:sp>
          <p:nvSpPr>
            <p:cNvPr id="18" name="TextBox 18"/>
            <p:cNvSpPr txBox="1"/>
            <p:nvPr/>
          </p:nvSpPr>
          <p:spPr>
            <a:xfrm>
              <a:off x="0" y="-57150"/>
              <a:ext cx="625674" cy="631534"/>
            </a:xfrm>
            <a:prstGeom prst="rect">
              <a:avLst/>
            </a:prstGeom>
          </p:spPr>
          <p:txBody>
            <a:bodyPr lIns="50800" tIns="50800" rIns="50800" bIns="50800" rtlCol="0" anchor="ctr"/>
            <a:lstStyle/>
            <a:p>
              <a:pPr algn="ctr">
                <a:lnSpc>
                  <a:spcPts val="3499"/>
                </a:lnSpc>
              </a:pPr>
              <a:r>
                <a:rPr lang="en-US" sz="2500" dirty="0">
                  <a:solidFill>
                    <a:schemeClr val="bg1"/>
                  </a:solidFill>
                  <a:latin typeface="Barlow Bold" charset="0"/>
                </a:rPr>
                <a:t>COLLECTIVISME ET VALEURS FAMILIALES</a:t>
              </a:r>
            </a:p>
          </p:txBody>
        </p:sp>
      </p:grpSp>
      <p:grpSp>
        <p:nvGrpSpPr>
          <p:cNvPr id="19" name="Group 19"/>
          <p:cNvGrpSpPr/>
          <p:nvPr/>
        </p:nvGrpSpPr>
        <p:grpSpPr>
          <a:xfrm>
            <a:off x="3712411" y="1643201"/>
            <a:ext cx="2911309" cy="2397853"/>
            <a:chOff x="0" y="-57150"/>
            <a:chExt cx="698382" cy="631534"/>
          </a:xfrm>
        </p:grpSpPr>
        <p:sp>
          <p:nvSpPr>
            <p:cNvPr id="20" name="Freeform 20"/>
            <p:cNvSpPr/>
            <p:nvPr/>
          </p:nvSpPr>
          <p:spPr>
            <a:xfrm>
              <a:off x="0" y="0"/>
              <a:ext cx="649426" cy="574383"/>
            </a:xfrm>
            <a:custGeom>
              <a:avLst/>
              <a:gdLst/>
              <a:ahLst/>
              <a:cxnLst/>
              <a:rect l="l" t="t" r="r" b="b"/>
              <a:pathLst>
                <a:path w="649426" h="574383">
                  <a:moveTo>
                    <a:pt x="160126" y="0"/>
                  </a:moveTo>
                  <a:lnTo>
                    <a:pt x="489299" y="0"/>
                  </a:lnTo>
                  <a:cubicBezTo>
                    <a:pt x="531767" y="0"/>
                    <a:pt x="572496" y="16870"/>
                    <a:pt x="602526" y="46900"/>
                  </a:cubicBezTo>
                  <a:cubicBezTo>
                    <a:pt x="632555" y="76929"/>
                    <a:pt x="649426" y="117658"/>
                    <a:pt x="649426" y="160126"/>
                  </a:cubicBezTo>
                  <a:lnTo>
                    <a:pt x="649426" y="414257"/>
                  </a:lnTo>
                  <a:cubicBezTo>
                    <a:pt x="649426" y="456725"/>
                    <a:pt x="632555" y="497454"/>
                    <a:pt x="602526" y="527484"/>
                  </a:cubicBezTo>
                  <a:cubicBezTo>
                    <a:pt x="572496" y="557513"/>
                    <a:pt x="531767" y="574383"/>
                    <a:pt x="489299" y="574383"/>
                  </a:cubicBezTo>
                  <a:lnTo>
                    <a:pt x="160126" y="574383"/>
                  </a:lnTo>
                  <a:cubicBezTo>
                    <a:pt x="117658" y="574383"/>
                    <a:pt x="76929" y="557513"/>
                    <a:pt x="46900" y="527484"/>
                  </a:cubicBezTo>
                  <a:cubicBezTo>
                    <a:pt x="16870" y="497454"/>
                    <a:pt x="0" y="456725"/>
                    <a:pt x="0" y="414257"/>
                  </a:cubicBezTo>
                  <a:lnTo>
                    <a:pt x="0" y="160126"/>
                  </a:lnTo>
                  <a:cubicBezTo>
                    <a:pt x="0" y="117658"/>
                    <a:pt x="16870" y="76929"/>
                    <a:pt x="46900" y="46900"/>
                  </a:cubicBezTo>
                  <a:cubicBezTo>
                    <a:pt x="76929" y="16870"/>
                    <a:pt x="117658" y="0"/>
                    <a:pt x="160126" y="0"/>
                  </a:cubicBezTo>
                  <a:close/>
                </a:path>
              </a:pathLst>
            </a:custGeom>
            <a:solidFill>
              <a:srgbClr val="FBD046"/>
            </a:solidFill>
          </p:spPr>
        </p:sp>
        <p:sp>
          <p:nvSpPr>
            <p:cNvPr id="21" name="TextBox 21"/>
            <p:cNvSpPr txBox="1"/>
            <p:nvPr/>
          </p:nvSpPr>
          <p:spPr>
            <a:xfrm>
              <a:off x="0" y="-57150"/>
              <a:ext cx="698382" cy="631534"/>
            </a:xfrm>
            <a:prstGeom prst="rect">
              <a:avLst/>
            </a:prstGeom>
          </p:spPr>
          <p:txBody>
            <a:bodyPr lIns="50800" tIns="50800" rIns="50800" bIns="50800" rtlCol="0" anchor="ctr"/>
            <a:lstStyle/>
            <a:p>
              <a:pPr algn="ctr">
                <a:lnSpc>
                  <a:spcPts val="3499"/>
                </a:lnSpc>
              </a:pPr>
              <a:r>
                <a:rPr lang="en-US" sz="2499" dirty="0">
                  <a:latin typeface="Barlow Bold"/>
                </a:rPr>
                <a:t> </a:t>
              </a:r>
              <a:r>
                <a:rPr lang="en-US" sz="2800" dirty="0">
                  <a:latin typeface="Barlow Bold" charset="0"/>
                </a:rPr>
                <a:t>PRATIQUES CÉRÉMONIALES</a:t>
              </a:r>
              <a:endParaRPr lang="en-US" sz="2499" dirty="0">
                <a:latin typeface="Barlow Bold" charset="0"/>
              </a:endParaRPr>
            </a:p>
          </p:txBody>
        </p:sp>
      </p:grpSp>
      <p:grpSp>
        <p:nvGrpSpPr>
          <p:cNvPr id="22" name="Group 22"/>
          <p:cNvGrpSpPr/>
          <p:nvPr/>
        </p:nvGrpSpPr>
        <p:grpSpPr>
          <a:xfrm>
            <a:off x="9534827" y="1896357"/>
            <a:ext cx="2340428" cy="2180862"/>
            <a:chOff x="0" y="0"/>
            <a:chExt cx="616409" cy="574384"/>
          </a:xfrm>
        </p:grpSpPr>
        <p:sp>
          <p:nvSpPr>
            <p:cNvPr id="23" name="Freeform 23"/>
            <p:cNvSpPr/>
            <p:nvPr/>
          </p:nvSpPr>
          <p:spPr>
            <a:xfrm>
              <a:off x="0" y="0"/>
              <a:ext cx="616409" cy="574383"/>
            </a:xfrm>
            <a:custGeom>
              <a:avLst/>
              <a:gdLst/>
              <a:ahLst/>
              <a:cxnLst/>
              <a:rect l="l" t="t" r="r" b="b"/>
              <a:pathLst>
                <a:path w="616409" h="574383">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F34E0D"/>
            </a:solidFill>
          </p:spPr>
        </p:sp>
        <p:sp>
          <p:nvSpPr>
            <p:cNvPr id="24" name="TextBox 24"/>
            <p:cNvSpPr txBox="1"/>
            <p:nvPr/>
          </p:nvSpPr>
          <p:spPr>
            <a:xfrm>
              <a:off x="0" y="-66675"/>
              <a:ext cx="616409" cy="641059"/>
            </a:xfrm>
            <a:prstGeom prst="rect">
              <a:avLst/>
            </a:prstGeom>
          </p:spPr>
          <p:txBody>
            <a:bodyPr lIns="50800" tIns="50800" rIns="50800" bIns="50800" rtlCol="0" anchor="ctr"/>
            <a:lstStyle/>
            <a:p>
              <a:pPr algn="ctr">
                <a:lnSpc>
                  <a:spcPts val="4059"/>
                </a:lnSpc>
              </a:pPr>
              <a:r>
                <a:rPr lang="en-US" sz="2900" dirty="0">
                  <a:latin typeface="Barlow Bold" charset="0"/>
                </a:rPr>
                <a:t>RÔLES DE GENRE*</a:t>
              </a:r>
            </a:p>
          </p:txBody>
        </p:sp>
      </p:grpSp>
      <p:sp>
        <p:nvSpPr>
          <p:cNvPr id="25" name="Freeform 25"/>
          <p:cNvSpPr/>
          <p:nvPr/>
        </p:nvSpPr>
        <p:spPr>
          <a:xfrm>
            <a:off x="645190" y="7972428"/>
            <a:ext cx="1961936" cy="2314572"/>
          </a:xfrm>
          <a:custGeom>
            <a:avLst/>
            <a:gdLst/>
            <a:ahLst/>
            <a:cxnLst/>
            <a:rect l="l" t="t" r="r" b="b"/>
            <a:pathLst>
              <a:path w="1961936" h="2314572">
                <a:moveTo>
                  <a:pt x="0" y="0"/>
                </a:moveTo>
                <a:lnTo>
                  <a:pt x="1961936" y="0"/>
                </a:lnTo>
                <a:lnTo>
                  <a:pt x="1961936" y="2314572"/>
                </a:lnTo>
                <a:lnTo>
                  <a:pt x="0" y="2314572"/>
                </a:lnTo>
                <a:lnTo>
                  <a:pt x="0" y="0"/>
                </a:lnTo>
                <a:close/>
              </a:path>
            </a:pathLst>
          </a:custGeom>
          <a:blipFill>
            <a:blip r:embed="rId6"/>
            <a:stretch>
              <a:fillRect/>
            </a:stretch>
          </a:blipFill>
        </p:spPr>
      </p:sp>
      <p:sp>
        <p:nvSpPr>
          <p:cNvPr id="26" name="Freeform 26"/>
          <p:cNvSpPr/>
          <p:nvPr/>
        </p:nvSpPr>
        <p:spPr>
          <a:xfrm>
            <a:off x="2779468" y="7972428"/>
            <a:ext cx="2763381" cy="2314572"/>
          </a:xfrm>
          <a:custGeom>
            <a:avLst/>
            <a:gdLst/>
            <a:ahLst/>
            <a:cxnLst/>
            <a:rect l="l" t="t" r="r" b="b"/>
            <a:pathLst>
              <a:path w="2763381" h="2314572">
                <a:moveTo>
                  <a:pt x="0" y="0"/>
                </a:moveTo>
                <a:lnTo>
                  <a:pt x="2763381" y="0"/>
                </a:lnTo>
                <a:lnTo>
                  <a:pt x="2763381" y="2314572"/>
                </a:lnTo>
                <a:lnTo>
                  <a:pt x="0" y="2314572"/>
                </a:lnTo>
                <a:lnTo>
                  <a:pt x="0" y="0"/>
                </a:lnTo>
                <a:close/>
              </a:path>
            </a:pathLst>
          </a:custGeom>
          <a:blipFill>
            <a:blip r:embed="rId7"/>
            <a:stretch>
              <a:fillRect/>
            </a:stretch>
          </a:blipFill>
        </p:spPr>
      </p:sp>
      <p:grpSp>
        <p:nvGrpSpPr>
          <p:cNvPr id="27" name="Group 27"/>
          <p:cNvGrpSpPr/>
          <p:nvPr/>
        </p:nvGrpSpPr>
        <p:grpSpPr>
          <a:xfrm>
            <a:off x="14930478" y="1928790"/>
            <a:ext cx="2571768" cy="2180862"/>
            <a:chOff x="0" y="0"/>
            <a:chExt cx="616409" cy="574384"/>
          </a:xfrm>
        </p:grpSpPr>
        <p:sp>
          <p:nvSpPr>
            <p:cNvPr id="28" name="Freeform 28"/>
            <p:cNvSpPr/>
            <p:nvPr/>
          </p:nvSpPr>
          <p:spPr>
            <a:xfrm>
              <a:off x="0" y="0"/>
              <a:ext cx="616409" cy="574383"/>
            </a:xfrm>
            <a:custGeom>
              <a:avLst/>
              <a:gdLst/>
              <a:ahLst/>
              <a:cxnLst/>
              <a:rect l="l" t="t" r="r" b="b"/>
              <a:pathLst>
                <a:path w="616409" h="574383">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38512A"/>
            </a:solidFill>
          </p:spPr>
        </p:sp>
        <p:sp>
          <p:nvSpPr>
            <p:cNvPr id="29" name="TextBox 29"/>
            <p:cNvSpPr txBox="1"/>
            <p:nvPr/>
          </p:nvSpPr>
          <p:spPr>
            <a:xfrm>
              <a:off x="0" y="-66675"/>
              <a:ext cx="616409" cy="641059"/>
            </a:xfrm>
            <a:prstGeom prst="rect">
              <a:avLst/>
            </a:prstGeom>
          </p:spPr>
          <p:txBody>
            <a:bodyPr lIns="50800" tIns="50800" rIns="50800" bIns="50800" rtlCol="0" anchor="ctr"/>
            <a:lstStyle/>
            <a:p>
              <a:pPr algn="ctr">
                <a:lnSpc>
                  <a:spcPts val="4059"/>
                </a:lnSpc>
              </a:pPr>
              <a:r>
                <a:rPr lang="en-US" sz="2500" dirty="0">
                  <a:solidFill>
                    <a:schemeClr val="bg1"/>
                  </a:solidFill>
                  <a:latin typeface="Barlow Bold" charset="0"/>
                </a:rPr>
                <a:t>STIGMATISATION ET TABOU*</a:t>
              </a:r>
            </a:p>
          </p:txBody>
        </p:sp>
      </p:grpSp>
      <p:sp>
        <p:nvSpPr>
          <p:cNvPr id="30" name="Freeform 30"/>
          <p:cNvSpPr/>
          <p:nvPr/>
        </p:nvSpPr>
        <p:spPr>
          <a:xfrm>
            <a:off x="11046308" y="8007965"/>
            <a:ext cx="2769206" cy="2319451"/>
          </a:xfrm>
          <a:custGeom>
            <a:avLst/>
            <a:gdLst/>
            <a:ahLst/>
            <a:cxnLst/>
            <a:rect l="l" t="t" r="r" b="b"/>
            <a:pathLst>
              <a:path w="2769206" h="2319451">
                <a:moveTo>
                  <a:pt x="0" y="0"/>
                </a:moveTo>
                <a:lnTo>
                  <a:pt x="2769206" y="0"/>
                </a:lnTo>
                <a:lnTo>
                  <a:pt x="2769206" y="2319451"/>
                </a:lnTo>
                <a:lnTo>
                  <a:pt x="0" y="2319451"/>
                </a:lnTo>
                <a:lnTo>
                  <a:pt x="0" y="0"/>
                </a:lnTo>
                <a:close/>
              </a:path>
            </a:pathLst>
          </a:custGeom>
          <a:blipFill>
            <a:blip r:embed="rId8"/>
            <a:stretch>
              <a:fillRect/>
            </a:stretch>
          </a:blipFill>
        </p:spPr>
      </p:sp>
      <p:sp>
        <p:nvSpPr>
          <p:cNvPr id="31" name="Freeform 31"/>
          <p:cNvSpPr/>
          <p:nvPr/>
        </p:nvSpPr>
        <p:spPr>
          <a:xfrm>
            <a:off x="13861995" y="7833739"/>
            <a:ext cx="2113753" cy="2493677"/>
          </a:xfrm>
          <a:custGeom>
            <a:avLst/>
            <a:gdLst/>
            <a:ahLst/>
            <a:cxnLst/>
            <a:rect l="l" t="t" r="r" b="b"/>
            <a:pathLst>
              <a:path w="2113753" h="2493677">
                <a:moveTo>
                  <a:pt x="0" y="0"/>
                </a:moveTo>
                <a:lnTo>
                  <a:pt x="2113753" y="0"/>
                </a:lnTo>
                <a:lnTo>
                  <a:pt x="2113753" y="2493677"/>
                </a:lnTo>
                <a:lnTo>
                  <a:pt x="0" y="2493677"/>
                </a:lnTo>
                <a:lnTo>
                  <a:pt x="0" y="0"/>
                </a:lnTo>
                <a:close/>
              </a:path>
            </a:pathLst>
          </a:custGeom>
          <a:blipFill>
            <a:blip r:embed="rId9"/>
            <a:stretch>
              <a:fillRect/>
            </a:stretch>
          </a:blipFill>
        </p:spPr>
      </p:sp>
      <p:sp>
        <p:nvSpPr>
          <p:cNvPr id="32" name="TextBox 32"/>
          <p:cNvSpPr txBox="1"/>
          <p:nvPr/>
        </p:nvSpPr>
        <p:spPr>
          <a:xfrm>
            <a:off x="2381951" y="234102"/>
            <a:ext cx="14305752" cy="1535677"/>
          </a:xfrm>
          <a:prstGeom prst="rect">
            <a:avLst/>
          </a:prstGeom>
        </p:spPr>
        <p:txBody>
          <a:bodyPr wrap="square" lIns="0" tIns="0" rIns="0" bIns="0" rtlCol="0" anchor="t">
            <a:spAutoFit/>
          </a:bodyPr>
          <a:lstStyle/>
          <a:p>
            <a:pPr lvl="0" algn="ctr">
              <a:lnSpc>
                <a:spcPts val="5940"/>
              </a:lnSpc>
            </a:pPr>
            <a:r>
              <a:rPr lang="fr-FR" sz="5000" dirty="0">
                <a:latin typeface="Pragmatica Bold" charset="0"/>
              </a:rPr>
              <a:t>INFLUENCES CULTURELLES SUR LA SSR (SANTÉ SEXUELLE ET REPRODUCTIVE)</a:t>
            </a:r>
            <a:endParaRPr lang="en-US" sz="5000" spc="-137" dirty="0">
              <a:solidFill>
                <a:srgbClr val="000000"/>
              </a:solidFill>
              <a:latin typeface="Pragmatica Bold" charset="0"/>
            </a:endParaRPr>
          </a:p>
        </p:txBody>
      </p:sp>
      <p:sp>
        <p:nvSpPr>
          <p:cNvPr id="40961" name="Rectangle 1"/>
          <p:cNvSpPr>
            <a:spLocks noChangeArrowheads="1"/>
          </p:cNvSpPr>
          <p:nvPr/>
        </p:nvSpPr>
        <p:spPr bwMode="auto">
          <a:xfrm>
            <a:off x="0" y="90100"/>
            <a:ext cx="0" cy="276999"/>
          </a:xfrm>
          <a:prstGeom prst="rect">
            <a:avLst/>
          </a:prstGeom>
          <a:solidFill>
            <a:srgbClr val="FFFFFF"/>
          </a:solidFill>
          <a:ln w="9525">
            <a:noFill/>
            <a:miter lim="800000"/>
            <a:headEnd/>
            <a:tailEnd/>
          </a:ln>
          <a:effectLst/>
        </p:spPr>
        <p:txBody>
          <a:bodyPr vert="horz" wrap="none" lIns="-228528"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55705" y="6122439"/>
            <a:ext cx="3789613" cy="3443811"/>
          </a:xfrm>
          <a:custGeom>
            <a:avLst/>
            <a:gdLst/>
            <a:ahLst/>
            <a:cxnLst/>
            <a:rect l="l" t="t" r="r" b="b"/>
            <a:pathLst>
              <a:path w="3789613" h="3443811">
                <a:moveTo>
                  <a:pt x="0" y="0"/>
                </a:moveTo>
                <a:lnTo>
                  <a:pt x="3789613" y="0"/>
                </a:lnTo>
                <a:lnTo>
                  <a:pt x="3789613" y="3443811"/>
                </a:lnTo>
                <a:lnTo>
                  <a:pt x="0" y="3443811"/>
                </a:lnTo>
                <a:lnTo>
                  <a:pt x="0" y="0"/>
                </a:lnTo>
                <a:close/>
              </a:path>
            </a:pathLst>
          </a:custGeom>
          <a:blipFill>
            <a:blip r:embed="rId3"/>
            <a:stretch>
              <a:fillRect/>
            </a:stretch>
          </a:blipFill>
        </p:spPr>
      </p:sp>
      <p:grpSp>
        <p:nvGrpSpPr>
          <p:cNvPr id="3" name="Group 3"/>
          <p:cNvGrpSpPr/>
          <p:nvPr/>
        </p:nvGrpSpPr>
        <p:grpSpPr>
          <a:xfrm>
            <a:off x="1863163" y="6061251"/>
            <a:ext cx="2930082" cy="3409550"/>
            <a:chOff x="0" y="0"/>
            <a:chExt cx="698500" cy="812800"/>
          </a:xfrm>
        </p:grpSpPr>
        <p:sp>
          <p:nvSpPr>
            <p:cNvPr id="4" name="Freeform 4"/>
            <p:cNvSpPr/>
            <p:nvPr/>
          </p:nvSpPr>
          <p:spPr>
            <a:xfrm>
              <a:off x="0" y="10465"/>
              <a:ext cx="698500" cy="791871"/>
            </a:xfrm>
            <a:custGeom>
              <a:avLst/>
              <a:gdLst/>
              <a:ahLst/>
              <a:cxnLst/>
              <a:rect l="l" t="t" r="r" b="b"/>
              <a:pathLst>
                <a:path w="698500" h="791871">
                  <a:moveTo>
                    <a:pt x="396353" y="16941"/>
                  </a:moveTo>
                  <a:lnTo>
                    <a:pt x="651397" y="165329"/>
                  </a:lnTo>
                  <a:cubicBezTo>
                    <a:pt x="680559" y="182297"/>
                    <a:pt x="698500" y="213491"/>
                    <a:pt x="698500" y="247231"/>
                  </a:cubicBezTo>
                  <a:lnTo>
                    <a:pt x="698500" y="544639"/>
                  </a:lnTo>
                  <a:cubicBezTo>
                    <a:pt x="698500" y="578379"/>
                    <a:pt x="680559" y="609573"/>
                    <a:pt x="651397" y="626541"/>
                  </a:cubicBezTo>
                  <a:lnTo>
                    <a:pt x="396353" y="774929"/>
                  </a:lnTo>
                  <a:cubicBezTo>
                    <a:pt x="367236" y="791870"/>
                    <a:pt x="331264" y="791870"/>
                    <a:pt x="302147" y="774929"/>
                  </a:cubicBezTo>
                  <a:lnTo>
                    <a:pt x="47103" y="626541"/>
                  </a:lnTo>
                  <a:cubicBezTo>
                    <a:pt x="17941" y="609573"/>
                    <a:pt x="0" y="578379"/>
                    <a:pt x="0" y="544639"/>
                  </a:cubicBezTo>
                  <a:lnTo>
                    <a:pt x="0" y="247231"/>
                  </a:lnTo>
                  <a:cubicBezTo>
                    <a:pt x="0" y="213491"/>
                    <a:pt x="17941" y="182297"/>
                    <a:pt x="47103" y="165329"/>
                  </a:cubicBezTo>
                  <a:lnTo>
                    <a:pt x="302147" y="16941"/>
                  </a:lnTo>
                  <a:cubicBezTo>
                    <a:pt x="331264" y="0"/>
                    <a:pt x="367236" y="0"/>
                    <a:pt x="396353" y="16941"/>
                  </a:cubicBezTo>
                  <a:close/>
                </a:path>
              </a:pathLst>
            </a:custGeom>
            <a:gradFill rotWithShape="1">
              <a:gsLst>
                <a:gs pos="0">
                  <a:srgbClr val="1F3B80">
                    <a:alpha val="100000"/>
                  </a:srgbClr>
                </a:gs>
                <a:gs pos="100000">
                  <a:srgbClr val="3183ED">
                    <a:alpha val="100000"/>
                  </a:srgbClr>
                </a:gs>
              </a:gsLst>
              <a:lin ang="2700000"/>
            </a:gradFill>
            <a:ln w="12700" cap="rnd">
              <a:solidFill>
                <a:srgbClr val="000000"/>
              </a:solidFill>
              <a:prstDash val="solid"/>
              <a:round/>
            </a:ln>
          </p:spPr>
        </p:sp>
      </p:grpSp>
      <p:sp>
        <p:nvSpPr>
          <p:cNvPr id="5" name="Freeform 5"/>
          <p:cNvSpPr/>
          <p:nvPr/>
        </p:nvSpPr>
        <p:spPr>
          <a:xfrm rot="-5400000">
            <a:off x="-1408194" y="7471370"/>
            <a:ext cx="4736020" cy="4303858"/>
          </a:xfrm>
          <a:custGeom>
            <a:avLst/>
            <a:gdLst/>
            <a:ahLst/>
            <a:cxnLst/>
            <a:rect l="l" t="t" r="r" b="b"/>
            <a:pathLst>
              <a:path w="4736020" h="4303858">
                <a:moveTo>
                  <a:pt x="0" y="0"/>
                </a:moveTo>
                <a:lnTo>
                  <a:pt x="4736020" y="0"/>
                </a:lnTo>
                <a:lnTo>
                  <a:pt x="4736020" y="4303858"/>
                </a:lnTo>
                <a:lnTo>
                  <a:pt x="0" y="4303858"/>
                </a:lnTo>
                <a:lnTo>
                  <a:pt x="0" y="0"/>
                </a:lnTo>
                <a:close/>
              </a:path>
            </a:pathLst>
          </a:custGeom>
          <a:blipFill>
            <a:blip r:embed="rId3"/>
            <a:stretch>
              <a:fillRect/>
            </a:stretch>
          </a:blipFill>
        </p:spPr>
      </p:sp>
      <p:grpSp>
        <p:nvGrpSpPr>
          <p:cNvPr id="6" name="Group 6"/>
          <p:cNvGrpSpPr/>
          <p:nvPr/>
        </p:nvGrpSpPr>
        <p:grpSpPr>
          <a:xfrm>
            <a:off x="-752686" y="7673691"/>
            <a:ext cx="3488905" cy="4059817"/>
            <a:chOff x="0" y="0"/>
            <a:chExt cx="698500" cy="812800"/>
          </a:xfrm>
        </p:grpSpPr>
        <p:sp>
          <p:nvSpPr>
            <p:cNvPr id="7" name="Freeform 7"/>
            <p:cNvSpPr/>
            <p:nvPr/>
          </p:nvSpPr>
          <p:spPr>
            <a:xfrm>
              <a:off x="0" y="8788"/>
              <a:ext cx="698500" cy="795223"/>
            </a:xfrm>
            <a:custGeom>
              <a:avLst/>
              <a:gdLst/>
              <a:ahLst/>
              <a:cxnLst/>
              <a:rect l="l" t="t" r="r" b="b"/>
              <a:pathLst>
                <a:path w="698500" h="795223">
                  <a:moveTo>
                    <a:pt x="388809" y="14228"/>
                  </a:moveTo>
                  <a:lnTo>
                    <a:pt x="658941" y="171396"/>
                  </a:lnTo>
                  <a:cubicBezTo>
                    <a:pt x="683433" y="185646"/>
                    <a:pt x="698500" y="211844"/>
                    <a:pt x="698500" y="240179"/>
                  </a:cubicBezTo>
                  <a:lnTo>
                    <a:pt x="698500" y="555045"/>
                  </a:lnTo>
                  <a:cubicBezTo>
                    <a:pt x="698500" y="583380"/>
                    <a:pt x="683433" y="609578"/>
                    <a:pt x="658941" y="623828"/>
                  </a:cubicBezTo>
                  <a:lnTo>
                    <a:pt x="388809" y="780996"/>
                  </a:lnTo>
                  <a:cubicBezTo>
                    <a:pt x="364355" y="795224"/>
                    <a:pt x="334145" y="795224"/>
                    <a:pt x="309691" y="780996"/>
                  </a:cubicBezTo>
                  <a:lnTo>
                    <a:pt x="39559" y="623828"/>
                  </a:lnTo>
                  <a:cubicBezTo>
                    <a:pt x="15067" y="609578"/>
                    <a:pt x="0" y="583380"/>
                    <a:pt x="0" y="555045"/>
                  </a:cubicBezTo>
                  <a:lnTo>
                    <a:pt x="0" y="240179"/>
                  </a:lnTo>
                  <a:cubicBezTo>
                    <a:pt x="0" y="211844"/>
                    <a:pt x="15067" y="185646"/>
                    <a:pt x="39559" y="171396"/>
                  </a:cubicBezTo>
                  <a:lnTo>
                    <a:pt x="309691" y="14228"/>
                  </a:lnTo>
                  <a:cubicBezTo>
                    <a:pt x="334145" y="0"/>
                    <a:pt x="364355" y="0"/>
                    <a:pt x="388809" y="14228"/>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id="8" name="Freeform 8"/>
          <p:cNvSpPr/>
          <p:nvPr/>
        </p:nvSpPr>
        <p:spPr>
          <a:xfrm>
            <a:off x="0" y="8588399"/>
            <a:ext cx="2736219" cy="1706716"/>
          </a:xfrm>
          <a:custGeom>
            <a:avLst/>
            <a:gdLst/>
            <a:ahLst/>
            <a:cxnLst/>
            <a:rect l="l" t="t" r="r" b="b"/>
            <a:pathLst>
              <a:path w="2736219" h="1706716">
                <a:moveTo>
                  <a:pt x="0" y="0"/>
                </a:moveTo>
                <a:lnTo>
                  <a:pt x="2736219" y="0"/>
                </a:lnTo>
                <a:lnTo>
                  <a:pt x="2736219" y="1706717"/>
                </a:lnTo>
                <a:lnTo>
                  <a:pt x="0" y="17067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5527171" y="1963341"/>
            <a:ext cx="11981024" cy="8366393"/>
          </a:xfrm>
          <a:prstGeom prst="rect">
            <a:avLst/>
          </a:prstGeom>
        </p:spPr>
        <p:txBody>
          <a:bodyPr wrap="square" lIns="0" tIns="0" rIns="0" bIns="0" rtlCol="0" anchor="t">
            <a:spAutoFit/>
          </a:bodyPr>
          <a:lstStyle/>
          <a:p>
            <a:pPr>
              <a:lnSpc>
                <a:spcPct val="150000"/>
              </a:lnSpc>
            </a:pPr>
            <a:r>
              <a:rPr lang="fr-FR" sz="3600" dirty="0">
                <a:latin typeface="Barlow" charset="0"/>
              </a:rPr>
              <a:t>Stigmatisation entourant la santé sexuelle - discussion ouverte sur les questions sexuelles.</a:t>
            </a:r>
          </a:p>
          <a:p>
            <a:pPr>
              <a:lnSpc>
                <a:spcPct val="150000"/>
              </a:lnSpc>
            </a:pPr>
            <a:r>
              <a:rPr lang="fr-FR" sz="3600" dirty="0">
                <a:latin typeface="Barlow" charset="0"/>
              </a:rPr>
              <a:t>Stigmatisation concernant les choix en matière de reproduction - sexe prémarital, contraception et avortement.</a:t>
            </a:r>
          </a:p>
          <a:p>
            <a:pPr>
              <a:lnSpc>
                <a:spcPct val="150000"/>
              </a:lnSpc>
            </a:pPr>
            <a:r>
              <a:rPr lang="fr-FR" sz="3600" dirty="0">
                <a:latin typeface="Barlow" charset="0"/>
              </a:rPr>
              <a:t>Stigmatisation due à l'hétérosexisme, au </a:t>
            </a:r>
            <a:r>
              <a:rPr lang="fr-FR" sz="3600" dirty="0" err="1">
                <a:latin typeface="Barlow" charset="0"/>
              </a:rPr>
              <a:t>cissexisme</a:t>
            </a:r>
            <a:r>
              <a:rPr lang="fr-FR" sz="3600" dirty="0">
                <a:latin typeface="Barlow" charset="0"/>
              </a:rPr>
              <a:t>, à l'homophobie, à la transphobie.</a:t>
            </a:r>
          </a:p>
          <a:p>
            <a:pPr>
              <a:lnSpc>
                <a:spcPct val="150000"/>
              </a:lnSpc>
            </a:pPr>
            <a:r>
              <a:rPr lang="fr-FR" sz="3600" dirty="0">
                <a:latin typeface="Barlow" charset="0"/>
              </a:rPr>
              <a:t>Stigmatisation du VIH/SIDA.</a:t>
            </a:r>
            <a:endParaRPr lang="en-US" sz="3600" spc="-99" dirty="0">
              <a:solidFill>
                <a:srgbClr val="000000"/>
              </a:solidFill>
              <a:latin typeface="Barlow"/>
            </a:endParaRPr>
          </a:p>
          <a:p>
            <a:pPr>
              <a:lnSpc>
                <a:spcPct val="150000"/>
              </a:lnSpc>
            </a:pPr>
            <a:r>
              <a:rPr lang="fr-FR" sz="3600" dirty="0">
                <a:latin typeface="Barlow" charset="0"/>
              </a:rPr>
              <a:t>Stigmatisation de la santé mentale - accès aux soins, en parler</a:t>
            </a:r>
          </a:p>
        </p:txBody>
      </p:sp>
      <p:grpSp>
        <p:nvGrpSpPr>
          <p:cNvPr id="10" name="Group 10"/>
          <p:cNvGrpSpPr/>
          <p:nvPr/>
        </p:nvGrpSpPr>
        <p:grpSpPr>
          <a:xfrm>
            <a:off x="5013383" y="2293962"/>
            <a:ext cx="313271" cy="31327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048576" y="8105006"/>
            <a:ext cx="313271" cy="31327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6" cstate="print"/>
            <a:stretch>
              <a:fillRect l="-658" r="-658"/>
            </a:stretch>
          </a:blipFill>
        </p:spPr>
      </p:sp>
      <p:sp>
        <p:nvSpPr>
          <p:cNvPr id="17" name="Freeform 17"/>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Freeform 21"/>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23"/>
          <p:cNvSpPr/>
          <p:nvPr/>
        </p:nvSpPr>
        <p:spPr>
          <a:xfrm>
            <a:off x="2456140" y="6893961"/>
            <a:ext cx="1744129" cy="1744129"/>
          </a:xfrm>
          <a:custGeom>
            <a:avLst/>
            <a:gdLst/>
            <a:ahLst/>
            <a:cxnLst/>
            <a:rect l="l" t="t" r="r" b="b"/>
            <a:pathLst>
              <a:path w="1744129" h="1744129">
                <a:moveTo>
                  <a:pt x="0" y="0"/>
                </a:moveTo>
                <a:lnTo>
                  <a:pt x="1744129" y="0"/>
                </a:lnTo>
                <a:lnTo>
                  <a:pt x="1744129" y="1744129"/>
                </a:lnTo>
                <a:lnTo>
                  <a:pt x="0" y="17441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4" name="TextBox 24"/>
          <p:cNvSpPr txBox="1"/>
          <p:nvPr/>
        </p:nvSpPr>
        <p:spPr>
          <a:xfrm>
            <a:off x="1124792" y="891379"/>
            <a:ext cx="9334130" cy="1715854"/>
          </a:xfrm>
          <a:prstGeom prst="rect">
            <a:avLst/>
          </a:prstGeom>
        </p:spPr>
        <p:txBody>
          <a:bodyPr lIns="0" tIns="0" rIns="0" bIns="0" rtlCol="0" anchor="t">
            <a:spAutoFit/>
          </a:bodyPr>
          <a:lstStyle/>
          <a:p>
            <a:pPr lvl="0">
              <a:lnSpc>
                <a:spcPts val="6588"/>
              </a:lnSpc>
            </a:pPr>
            <a:r>
              <a:rPr lang="en-US" sz="6100" dirty="0">
                <a:latin typeface="Pragmatica Bold" charset="0"/>
              </a:rPr>
              <a:t>STIGMATISATION ET TABOU</a:t>
            </a:r>
            <a:endParaRPr lang="en-US" sz="6100" spc="-152" dirty="0">
              <a:solidFill>
                <a:srgbClr val="000000"/>
              </a:solidFill>
              <a:latin typeface="Pragmatica Bold" charset="0"/>
            </a:endParaRPr>
          </a:p>
        </p:txBody>
      </p:sp>
      <p:grpSp>
        <p:nvGrpSpPr>
          <p:cNvPr id="25" name="Group 25"/>
          <p:cNvGrpSpPr/>
          <p:nvPr/>
        </p:nvGrpSpPr>
        <p:grpSpPr>
          <a:xfrm>
            <a:off x="5009352" y="3808479"/>
            <a:ext cx="313271" cy="3132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5048576" y="6404483"/>
            <a:ext cx="313271" cy="3132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5068899" y="8877662"/>
            <a:ext cx="313271" cy="3132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33" name="TextBox 3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411193" y="7870019"/>
            <a:ext cx="4340369" cy="3902209"/>
          </a:xfrm>
          <a:custGeom>
            <a:avLst/>
            <a:gdLst/>
            <a:ahLst/>
            <a:cxnLst/>
            <a:rect l="l" t="t" r="r" b="b"/>
            <a:pathLst>
              <a:path w="4736020" h="4303858">
                <a:moveTo>
                  <a:pt x="0" y="0"/>
                </a:moveTo>
                <a:lnTo>
                  <a:pt x="4736020" y="0"/>
                </a:lnTo>
                <a:lnTo>
                  <a:pt x="4736020" y="4303858"/>
                </a:lnTo>
                <a:lnTo>
                  <a:pt x="0" y="4303858"/>
                </a:lnTo>
                <a:lnTo>
                  <a:pt x="0" y="0"/>
                </a:lnTo>
                <a:close/>
              </a:path>
            </a:pathLst>
          </a:custGeom>
          <a:blipFill>
            <a:blip r:embed="rId3"/>
            <a:stretch>
              <a:fillRect/>
            </a:stretch>
          </a:blipFill>
        </p:spPr>
      </p:sp>
      <p:grpSp>
        <p:nvGrpSpPr>
          <p:cNvPr id="3" name="Group 3"/>
          <p:cNvGrpSpPr/>
          <p:nvPr/>
        </p:nvGrpSpPr>
        <p:grpSpPr>
          <a:xfrm>
            <a:off x="-970019" y="7552607"/>
            <a:ext cx="3488905" cy="4059817"/>
            <a:chOff x="0" y="0"/>
            <a:chExt cx="698500" cy="812800"/>
          </a:xfrm>
        </p:grpSpPr>
        <p:sp>
          <p:nvSpPr>
            <p:cNvPr id="4" name="Freeform 4"/>
            <p:cNvSpPr/>
            <p:nvPr/>
          </p:nvSpPr>
          <p:spPr>
            <a:xfrm>
              <a:off x="0" y="8788"/>
              <a:ext cx="698500" cy="795223"/>
            </a:xfrm>
            <a:custGeom>
              <a:avLst/>
              <a:gdLst/>
              <a:ahLst/>
              <a:cxnLst/>
              <a:rect l="l" t="t" r="r" b="b"/>
              <a:pathLst>
                <a:path w="698500" h="795223">
                  <a:moveTo>
                    <a:pt x="388809" y="14228"/>
                  </a:moveTo>
                  <a:lnTo>
                    <a:pt x="658941" y="171396"/>
                  </a:lnTo>
                  <a:cubicBezTo>
                    <a:pt x="683433" y="185646"/>
                    <a:pt x="698500" y="211844"/>
                    <a:pt x="698500" y="240179"/>
                  </a:cubicBezTo>
                  <a:lnTo>
                    <a:pt x="698500" y="555045"/>
                  </a:lnTo>
                  <a:cubicBezTo>
                    <a:pt x="698500" y="583380"/>
                    <a:pt x="683433" y="609578"/>
                    <a:pt x="658941" y="623828"/>
                  </a:cubicBezTo>
                  <a:lnTo>
                    <a:pt x="388809" y="780996"/>
                  </a:lnTo>
                  <a:cubicBezTo>
                    <a:pt x="364355" y="795224"/>
                    <a:pt x="334145" y="795224"/>
                    <a:pt x="309691" y="780996"/>
                  </a:cubicBezTo>
                  <a:lnTo>
                    <a:pt x="39559" y="623828"/>
                  </a:lnTo>
                  <a:cubicBezTo>
                    <a:pt x="15067" y="609578"/>
                    <a:pt x="0" y="583380"/>
                    <a:pt x="0" y="555045"/>
                  </a:cubicBezTo>
                  <a:lnTo>
                    <a:pt x="0" y="240179"/>
                  </a:lnTo>
                  <a:cubicBezTo>
                    <a:pt x="0" y="211844"/>
                    <a:pt x="15067" y="185646"/>
                    <a:pt x="39559" y="171396"/>
                  </a:cubicBezTo>
                  <a:lnTo>
                    <a:pt x="309691" y="14228"/>
                  </a:lnTo>
                  <a:cubicBezTo>
                    <a:pt x="334145" y="0"/>
                    <a:pt x="364355" y="0"/>
                    <a:pt x="388809" y="14228"/>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id="5" name="TextBox 5"/>
          <p:cNvSpPr txBox="1"/>
          <p:nvPr/>
        </p:nvSpPr>
        <p:spPr>
          <a:xfrm>
            <a:off x="2200570" y="1903140"/>
            <a:ext cx="13937638" cy="8079135"/>
          </a:xfrm>
          <a:prstGeom prst="rect">
            <a:avLst/>
          </a:prstGeom>
        </p:spPr>
        <p:txBody>
          <a:bodyPr wrap="square" lIns="0" tIns="0" rIns="0" bIns="0" rtlCol="0" anchor="t">
            <a:spAutoFit/>
          </a:bodyPr>
          <a:lstStyle/>
          <a:p>
            <a:pPr>
              <a:lnSpc>
                <a:spcPts val="4535"/>
              </a:lnSpc>
            </a:pPr>
            <a:r>
              <a:rPr lang="fr-FR" sz="4000" dirty="0">
                <a:latin typeface="Barlow" charset="0"/>
              </a:rPr>
              <a:t>Les systèmes patriarcaux existent partout dans le monde et les communautés NAC ne font pas exception. Plus souvent qu'autrement dans ces systèmes, les hommes occupent les rôles de direction dans la famille tandis que les femmes sont censées être subordonnées.</a:t>
            </a:r>
            <a:endParaRPr lang="en-US" sz="4000" spc="-104" dirty="0">
              <a:solidFill>
                <a:srgbClr val="000000"/>
              </a:solidFill>
              <a:latin typeface="Barlow" charset="0"/>
            </a:endParaRPr>
          </a:p>
          <a:p>
            <a:pPr>
              <a:lnSpc>
                <a:spcPts val="4535"/>
              </a:lnSpc>
            </a:pPr>
            <a:r>
              <a:rPr lang="en-US" sz="4199" spc="-104" dirty="0">
                <a:solidFill>
                  <a:srgbClr val="000000"/>
                </a:solidFill>
                <a:latin typeface="Barlow"/>
              </a:rPr>
              <a:t>           </a:t>
            </a:r>
            <a:r>
              <a:rPr lang="fr-FR" sz="4000" dirty="0">
                <a:latin typeface="Barlow" charset="0"/>
              </a:rPr>
              <a:t>Autorité en matière de prise de décision</a:t>
            </a:r>
            <a:endParaRPr lang="en-US" sz="4000" spc="-104" dirty="0">
              <a:solidFill>
                <a:srgbClr val="000000"/>
              </a:solidFill>
              <a:latin typeface="Barlow" charset="0"/>
            </a:endParaRPr>
          </a:p>
          <a:p>
            <a:pPr>
              <a:lnSpc>
                <a:spcPts val="4535"/>
              </a:lnSpc>
            </a:pPr>
            <a:endParaRPr lang="en-US" sz="4000" spc="-104" dirty="0">
              <a:solidFill>
                <a:srgbClr val="000000"/>
              </a:solidFill>
              <a:latin typeface="Barlow" charset="0"/>
            </a:endParaRPr>
          </a:p>
          <a:p>
            <a:pPr>
              <a:lnSpc>
                <a:spcPts val="4535"/>
              </a:lnSpc>
            </a:pPr>
            <a:r>
              <a:rPr lang="en-US" sz="4000" spc="-104" dirty="0">
                <a:solidFill>
                  <a:srgbClr val="000000"/>
                </a:solidFill>
                <a:latin typeface="Barlow" charset="0"/>
              </a:rPr>
              <a:t>          </a:t>
            </a:r>
            <a:r>
              <a:rPr lang="en-US" sz="4000" dirty="0" err="1">
                <a:latin typeface="Barlow" charset="0"/>
              </a:rPr>
              <a:t>Schémas</a:t>
            </a:r>
            <a:r>
              <a:rPr lang="en-US" sz="4000" dirty="0">
                <a:latin typeface="Barlow" charset="0"/>
              </a:rPr>
              <a:t> de communication</a:t>
            </a:r>
            <a:endParaRPr lang="en-US" sz="4000" spc="-104" dirty="0">
              <a:solidFill>
                <a:srgbClr val="000000"/>
              </a:solidFill>
              <a:latin typeface="Barlow" charset="0"/>
            </a:endParaRPr>
          </a:p>
          <a:p>
            <a:pPr>
              <a:lnSpc>
                <a:spcPts val="4535"/>
              </a:lnSpc>
            </a:pPr>
            <a:endParaRPr lang="en-US" sz="4000" spc="-104" dirty="0">
              <a:solidFill>
                <a:srgbClr val="000000"/>
              </a:solidFill>
              <a:latin typeface="Barlow" charset="0"/>
            </a:endParaRPr>
          </a:p>
          <a:p>
            <a:pPr>
              <a:lnSpc>
                <a:spcPts val="4535"/>
              </a:lnSpc>
            </a:pPr>
            <a:r>
              <a:rPr lang="en-US" sz="4000" spc="-104" dirty="0">
                <a:solidFill>
                  <a:srgbClr val="000000"/>
                </a:solidFill>
                <a:latin typeface="Barlow" charset="0"/>
              </a:rPr>
              <a:t>          </a:t>
            </a:r>
            <a:r>
              <a:rPr lang="en-US" sz="4000" dirty="0" err="1">
                <a:latin typeface="Barlow" charset="0"/>
              </a:rPr>
              <a:t>Autonomisation</a:t>
            </a:r>
            <a:r>
              <a:rPr lang="en-US" sz="4000" dirty="0">
                <a:latin typeface="Barlow" charset="0"/>
              </a:rPr>
              <a:t> </a:t>
            </a:r>
            <a:r>
              <a:rPr lang="en-US" sz="4000" dirty="0" err="1">
                <a:latin typeface="Barlow" charset="0"/>
              </a:rPr>
              <a:t>économique</a:t>
            </a:r>
            <a:endParaRPr lang="en-US" sz="4000" spc="-104" dirty="0">
              <a:solidFill>
                <a:srgbClr val="000000"/>
              </a:solidFill>
              <a:latin typeface="Barlow" charset="0"/>
            </a:endParaRPr>
          </a:p>
          <a:p>
            <a:pPr>
              <a:lnSpc>
                <a:spcPts val="4535"/>
              </a:lnSpc>
            </a:pPr>
            <a:endParaRPr lang="en-US" sz="4000" spc="-104" dirty="0">
              <a:solidFill>
                <a:srgbClr val="000000"/>
              </a:solidFill>
              <a:latin typeface="Barlow" charset="0"/>
            </a:endParaRPr>
          </a:p>
          <a:p>
            <a:pPr>
              <a:lnSpc>
                <a:spcPts val="4535"/>
              </a:lnSpc>
            </a:pPr>
            <a:r>
              <a:rPr lang="en-US" sz="4000" spc="-104" dirty="0">
                <a:solidFill>
                  <a:srgbClr val="000000"/>
                </a:solidFill>
                <a:latin typeface="Barlow" charset="0"/>
              </a:rPr>
              <a:t>           </a:t>
            </a:r>
            <a:r>
              <a:rPr lang="en-US" sz="4000" dirty="0" err="1">
                <a:latin typeface="Barlow" charset="0"/>
              </a:rPr>
              <a:t>Attentes</a:t>
            </a:r>
            <a:r>
              <a:rPr lang="en-US" sz="4000" dirty="0">
                <a:latin typeface="Barlow" charset="0"/>
              </a:rPr>
              <a:t> </a:t>
            </a:r>
            <a:r>
              <a:rPr lang="en-US" sz="4000" dirty="0" err="1">
                <a:latin typeface="Barlow" charset="0"/>
              </a:rPr>
              <a:t>culturelles</a:t>
            </a:r>
            <a:endParaRPr lang="en-US" sz="4000" spc="-104" dirty="0">
              <a:solidFill>
                <a:srgbClr val="000000"/>
              </a:solidFill>
              <a:latin typeface="Barlow" charset="0"/>
            </a:endParaRPr>
          </a:p>
          <a:p>
            <a:pPr marL="0" lvl="0" indent="0">
              <a:lnSpc>
                <a:spcPts val="4535"/>
              </a:lnSpc>
            </a:pPr>
            <a:r>
              <a:rPr lang="en-US" sz="4000" spc="-104" dirty="0">
                <a:solidFill>
                  <a:srgbClr val="000000"/>
                </a:solidFill>
                <a:latin typeface="Barlow" charset="0"/>
              </a:rPr>
              <a:t>           </a:t>
            </a:r>
          </a:p>
          <a:p>
            <a:pPr lvl="0">
              <a:lnSpc>
                <a:spcPts val="4535"/>
              </a:lnSpc>
            </a:pPr>
            <a:r>
              <a:rPr lang="en-US" sz="4000" spc="-104" dirty="0">
                <a:solidFill>
                  <a:srgbClr val="000000"/>
                </a:solidFill>
                <a:latin typeface="Barlow" charset="0"/>
              </a:rPr>
              <a:t>          </a:t>
            </a:r>
            <a:r>
              <a:rPr lang="en-US" sz="4000" dirty="0" err="1">
                <a:latin typeface="Barlow" charset="0"/>
              </a:rPr>
              <a:t>Coercition</a:t>
            </a:r>
            <a:r>
              <a:rPr lang="en-US" sz="4000" dirty="0">
                <a:latin typeface="Barlow" charset="0"/>
              </a:rPr>
              <a:t> reproductive</a:t>
            </a:r>
            <a:endParaRPr lang="en-US" sz="4000" spc="-104" dirty="0">
              <a:solidFill>
                <a:srgbClr val="000000"/>
              </a:solidFill>
              <a:latin typeface="Barlow" charset="0"/>
            </a:endParaRPr>
          </a:p>
        </p:txBody>
      </p:sp>
      <p:grpSp>
        <p:nvGrpSpPr>
          <p:cNvPr id="6" name="Group 6"/>
          <p:cNvGrpSpPr/>
          <p:nvPr/>
        </p:nvGrpSpPr>
        <p:grpSpPr>
          <a:xfrm>
            <a:off x="2714148" y="9485443"/>
            <a:ext cx="313271" cy="31327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2227"/>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680727" y="7255289"/>
            <a:ext cx="313271" cy="31327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2227"/>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4" cstate="print"/>
            <a:stretch>
              <a:fillRect l="-658" r="-658"/>
            </a:stretch>
          </a:blipFill>
        </p:spPr>
      </p:sp>
      <p:sp>
        <p:nvSpPr>
          <p:cNvPr id="13" name="Freeform 13"/>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9" name="Group 19"/>
          <p:cNvGrpSpPr/>
          <p:nvPr/>
        </p:nvGrpSpPr>
        <p:grpSpPr>
          <a:xfrm>
            <a:off x="2651359" y="4915352"/>
            <a:ext cx="313271" cy="3132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2227"/>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2680728" y="6137283"/>
            <a:ext cx="313271" cy="3132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2227"/>
            </a:solidFill>
          </p:spPr>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2708639" y="8359415"/>
            <a:ext cx="313271" cy="3132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2227"/>
            </a:solidFill>
          </p:spPr>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a:off x="90414" y="8329680"/>
            <a:ext cx="1876572" cy="1878921"/>
          </a:xfrm>
          <a:custGeom>
            <a:avLst/>
            <a:gdLst/>
            <a:ahLst/>
            <a:cxnLst/>
            <a:rect l="l" t="t" r="r" b="b"/>
            <a:pathLst>
              <a:path w="1876572" h="1878921">
                <a:moveTo>
                  <a:pt x="0" y="0"/>
                </a:moveTo>
                <a:lnTo>
                  <a:pt x="1876572" y="0"/>
                </a:lnTo>
                <a:lnTo>
                  <a:pt x="1876572" y="1878921"/>
                </a:lnTo>
                <a:lnTo>
                  <a:pt x="0" y="1878921"/>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29" name="Freeform 29"/>
          <p:cNvSpPr/>
          <p:nvPr/>
        </p:nvSpPr>
        <p:spPr>
          <a:xfrm>
            <a:off x="15769033" y="469303"/>
            <a:ext cx="1549700" cy="1564510"/>
          </a:xfrm>
          <a:custGeom>
            <a:avLst/>
            <a:gdLst/>
            <a:ahLst/>
            <a:cxnLst/>
            <a:rect l="l" t="t" r="r" b="b"/>
            <a:pathLst>
              <a:path w="1682092" h="1868991">
                <a:moveTo>
                  <a:pt x="0" y="0"/>
                </a:moveTo>
                <a:lnTo>
                  <a:pt x="1682092" y="0"/>
                </a:lnTo>
                <a:lnTo>
                  <a:pt x="1682092" y="1868991"/>
                </a:lnTo>
                <a:lnTo>
                  <a:pt x="0" y="18689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TextBox 30"/>
          <p:cNvSpPr txBox="1"/>
          <p:nvPr/>
        </p:nvSpPr>
        <p:spPr>
          <a:xfrm>
            <a:off x="1270957" y="478899"/>
            <a:ext cx="12795723" cy="1554913"/>
          </a:xfrm>
          <a:prstGeom prst="rect">
            <a:avLst/>
          </a:prstGeom>
        </p:spPr>
        <p:txBody>
          <a:bodyPr lIns="0" tIns="0" rIns="0" bIns="0" rtlCol="0" anchor="t">
            <a:spAutoFit/>
          </a:bodyPr>
          <a:lstStyle/>
          <a:p>
            <a:pPr lvl="0">
              <a:lnSpc>
                <a:spcPts val="5940"/>
              </a:lnSpc>
            </a:pPr>
            <a:r>
              <a:rPr lang="fr-FR" sz="5500" dirty="0">
                <a:latin typeface="Pragmatica Bold" charset="0"/>
              </a:rPr>
              <a:t>RÔLES DE GENRE ET DYNAMIQUES DE POUVOIR</a:t>
            </a:r>
            <a:endParaRPr lang="en-US" sz="5500" spc="-137" dirty="0">
              <a:solidFill>
                <a:srgbClr val="000000"/>
              </a:solidFill>
              <a:latin typeface="Pragmatica Bold"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970287" y="8443153"/>
            <a:ext cx="2937006" cy="3417607"/>
            <a:chOff x="0" y="0"/>
            <a:chExt cx="698500" cy="812800"/>
          </a:xfrm>
        </p:grpSpPr>
        <p:sp>
          <p:nvSpPr>
            <p:cNvPr id="3" name="Freeform 3"/>
            <p:cNvSpPr/>
            <p:nvPr/>
          </p:nvSpPr>
          <p:spPr>
            <a:xfrm>
              <a:off x="0" y="10440"/>
              <a:ext cx="698500" cy="791920"/>
            </a:xfrm>
            <a:custGeom>
              <a:avLst/>
              <a:gdLst/>
              <a:ahLst/>
              <a:cxnLst/>
              <a:rect l="l" t="t" r="r" b="b"/>
              <a:pathLst>
                <a:path w="698500" h="791920">
                  <a:moveTo>
                    <a:pt x="396242" y="16901"/>
                  </a:moveTo>
                  <a:lnTo>
                    <a:pt x="651508" y="165419"/>
                  </a:lnTo>
                  <a:cubicBezTo>
                    <a:pt x="680602" y="182346"/>
                    <a:pt x="698500" y="213467"/>
                    <a:pt x="698500" y="247127"/>
                  </a:cubicBezTo>
                  <a:lnTo>
                    <a:pt x="698500" y="544793"/>
                  </a:lnTo>
                  <a:cubicBezTo>
                    <a:pt x="698500" y="578453"/>
                    <a:pt x="680602" y="609574"/>
                    <a:pt x="651508" y="626501"/>
                  </a:cubicBezTo>
                  <a:lnTo>
                    <a:pt x="396242" y="775019"/>
                  </a:lnTo>
                  <a:cubicBezTo>
                    <a:pt x="367194" y="791920"/>
                    <a:pt x="331306" y="791920"/>
                    <a:pt x="302258" y="775019"/>
                  </a:cubicBezTo>
                  <a:lnTo>
                    <a:pt x="46992" y="626501"/>
                  </a:lnTo>
                  <a:cubicBezTo>
                    <a:pt x="17898" y="609574"/>
                    <a:pt x="0" y="578453"/>
                    <a:pt x="0" y="544793"/>
                  </a:cubicBezTo>
                  <a:lnTo>
                    <a:pt x="0" y="247127"/>
                  </a:lnTo>
                  <a:cubicBezTo>
                    <a:pt x="0" y="213467"/>
                    <a:pt x="17898" y="182346"/>
                    <a:pt x="46992" y="165419"/>
                  </a:cubicBezTo>
                  <a:lnTo>
                    <a:pt x="302258" y="16901"/>
                  </a:lnTo>
                  <a:cubicBezTo>
                    <a:pt x="331306" y="0"/>
                    <a:pt x="367194" y="0"/>
                    <a:pt x="396242" y="16901"/>
                  </a:cubicBezTo>
                  <a:close/>
                </a:path>
              </a:pathLst>
            </a:custGeom>
            <a:solidFill>
              <a:srgbClr val="F2F2F2"/>
            </a:solidFill>
            <a:ln w="12700" cap="rnd">
              <a:solidFill>
                <a:srgbClr val="000000"/>
              </a:solidFill>
              <a:prstDash val="solid"/>
              <a:round/>
            </a:ln>
          </p:spPr>
        </p:sp>
      </p:grpSp>
      <p:sp>
        <p:nvSpPr>
          <p:cNvPr id="4" name="Freeform 4"/>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3" cstate="print"/>
            <a:stretch>
              <a:fillRect l="-658" r="-658"/>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80398" y="676297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249287" y="395848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56075" y="118330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8108" y="9080569"/>
            <a:ext cx="1034378" cy="1035672"/>
          </a:xfrm>
          <a:custGeom>
            <a:avLst/>
            <a:gdLst/>
            <a:ahLst/>
            <a:cxnLst/>
            <a:rect l="l" t="t" r="r" b="b"/>
            <a:pathLst>
              <a:path w="1034378" h="1035672">
                <a:moveTo>
                  <a:pt x="0" y="0"/>
                </a:moveTo>
                <a:lnTo>
                  <a:pt x="1034378" y="0"/>
                </a:lnTo>
                <a:lnTo>
                  <a:pt x="1034378" y="1035672"/>
                </a:lnTo>
                <a:lnTo>
                  <a:pt x="0" y="103567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2214513" y="8279926"/>
            <a:ext cx="5194815" cy="1697388"/>
            <a:chOff x="-3693" y="-57150"/>
            <a:chExt cx="1368182" cy="447048"/>
          </a:xfrm>
        </p:grpSpPr>
        <p:sp>
          <p:nvSpPr>
            <p:cNvPr id="13" name="Freeform 13"/>
            <p:cNvSpPr/>
            <p:nvPr/>
          </p:nvSpPr>
          <p:spPr>
            <a:xfrm>
              <a:off x="-3693" y="1098"/>
              <a:ext cx="1368182" cy="388800"/>
            </a:xfrm>
            <a:custGeom>
              <a:avLst/>
              <a:gdLst/>
              <a:ahLst/>
              <a:cxnLst/>
              <a:rect l="l" t="t" r="r" b="b"/>
              <a:pathLst>
                <a:path w="1368182" h="388800">
                  <a:moveTo>
                    <a:pt x="1164982" y="0"/>
                  </a:moveTo>
                  <a:lnTo>
                    <a:pt x="203200" y="0"/>
                  </a:lnTo>
                  <a:lnTo>
                    <a:pt x="0" y="194400"/>
                  </a:lnTo>
                  <a:lnTo>
                    <a:pt x="203200" y="388800"/>
                  </a:lnTo>
                  <a:lnTo>
                    <a:pt x="1164982" y="388800"/>
                  </a:lnTo>
                  <a:lnTo>
                    <a:pt x="1368182" y="194400"/>
                  </a:lnTo>
                  <a:lnTo>
                    <a:pt x="1164982" y="0"/>
                  </a:lnTo>
                  <a:close/>
                </a:path>
              </a:pathLst>
            </a:custGeom>
            <a:solidFill>
              <a:srgbClr val="F7C89C"/>
            </a:solidFill>
          </p:spPr>
        </p:sp>
        <p:sp>
          <p:nvSpPr>
            <p:cNvPr id="14" name="TextBox 14"/>
            <p:cNvSpPr txBox="1"/>
            <p:nvPr/>
          </p:nvSpPr>
          <p:spPr>
            <a:xfrm>
              <a:off x="152400" y="-57150"/>
              <a:ext cx="1063382" cy="445950"/>
            </a:xfrm>
            <a:prstGeom prst="rect">
              <a:avLst/>
            </a:prstGeom>
          </p:spPr>
          <p:txBody>
            <a:bodyPr lIns="50800" tIns="50800" rIns="50800" bIns="50800" rtlCol="0" anchor="ctr"/>
            <a:lstStyle/>
            <a:p>
              <a:pPr algn="ctr">
                <a:lnSpc>
                  <a:spcPts val="3499"/>
                </a:lnSpc>
              </a:pPr>
              <a:r>
                <a:rPr lang="en-US" sz="2500" dirty="0">
                  <a:latin typeface="Barlow Bold" charset="0"/>
                </a:rPr>
                <a:t>PROMOUVOIR L'ÉGALITÉ DES SEXES</a:t>
              </a:r>
              <a:endParaRPr lang="en-US" sz="2500" dirty="0">
                <a:solidFill>
                  <a:srgbClr val="1D1D1E"/>
                </a:solidFill>
                <a:latin typeface="Barlow Bold" charset="0"/>
              </a:endParaRPr>
            </a:p>
          </p:txBody>
        </p:sp>
      </p:grpSp>
      <p:grpSp>
        <p:nvGrpSpPr>
          <p:cNvPr id="15" name="Group 15"/>
          <p:cNvGrpSpPr/>
          <p:nvPr/>
        </p:nvGrpSpPr>
        <p:grpSpPr>
          <a:xfrm>
            <a:off x="4825942" y="6653065"/>
            <a:ext cx="5218963" cy="1892252"/>
            <a:chOff x="0" y="0"/>
            <a:chExt cx="1374542" cy="498371"/>
          </a:xfrm>
        </p:grpSpPr>
        <p:sp>
          <p:nvSpPr>
            <p:cNvPr id="16" name="Freeform 16"/>
            <p:cNvSpPr/>
            <p:nvPr/>
          </p:nvSpPr>
          <p:spPr>
            <a:xfrm>
              <a:off x="0" y="0"/>
              <a:ext cx="1374542" cy="406058"/>
            </a:xfrm>
            <a:custGeom>
              <a:avLst/>
              <a:gdLst/>
              <a:ahLst/>
              <a:cxnLst/>
              <a:rect l="l" t="t" r="r" b="b"/>
              <a:pathLst>
                <a:path w="1374542" h="406058">
                  <a:moveTo>
                    <a:pt x="1171342" y="0"/>
                  </a:moveTo>
                  <a:lnTo>
                    <a:pt x="203200" y="0"/>
                  </a:lnTo>
                  <a:lnTo>
                    <a:pt x="0" y="203029"/>
                  </a:lnTo>
                  <a:lnTo>
                    <a:pt x="203200" y="406058"/>
                  </a:lnTo>
                  <a:lnTo>
                    <a:pt x="1171342" y="406058"/>
                  </a:lnTo>
                  <a:lnTo>
                    <a:pt x="1374542" y="203029"/>
                  </a:lnTo>
                  <a:lnTo>
                    <a:pt x="1171342" y="0"/>
                  </a:lnTo>
                  <a:close/>
                </a:path>
              </a:pathLst>
            </a:custGeom>
            <a:solidFill>
              <a:srgbClr val="FCC0C5"/>
            </a:solidFill>
          </p:spPr>
        </p:sp>
        <p:sp>
          <p:nvSpPr>
            <p:cNvPr id="17" name="TextBox 17"/>
            <p:cNvSpPr txBox="1"/>
            <p:nvPr/>
          </p:nvSpPr>
          <p:spPr>
            <a:xfrm>
              <a:off x="196519" y="35163"/>
              <a:ext cx="1069742" cy="463208"/>
            </a:xfrm>
            <a:prstGeom prst="rect">
              <a:avLst/>
            </a:prstGeom>
          </p:spPr>
          <p:txBody>
            <a:bodyPr lIns="50800" tIns="50800" rIns="50800" bIns="50800" rtlCol="0" anchor="ctr"/>
            <a:lstStyle/>
            <a:p>
              <a:pPr algn="ctr"/>
              <a:r>
                <a:rPr lang="fr-FR" sz="2500" dirty="0">
                  <a:latin typeface="Barlow Bold" charset="0"/>
                </a:rPr>
                <a:t>ENCOURAGER LE CONSEIL ET L'ÉDUCATION DES COUPLES </a:t>
              </a:r>
            </a:p>
            <a:p>
              <a:br>
                <a:rPr lang="fr-FR" sz="2800" dirty="0"/>
              </a:br>
              <a:endParaRPr lang="en-US" sz="2499" dirty="0">
                <a:solidFill>
                  <a:srgbClr val="1D1D1E"/>
                </a:solidFill>
                <a:latin typeface="Barlow Bold"/>
              </a:endParaRPr>
            </a:p>
          </p:txBody>
        </p:sp>
      </p:grpSp>
      <p:sp>
        <p:nvSpPr>
          <p:cNvPr id="18" name="Freeform 18"/>
          <p:cNvSpPr/>
          <p:nvPr/>
        </p:nvSpPr>
        <p:spPr>
          <a:xfrm>
            <a:off x="15288846" y="354376"/>
            <a:ext cx="2029887" cy="2370671"/>
          </a:xfrm>
          <a:custGeom>
            <a:avLst/>
            <a:gdLst/>
            <a:ahLst/>
            <a:cxnLst/>
            <a:rect l="l" t="t" r="r" b="b"/>
            <a:pathLst>
              <a:path w="2029887" h="2370671">
                <a:moveTo>
                  <a:pt x="0" y="0"/>
                </a:moveTo>
                <a:lnTo>
                  <a:pt x="2029887" y="0"/>
                </a:lnTo>
                <a:lnTo>
                  <a:pt x="2029887" y="2370671"/>
                </a:lnTo>
                <a:lnTo>
                  <a:pt x="0" y="23706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TextBox 19"/>
          <p:cNvSpPr txBox="1"/>
          <p:nvPr/>
        </p:nvSpPr>
        <p:spPr>
          <a:xfrm>
            <a:off x="2923535" y="478899"/>
            <a:ext cx="11309711" cy="1554913"/>
          </a:xfrm>
          <a:prstGeom prst="rect">
            <a:avLst/>
          </a:prstGeom>
        </p:spPr>
        <p:txBody>
          <a:bodyPr lIns="0" tIns="0" rIns="0" bIns="0" rtlCol="0" anchor="t">
            <a:spAutoFit/>
          </a:bodyPr>
          <a:lstStyle/>
          <a:p>
            <a:pPr lvl="0">
              <a:lnSpc>
                <a:spcPts val="5940"/>
              </a:lnSpc>
            </a:pPr>
            <a:r>
              <a:rPr lang="fr-FR" sz="5500" dirty="0">
                <a:latin typeface="Pragmatica Bold" charset="0"/>
              </a:rPr>
              <a:t>ABORDER LES DYNAMIQUES DE POUVOIR</a:t>
            </a:r>
            <a:endParaRPr lang="en-US" sz="5500" spc="-137" dirty="0">
              <a:solidFill>
                <a:srgbClr val="000000"/>
              </a:solidFill>
              <a:latin typeface="Pragmatica Bold" charset="0"/>
            </a:endParaRPr>
          </a:p>
        </p:txBody>
      </p:sp>
      <p:grpSp>
        <p:nvGrpSpPr>
          <p:cNvPr id="20" name="Group 20"/>
          <p:cNvGrpSpPr/>
          <p:nvPr/>
        </p:nvGrpSpPr>
        <p:grpSpPr>
          <a:xfrm>
            <a:off x="7423349" y="4685895"/>
            <a:ext cx="5218963" cy="1541751"/>
            <a:chOff x="0" y="0"/>
            <a:chExt cx="1374542" cy="406058"/>
          </a:xfrm>
        </p:grpSpPr>
        <p:sp>
          <p:nvSpPr>
            <p:cNvPr id="21" name="Freeform 21"/>
            <p:cNvSpPr/>
            <p:nvPr/>
          </p:nvSpPr>
          <p:spPr>
            <a:xfrm>
              <a:off x="0" y="0"/>
              <a:ext cx="1374542" cy="406058"/>
            </a:xfrm>
            <a:custGeom>
              <a:avLst/>
              <a:gdLst/>
              <a:ahLst/>
              <a:cxnLst/>
              <a:rect l="l" t="t" r="r" b="b"/>
              <a:pathLst>
                <a:path w="1374542" h="406058">
                  <a:moveTo>
                    <a:pt x="1171342" y="0"/>
                  </a:moveTo>
                  <a:lnTo>
                    <a:pt x="203200" y="0"/>
                  </a:lnTo>
                  <a:lnTo>
                    <a:pt x="0" y="203029"/>
                  </a:lnTo>
                  <a:lnTo>
                    <a:pt x="203200" y="406058"/>
                  </a:lnTo>
                  <a:lnTo>
                    <a:pt x="1171342" y="406058"/>
                  </a:lnTo>
                  <a:lnTo>
                    <a:pt x="1374542" y="203029"/>
                  </a:lnTo>
                  <a:lnTo>
                    <a:pt x="1171342" y="0"/>
                  </a:lnTo>
                  <a:close/>
                </a:path>
              </a:pathLst>
            </a:custGeom>
            <a:solidFill>
              <a:srgbClr val="DC6874"/>
            </a:solidFill>
          </p:spPr>
        </p:sp>
        <p:sp>
          <p:nvSpPr>
            <p:cNvPr id="22" name="TextBox 22"/>
            <p:cNvSpPr txBox="1"/>
            <p:nvPr/>
          </p:nvSpPr>
          <p:spPr>
            <a:xfrm>
              <a:off x="152400" y="-57150"/>
              <a:ext cx="1069742" cy="463208"/>
            </a:xfrm>
            <a:prstGeom prst="rect">
              <a:avLst/>
            </a:prstGeom>
          </p:spPr>
          <p:txBody>
            <a:bodyPr lIns="50800" tIns="50800" rIns="50800" bIns="50800" rtlCol="0" anchor="ctr"/>
            <a:lstStyle/>
            <a:p>
              <a:pPr algn="ctr">
                <a:lnSpc>
                  <a:spcPts val="3499"/>
                </a:lnSpc>
              </a:pPr>
              <a:r>
                <a:rPr lang="en-US" sz="2500" dirty="0">
                  <a:latin typeface="Barlow Bold" charset="0"/>
                </a:rPr>
                <a:t>PROGRAMMES D'EMPOWERMENT COMMUNAUTAIRE</a:t>
              </a:r>
              <a:endParaRPr lang="en-US" sz="2500" dirty="0">
                <a:solidFill>
                  <a:srgbClr val="1D1D1E"/>
                </a:solidFill>
                <a:latin typeface="Barlow Bold" charset="0"/>
              </a:endParaRPr>
            </a:p>
          </p:txBody>
        </p:sp>
      </p:grpSp>
      <p:grpSp>
        <p:nvGrpSpPr>
          <p:cNvPr id="23" name="Group 23"/>
          <p:cNvGrpSpPr/>
          <p:nvPr/>
        </p:nvGrpSpPr>
        <p:grpSpPr>
          <a:xfrm>
            <a:off x="10032831" y="2725047"/>
            <a:ext cx="5218963" cy="1541751"/>
            <a:chOff x="0" y="0"/>
            <a:chExt cx="1374542" cy="406058"/>
          </a:xfrm>
        </p:grpSpPr>
        <p:sp>
          <p:nvSpPr>
            <p:cNvPr id="24" name="Freeform 24"/>
            <p:cNvSpPr/>
            <p:nvPr/>
          </p:nvSpPr>
          <p:spPr>
            <a:xfrm>
              <a:off x="0" y="0"/>
              <a:ext cx="1374542" cy="406058"/>
            </a:xfrm>
            <a:custGeom>
              <a:avLst/>
              <a:gdLst/>
              <a:ahLst/>
              <a:cxnLst/>
              <a:rect l="l" t="t" r="r" b="b"/>
              <a:pathLst>
                <a:path w="1374542" h="406058">
                  <a:moveTo>
                    <a:pt x="1171342" y="0"/>
                  </a:moveTo>
                  <a:lnTo>
                    <a:pt x="203200" y="0"/>
                  </a:lnTo>
                  <a:lnTo>
                    <a:pt x="0" y="203029"/>
                  </a:lnTo>
                  <a:lnTo>
                    <a:pt x="203200" y="406058"/>
                  </a:lnTo>
                  <a:lnTo>
                    <a:pt x="1171342" y="406058"/>
                  </a:lnTo>
                  <a:lnTo>
                    <a:pt x="1374542" y="203029"/>
                  </a:lnTo>
                  <a:lnTo>
                    <a:pt x="1171342" y="0"/>
                  </a:lnTo>
                  <a:close/>
                </a:path>
              </a:pathLst>
            </a:custGeom>
            <a:solidFill>
              <a:srgbClr val="830C4F"/>
            </a:solidFill>
          </p:spPr>
        </p:sp>
        <p:sp>
          <p:nvSpPr>
            <p:cNvPr id="25" name="TextBox 25"/>
            <p:cNvSpPr txBox="1"/>
            <p:nvPr/>
          </p:nvSpPr>
          <p:spPr>
            <a:xfrm>
              <a:off x="152400" y="-57150"/>
              <a:ext cx="1069742" cy="463208"/>
            </a:xfrm>
            <a:prstGeom prst="rect">
              <a:avLst/>
            </a:prstGeom>
          </p:spPr>
          <p:txBody>
            <a:bodyPr lIns="50800" tIns="50800" rIns="50800" bIns="50800" rtlCol="0" anchor="ctr"/>
            <a:lstStyle/>
            <a:p>
              <a:pPr algn="ctr">
                <a:lnSpc>
                  <a:spcPts val="3499"/>
                </a:lnSpc>
              </a:pPr>
              <a:r>
                <a:rPr lang="fr-FR" sz="2500" dirty="0">
                  <a:solidFill>
                    <a:schemeClr val="bg1"/>
                  </a:solidFill>
                  <a:latin typeface="Barlow Bold" charset="0"/>
                </a:rPr>
                <a:t>ÉTABLIR DES RÔLES ET RESPONSABILITÉS CLAIRS</a:t>
              </a:r>
              <a:endParaRPr lang="en-US" sz="2500" dirty="0">
                <a:solidFill>
                  <a:schemeClr val="bg1"/>
                </a:solidFill>
                <a:latin typeface="Barlow Bold"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0" y="8588399"/>
            <a:ext cx="2736219" cy="1706716"/>
          </a:xfrm>
          <a:custGeom>
            <a:avLst/>
            <a:gdLst/>
            <a:ahLst/>
            <a:cxnLst/>
            <a:rect l="l" t="t" r="r" b="b"/>
            <a:pathLst>
              <a:path w="2736219" h="1706716">
                <a:moveTo>
                  <a:pt x="0" y="0"/>
                </a:moveTo>
                <a:lnTo>
                  <a:pt x="2736219" y="0"/>
                </a:lnTo>
                <a:lnTo>
                  <a:pt x="2736219" y="1706717"/>
                </a:lnTo>
                <a:lnTo>
                  <a:pt x="0" y="17067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1655168" y="2617983"/>
            <a:ext cx="12606224" cy="6440225"/>
          </a:xfrm>
          <a:prstGeom prst="rect">
            <a:avLst/>
          </a:prstGeom>
        </p:spPr>
        <p:txBody>
          <a:bodyPr wrap="square" lIns="0" tIns="0" rIns="0" bIns="0" rtlCol="0" anchor="t">
            <a:spAutoFit/>
          </a:bodyPr>
          <a:lstStyle/>
          <a:p>
            <a:pPr>
              <a:lnSpc>
                <a:spcPct val="150000"/>
              </a:lnSpc>
            </a:pPr>
            <a:r>
              <a:rPr lang="fr-FR" sz="4500" dirty="0">
                <a:latin typeface="Barlow" charset="0"/>
              </a:rPr>
              <a:t>Traumatisme historique - blessures émotionnelles et psychologiques cumulatives à travers les générations, se présentant sous la forme de traumatisme intergénérationnel</a:t>
            </a:r>
            <a:r>
              <a:rPr lang="fr-FR" sz="4800" dirty="0">
                <a:latin typeface="Barlow" charset="0"/>
              </a:rPr>
              <a:t>.</a:t>
            </a:r>
            <a:endParaRPr lang="en-US" sz="4800" spc="-120" dirty="0">
              <a:solidFill>
                <a:srgbClr val="000000"/>
              </a:solidFill>
              <a:latin typeface="Barlow" charset="0"/>
            </a:endParaRPr>
          </a:p>
          <a:p>
            <a:pPr marL="1007653" lvl="1" indent="-503826">
              <a:buFont typeface="Arial"/>
              <a:buChar char="•"/>
            </a:pPr>
            <a:r>
              <a:rPr lang="en-US" sz="4800" dirty="0">
                <a:latin typeface="Barlow" charset="0"/>
              </a:rPr>
              <a:t>Santé </a:t>
            </a:r>
            <a:r>
              <a:rPr lang="en-US" sz="4800" dirty="0" err="1">
                <a:latin typeface="Barlow" charset="0"/>
              </a:rPr>
              <a:t>mentale</a:t>
            </a:r>
            <a:endParaRPr lang="en-US" sz="4667" spc="-116" dirty="0">
              <a:solidFill>
                <a:srgbClr val="000000"/>
              </a:solidFill>
              <a:latin typeface="Barlow" charset="0"/>
            </a:endParaRPr>
          </a:p>
          <a:p>
            <a:pPr marL="1007653" lvl="1" indent="-503826">
              <a:buFont typeface="Arial"/>
              <a:buChar char="•"/>
            </a:pPr>
            <a:r>
              <a:rPr lang="fr-FR" sz="4800" dirty="0">
                <a:latin typeface="Barlow" charset="0"/>
              </a:rPr>
              <a:t>Comportements liés à la santé</a:t>
            </a:r>
            <a:endParaRPr lang="en-US" sz="4667" spc="-116" dirty="0">
              <a:solidFill>
                <a:srgbClr val="000000"/>
              </a:solidFill>
              <a:latin typeface="Barlow" charset="0"/>
            </a:endParaRPr>
          </a:p>
          <a:p>
            <a:pPr marL="1007653" lvl="1" indent="-503826">
              <a:buFont typeface="Arial"/>
              <a:buChar char="•"/>
            </a:pPr>
            <a:r>
              <a:rPr lang="en-US" sz="4800" dirty="0" err="1"/>
              <a:t>Résilience</a:t>
            </a:r>
            <a:r>
              <a:rPr lang="en-US" sz="4800" dirty="0"/>
              <a:t> et force</a:t>
            </a:r>
            <a:endParaRPr lang="en-US" sz="4667" spc="-116" dirty="0">
              <a:solidFill>
                <a:srgbClr val="000000"/>
              </a:solidFill>
              <a:latin typeface="Barlow"/>
            </a:endParaRPr>
          </a:p>
        </p:txBody>
      </p:sp>
      <p:sp>
        <p:nvSpPr>
          <p:cNvPr id="4" name="Freeform 4"/>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5" cstate="print"/>
            <a:stretch>
              <a:fillRect l="-658" r="-658"/>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5400000">
            <a:off x="-1249287" y="68408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5400000">
            <a:off x="-1249287" y="401349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a:off x="-1249287"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866174" y="3271292"/>
            <a:ext cx="4193427" cy="4114800"/>
          </a:xfrm>
          <a:custGeom>
            <a:avLst/>
            <a:gdLst/>
            <a:ahLst/>
            <a:cxnLst/>
            <a:rect l="l" t="t" r="r" b="b"/>
            <a:pathLst>
              <a:path w="4193427" h="4114800">
                <a:moveTo>
                  <a:pt x="0" y="0"/>
                </a:moveTo>
                <a:lnTo>
                  <a:pt x="4193427" y="0"/>
                </a:lnTo>
                <a:lnTo>
                  <a:pt x="4193427" y="4114800"/>
                </a:lnTo>
                <a:lnTo>
                  <a:pt x="0" y="4114800"/>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12" name="TextBox 12"/>
          <p:cNvSpPr txBox="1"/>
          <p:nvPr/>
        </p:nvSpPr>
        <p:spPr>
          <a:xfrm>
            <a:off x="1124792" y="891379"/>
            <a:ext cx="15204626" cy="1735090"/>
          </a:xfrm>
          <a:prstGeom prst="rect">
            <a:avLst/>
          </a:prstGeom>
        </p:spPr>
        <p:txBody>
          <a:bodyPr lIns="0" tIns="0" rIns="0" bIns="0" rtlCol="0" anchor="t">
            <a:spAutoFit/>
          </a:bodyPr>
          <a:lstStyle/>
          <a:p>
            <a:pPr lvl="0">
              <a:lnSpc>
                <a:spcPts val="6588"/>
              </a:lnSpc>
            </a:pPr>
            <a:r>
              <a:rPr lang="fr-FR" sz="6100" dirty="0">
                <a:latin typeface="Pragmatica Bold" charset="0"/>
              </a:rPr>
              <a:t>TRAUMATISME HISTORIQUE ET SES INFLUENCES</a:t>
            </a:r>
            <a:endParaRPr lang="en-US" sz="6100" spc="-152" dirty="0">
              <a:solidFill>
                <a:srgbClr val="000000"/>
              </a:solidFill>
              <a:latin typeface="Pragmatica Bold"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0" y="8787269"/>
            <a:ext cx="2417390" cy="1507847"/>
          </a:xfrm>
          <a:custGeom>
            <a:avLst/>
            <a:gdLst/>
            <a:ahLst/>
            <a:cxnLst/>
            <a:rect l="l" t="t" r="r" b="b"/>
            <a:pathLst>
              <a:path w="2417390" h="1507847">
                <a:moveTo>
                  <a:pt x="0" y="0"/>
                </a:moveTo>
                <a:lnTo>
                  <a:pt x="2417390" y="0"/>
                </a:lnTo>
                <a:lnTo>
                  <a:pt x="2417390" y="1507847"/>
                </a:lnTo>
                <a:lnTo>
                  <a:pt x="0" y="15078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2417390" y="1224132"/>
            <a:ext cx="12237646" cy="9233297"/>
          </a:xfrm>
          <a:prstGeom prst="rect">
            <a:avLst/>
          </a:prstGeom>
        </p:spPr>
        <p:txBody>
          <a:bodyPr lIns="0" tIns="0" rIns="0" bIns="0" rtlCol="0" anchor="t">
            <a:spAutoFit/>
          </a:bodyPr>
          <a:lstStyle/>
          <a:p>
            <a:pPr marL="863599" lvl="1" indent="-431800" algn="just">
              <a:lnSpc>
                <a:spcPts val="5999"/>
              </a:lnSpc>
              <a:buFont typeface="Arial"/>
              <a:buChar char="•"/>
            </a:pPr>
            <a:r>
              <a:rPr lang="en-US" sz="4000" dirty="0">
                <a:latin typeface="Barlow Bold" charset="0"/>
              </a:rPr>
              <a:t>Exploitation et </a:t>
            </a:r>
            <a:r>
              <a:rPr lang="en-US" sz="4000" dirty="0" err="1">
                <a:latin typeface="Barlow Bold" charset="0"/>
              </a:rPr>
              <a:t>Abus</a:t>
            </a:r>
            <a:r>
              <a:rPr lang="en-US" sz="4000" dirty="0">
                <a:latin typeface="Barlow Bold" charset="0"/>
              </a:rPr>
              <a:t> </a:t>
            </a:r>
            <a:r>
              <a:rPr lang="en-US" sz="3999" spc="-99" dirty="0">
                <a:solidFill>
                  <a:srgbClr val="000000"/>
                </a:solidFill>
                <a:latin typeface="Barlow"/>
              </a:rPr>
              <a:t>- </a:t>
            </a:r>
            <a:r>
              <a:rPr lang="fr-FR" sz="4000" dirty="0"/>
              <a:t>L'étude de la syphilis de </a:t>
            </a:r>
            <a:r>
              <a:rPr lang="fr-FR" sz="4000" dirty="0" err="1"/>
              <a:t>Tuskegee</a:t>
            </a:r>
            <a:r>
              <a:rPr lang="fr-FR" sz="4000" dirty="0"/>
              <a:t> (CDC, 2022)</a:t>
            </a:r>
            <a:endParaRPr lang="en-US" sz="3999" spc="-99" dirty="0">
              <a:solidFill>
                <a:srgbClr val="000000"/>
              </a:solidFill>
              <a:latin typeface="Barlow Italics"/>
            </a:endParaRPr>
          </a:p>
          <a:p>
            <a:pPr marL="863599" lvl="1" indent="-431800" algn="just">
              <a:lnSpc>
                <a:spcPts val="5999"/>
              </a:lnSpc>
              <a:buFont typeface="Arial"/>
              <a:buChar char="•"/>
            </a:pPr>
            <a:r>
              <a:rPr lang="en-US" sz="4000" dirty="0" err="1">
                <a:latin typeface="Barlow Bold" charset="0"/>
              </a:rPr>
              <a:t>Expérimentation</a:t>
            </a:r>
            <a:r>
              <a:rPr lang="en-US" sz="4000" dirty="0">
                <a:latin typeface="Barlow Bold" charset="0"/>
              </a:rPr>
              <a:t> </a:t>
            </a:r>
            <a:r>
              <a:rPr lang="en-US" sz="4000" dirty="0" err="1">
                <a:latin typeface="Barlow Bold" charset="0"/>
              </a:rPr>
              <a:t>Médicale</a:t>
            </a:r>
            <a:r>
              <a:rPr lang="en-US" sz="4000" dirty="0">
                <a:latin typeface="Barlow Bold" charset="0"/>
              </a:rPr>
              <a:t> </a:t>
            </a:r>
            <a:r>
              <a:rPr lang="en-US" sz="3999" spc="-99" dirty="0">
                <a:solidFill>
                  <a:srgbClr val="000000"/>
                </a:solidFill>
                <a:latin typeface="Barlow"/>
              </a:rPr>
              <a:t>- </a:t>
            </a:r>
            <a:r>
              <a:rPr lang="fr-FR" sz="4000" dirty="0"/>
              <a:t>Test de nouveaux médicaments à l'époque coloniale sans consentement éclairé (Washington, 2007)</a:t>
            </a:r>
            <a:endParaRPr lang="en-US" sz="3999" spc="-99" dirty="0">
              <a:solidFill>
                <a:srgbClr val="000000"/>
              </a:solidFill>
              <a:latin typeface="Barlow Italics"/>
            </a:endParaRPr>
          </a:p>
          <a:p>
            <a:pPr marL="863599" lvl="1" indent="-431800" algn="just">
              <a:lnSpc>
                <a:spcPts val="5999"/>
              </a:lnSpc>
              <a:buFont typeface="Arial"/>
              <a:buChar char="•"/>
            </a:pPr>
            <a:r>
              <a:rPr lang="en-US" sz="4000" dirty="0">
                <a:latin typeface="Barlow Bold" charset="0"/>
              </a:rPr>
              <a:t>Discrimination et </a:t>
            </a:r>
            <a:r>
              <a:rPr lang="en-US" sz="4000" dirty="0" err="1">
                <a:latin typeface="Barlow Bold" charset="0"/>
              </a:rPr>
              <a:t>Ségrégation</a:t>
            </a:r>
            <a:r>
              <a:rPr lang="en-US" sz="4000" dirty="0">
                <a:latin typeface="Barlow Bold" charset="0"/>
              </a:rPr>
              <a:t> </a:t>
            </a:r>
            <a:r>
              <a:rPr lang="en-US" sz="3999" spc="-99" dirty="0">
                <a:solidFill>
                  <a:srgbClr val="000000"/>
                </a:solidFill>
                <a:latin typeface="Barlow"/>
              </a:rPr>
              <a:t>- </a:t>
            </a:r>
            <a:r>
              <a:rPr lang="fr-FR" sz="4000" dirty="0"/>
              <a:t>Refus d'accès aux installations et aux services médicaux (Dryden et </a:t>
            </a:r>
            <a:r>
              <a:rPr lang="fr-FR" sz="4000" dirty="0" err="1"/>
              <a:t>Nnorom</a:t>
            </a:r>
            <a:r>
              <a:rPr lang="fr-FR" sz="4000" dirty="0"/>
              <a:t>, 2021)</a:t>
            </a:r>
            <a:endParaRPr lang="en-US" sz="3999" spc="-99" dirty="0">
              <a:solidFill>
                <a:srgbClr val="000000"/>
              </a:solidFill>
              <a:latin typeface="Barlow Italics"/>
            </a:endParaRPr>
          </a:p>
          <a:p>
            <a:pPr marL="863599" lvl="1" indent="-431800" algn="just">
              <a:lnSpc>
                <a:spcPts val="5999"/>
              </a:lnSpc>
              <a:buFont typeface="Arial"/>
              <a:buChar char="•"/>
            </a:pPr>
            <a:r>
              <a:rPr lang="en-US" sz="4000" dirty="0" err="1">
                <a:latin typeface="Barlow Bold" charset="0"/>
              </a:rPr>
              <a:t>Racisme</a:t>
            </a:r>
            <a:r>
              <a:rPr lang="en-US" sz="4000" dirty="0">
                <a:latin typeface="Barlow Bold" charset="0"/>
              </a:rPr>
              <a:t> </a:t>
            </a:r>
            <a:r>
              <a:rPr lang="en-US" sz="4000" dirty="0" err="1">
                <a:latin typeface="Barlow Bold" charset="0"/>
              </a:rPr>
              <a:t>Systémique</a:t>
            </a:r>
            <a:r>
              <a:rPr lang="en-US" sz="4000" dirty="0">
                <a:latin typeface="Barlow Bold" charset="0"/>
              </a:rPr>
              <a:t> et </a:t>
            </a:r>
            <a:r>
              <a:rPr lang="en-US" sz="4000" dirty="0" err="1">
                <a:latin typeface="Barlow Bold" charset="0"/>
              </a:rPr>
              <a:t>Biais</a:t>
            </a:r>
            <a:r>
              <a:rPr lang="en-US" sz="4000" dirty="0">
                <a:latin typeface="Barlow Bold" charset="0"/>
              </a:rPr>
              <a:t> </a:t>
            </a:r>
            <a:r>
              <a:rPr lang="en-US" sz="3999" spc="-99" dirty="0">
                <a:solidFill>
                  <a:srgbClr val="000000"/>
                </a:solidFill>
                <a:latin typeface="Barlow Italics"/>
              </a:rPr>
              <a:t>(</a:t>
            </a:r>
            <a:r>
              <a:rPr lang="en-US" sz="3999" spc="-99" dirty="0" err="1">
                <a:solidFill>
                  <a:srgbClr val="000000"/>
                </a:solidFill>
                <a:latin typeface="Barlow Italics"/>
              </a:rPr>
              <a:t>Mahabir</a:t>
            </a:r>
            <a:r>
              <a:rPr lang="en-US" sz="3999" spc="-99" dirty="0">
                <a:solidFill>
                  <a:srgbClr val="000000"/>
                </a:solidFill>
                <a:latin typeface="Barlow Italics"/>
              </a:rPr>
              <a:t> et al., 2021)</a:t>
            </a:r>
          </a:p>
          <a:p>
            <a:pPr marL="863599" lvl="1" indent="-431800" algn="just">
              <a:lnSpc>
                <a:spcPts val="5999"/>
              </a:lnSpc>
              <a:buFont typeface="Arial"/>
              <a:buChar char="•"/>
            </a:pPr>
            <a:r>
              <a:rPr lang="en-US" sz="4000" dirty="0" err="1">
                <a:latin typeface="Barlow Bold" charset="0"/>
              </a:rPr>
              <a:t>Stérilisation</a:t>
            </a:r>
            <a:r>
              <a:rPr lang="en-US" sz="4000" dirty="0">
                <a:latin typeface="Barlow Bold" charset="0"/>
              </a:rPr>
              <a:t> </a:t>
            </a:r>
            <a:r>
              <a:rPr lang="en-US" sz="4000" dirty="0" err="1">
                <a:latin typeface="Barlow Bold" charset="0"/>
              </a:rPr>
              <a:t>Forcée</a:t>
            </a:r>
            <a:r>
              <a:rPr lang="en-US" sz="4000" dirty="0">
                <a:latin typeface="Barlow Bold" charset="0"/>
              </a:rPr>
              <a:t> </a:t>
            </a:r>
            <a:r>
              <a:rPr lang="en-US" sz="3999" spc="-99" dirty="0">
                <a:solidFill>
                  <a:srgbClr val="020000"/>
                </a:solidFill>
                <a:latin typeface="Barlow"/>
              </a:rPr>
              <a:t>- </a:t>
            </a:r>
            <a:r>
              <a:rPr lang="fr-FR" sz="4000" spc="-99" dirty="0">
                <a:solidFill>
                  <a:srgbClr val="020000"/>
                </a:solidFill>
                <a:latin typeface="Barlow"/>
              </a:rPr>
              <a:t>L</a:t>
            </a:r>
            <a:r>
              <a:rPr lang="fr-FR" sz="4000" dirty="0"/>
              <a:t>a mise en œuvre du programme d'eugénisme au début du 20e siècle (Alonso, 2020)</a:t>
            </a:r>
            <a:endParaRPr lang="en-US" sz="3999" spc="-99" dirty="0">
              <a:solidFill>
                <a:srgbClr val="020000"/>
              </a:solidFill>
              <a:latin typeface="Barlow Italics"/>
            </a:endParaRPr>
          </a:p>
        </p:txBody>
      </p:sp>
      <p:sp>
        <p:nvSpPr>
          <p:cNvPr id="4" name="Freeform 4"/>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5" cstate="print"/>
            <a:stretch>
              <a:fillRect l="-658" r="-658"/>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5400000">
            <a:off x="-124928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5400000">
            <a:off x="-1249287" y="404297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a:off x="-1252300"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4921736" y="3087415"/>
            <a:ext cx="2602611" cy="4114800"/>
          </a:xfrm>
          <a:custGeom>
            <a:avLst/>
            <a:gdLst/>
            <a:ahLst/>
            <a:cxnLst/>
            <a:rect l="l" t="t" r="r" b="b"/>
            <a:pathLst>
              <a:path w="2602611" h="4114800">
                <a:moveTo>
                  <a:pt x="0" y="0"/>
                </a:moveTo>
                <a:lnTo>
                  <a:pt x="2602611" y="0"/>
                </a:lnTo>
                <a:lnTo>
                  <a:pt x="2602611" y="4114800"/>
                </a:lnTo>
                <a:lnTo>
                  <a:pt x="0" y="4114800"/>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12" name="TextBox 12"/>
          <p:cNvSpPr txBox="1"/>
          <p:nvPr/>
        </p:nvSpPr>
        <p:spPr>
          <a:xfrm>
            <a:off x="1438179" y="478899"/>
            <a:ext cx="15431690" cy="721351"/>
          </a:xfrm>
          <a:prstGeom prst="rect">
            <a:avLst/>
          </a:prstGeom>
        </p:spPr>
        <p:txBody>
          <a:bodyPr lIns="0" tIns="0" rIns="0" bIns="0" rtlCol="0" anchor="t">
            <a:spAutoFit/>
          </a:bodyPr>
          <a:lstStyle/>
          <a:p>
            <a:pPr lvl="0">
              <a:lnSpc>
                <a:spcPts val="5940"/>
              </a:lnSpc>
            </a:pPr>
            <a:r>
              <a:rPr lang="fr-FR" sz="4000" dirty="0">
                <a:latin typeface="Pragmatica Bold" charset="0"/>
              </a:rPr>
              <a:t>ÉVÉNEMENTS HISTORIQUES QUI ONT MENÉ À LA MÉFIANCE</a:t>
            </a:r>
            <a:endParaRPr lang="en-US" sz="4000" spc="-137" dirty="0">
              <a:solidFill>
                <a:srgbClr val="000000"/>
              </a:solidFill>
              <a:latin typeface="Pragmatica Bold"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6857984" y="0"/>
            <a:ext cx="3745995" cy="1111843"/>
          </a:xfrm>
          <a:prstGeom prst="rect">
            <a:avLst/>
          </a:prstGeom>
        </p:spPr>
        <p:txBody>
          <a:bodyPr lIns="0" tIns="0" rIns="0" bIns="0" rtlCol="0" anchor="t">
            <a:spAutoFit/>
          </a:bodyPr>
          <a:lstStyle/>
          <a:p>
            <a:pPr algn="ctr">
              <a:lnSpc>
                <a:spcPts val="8959"/>
              </a:lnSpc>
            </a:pPr>
            <a:r>
              <a:rPr lang="en-US" sz="6000" dirty="0">
                <a:solidFill>
                  <a:srgbClr val="000000"/>
                </a:solidFill>
                <a:latin typeface="Pragmatica Bold"/>
              </a:rPr>
              <a:t>APERÇU</a:t>
            </a:r>
            <a:endParaRPr lang="en-US" sz="6000" dirty="0">
              <a:solidFill>
                <a:srgbClr val="000000"/>
              </a:solidFill>
              <a:latin typeface="Pragmatica Bold" charset="0"/>
            </a:endParaRPr>
          </a:p>
        </p:txBody>
      </p:sp>
      <p:sp>
        <p:nvSpPr>
          <p:cNvPr id="3" name="Freeform 3"/>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cstate="print"/>
            <a:stretch>
              <a:fillRect/>
            </a:stretch>
          </a:blipFill>
        </p:spPr>
      </p:sp>
      <p:sp>
        <p:nvSpPr>
          <p:cNvPr id="4" name="Freeform 4"/>
          <p:cNvSpPr/>
          <p:nvPr/>
        </p:nvSpPr>
        <p:spPr>
          <a:xfrm rot="5400000">
            <a:off x="16540497" y="389999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400000">
            <a:off x="16540497" y="11113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1249287" y="85986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400000">
            <a:off x="-1249287" y="584404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5400000">
            <a:off x="-1249287" y="308939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rot="5400000">
            <a:off x="-1249287" y="33474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2387514" y="1217616"/>
            <a:ext cx="15114732" cy="8592096"/>
          </a:xfrm>
          <a:prstGeom prst="rect">
            <a:avLst/>
          </a:prstGeom>
        </p:spPr>
        <p:txBody>
          <a:bodyPr wrap="square" lIns="0" tIns="0" rIns="0" bIns="0" rtlCol="0" anchor="t">
            <a:spAutoFit/>
          </a:bodyPr>
          <a:lstStyle/>
          <a:p>
            <a:pPr>
              <a:lnSpc>
                <a:spcPts val="6749"/>
              </a:lnSpc>
            </a:pPr>
            <a:r>
              <a:rPr lang="fr-FR" sz="3900" dirty="0">
                <a:latin typeface="Barlow" charset="0"/>
              </a:rPr>
              <a:t>REMERCIEMENTS</a:t>
            </a:r>
          </a:p>
          <a:p>
            <a:pPr>
              <a:lnSpc>
                <a:spcPts val="6749"/>
              </a:lnSpc>
            </a:pPr>
            <a:r>
              <a:rPr lang="fr-FR" sz="3900" dirty="0">
                <a:latin typeface="Barlow" charset="0"/>
              </a:rPr>
              <a:t> APERÇU DU PROJET ET PARTENAIRES</a:t>
            </a:r>
          </a:p>
          <a:p>
            <a:pPr>
              <a:lnSpc>
                <a:spcPts val="6749"/>
              </a:lnSpc>
            </a:pPr>
            <a:r>
              <a:rPr lang="fr-FR" sz="3900" dirty="0">
                <a:latin typeface="Barlow" charset="0"/>
              </a:rPr>
              <a:t> OBJECTIFS</a:t>
            </a:r>
          </a:p>
          <a:p>
            <a:pPr>
              <a:lnSpc>
                <a:spcPts val="6749"/>
              </a:lnSpc>
            </a:pPr>
            <a:r>
              <a:rPr lang="fr-FR" sz="3900" dirty="0">
                <a:latin typeface="Barlow" charset="0"/>
              </a:rPr>
              <a:t> INTRODUCTION </a:t>
            </a:r>
          </a:p>
          <a:p>
            <a:pPr>
              <a:lnSpc>
                <a:spcPts val="6749"/>
              </a:lnSpc>
            </a:pPr>
            <a:r>
              <a:rPr lang="fr-FR" sz="3900" dirty="0">
                <a:latin typeface="Barlow" charset="0"/>
              </a:rPr>
              <a:t>INFLUENCES CULTURELLES SUR LA SANTÉ SEXUELLE ET REPRODUCTIVE (SSR)</a:t>
            </a:r>
          </a:p>
          <a:p>
            <a:pPr>
              <a:lnSpc>
                <a:spcPts val="6749"/>
              </a:lnSpc>
            </a:pPr>
            <a:r>
              <a:rPr lang="fr-FR" sz="3900" dirty="0">
                <a:latin typeface="Barlow" charset="0"/>
              </a:rPr>
              <a:t> HISTOIRE DE LA POPULATION NOIRE, AFRICAINE ET CARIBÉENNE  (NAC) </a:t>
            </a:r>
          </a:p>
          <a:p>
            <a:pPr>
              <a:lnSpc>
                <a:spcPts val="6749"/>
              </a:lnSpc>
            </a:pPr>
            <a:r>
              <a:rPr lang="fr-FR" sz="3900" dirty="0">
                <a:latin typeface="Barlow" charset="0"/>
              </a:rPr>
              <a:t>ÉTABLIR LA CONFIANCE ET LA COMPÉTENCE CULTURELLE </a:t>
            </a:r>
          </a:p>
          <a:p>
            <a:pPr>
              <a:lnSpc>
                <a:spcPts val="6749"/>
              </a:lnSpc>
            </a:pPr>
            <a:r>
              <a:rPr lang="fr-FR" sz="3900" dirty="0">
                <a:latin typeface="Barlow" charset="0"/>
              </a:rPr>
              <a:t>CONCLUSION</a:t>
            </a:r>
            <a:endParaRPr lang="en-US" sz="3900" dirty="0">
              <a:solidFill>
                <a:srgbClr val="000000"/>
              </a:solidFill>
              <a:latin typeface="Barlow" charset="0"/>
            </a:endParaRPr>
          </a:p>
        </p:txBody>
      </p:sp>
      <p:sp>
        <p:nvSpPr>
          <p:cNvPr id="12" name="Freeform 12"/>
          <p:cNvSpPr/>
          <p:nvPr/>
        </p:nvSpPr>
        <p:spPr>
          <a:xfrm>
            <a:off x="1809300" y="5024347"/>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809300" y="8412180"/>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809300" y="3277132"/>
            <a:ext cx="313268" cy="313268"/>
          </a:xfrm>
          <a:custGeom>
            <a:avLst/>
            <a:gdLst/>
            <a:ahLst/>
            <a:cxnLst/>
            <a:rect l="l" t="t" r="r" b="b"/>
            <a:pathLst>
              <a:path w="313268" h="313268">
                <a:moveTo>
                  <a:pt x="0" y="0"/>
                </a:moveTo>
                <a:lnTo>
                  <a:pt x="313268" y="0"/>
                </a:lnTo>
                <a:lnTo>
                  <a:pt x="313268" y="313267"/>
                </a:lnTo>
                <a:lnTo>
                  <a:pt x="0" y="313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809300" y="6660637"/>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809300" y="4149104"/>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1809300" y="2401889"/>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a:off x="1809300" y="1526840"/>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a:off x="1809300" y="9258300"/>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3" cstate="print"/>
            <a:stretch>
              <a:fillRect l="-658" r="-658"/>
            </a:stretch>
          </a:blipFill>
        </p:spPr>
      </p:sp>
      <p:sp>
        <p:nvSpPr>
          <p:cNvPr id="3" name="Freeform 3"/>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7346128" y="6632049"/>
            <a:ext cx="2662866" cy="2626251"/>
          </a:xfrm>
          <a:custGeom>
            <a:avLst/>
            <a:gdLst/>
            <a:ahLst/>
            <a:cxnLst/>
            <a:rect l="l" t="t" r="r" b="b"/>
            <a:pathLst>
              <a:path w="2662866" h="2626251">
                <a:moveTo>
                  <a:pt x="0" y="0"/>
                </a:moveTo>
                <a:lnTo>
                  <a:pt x="2662865" y="0"/>
                </a:lnTo>
                <a:lnTo>
                  <a:pt x="2662865" y="2626251"/>
                </a:lnTo>
                <a:lnTo>
                  <a:pt x="0" y="26262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0" name="Group 10"/>
          <p:cNvGrpSpPr/>
          <p:nvPr/>
        </p:nvGrpSpPr>
        <p:grpSpPr>
          <a:xfrm>
            <a:off x="2322412" y="5863085"/>
            <a:ext cx="2775815" cy="277581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046"/>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499"/>
                </a:lnSpc>
              </a:pPr>
              <a:r>
                <a:rPr lang="en-US" sz="2500" dirty="0">
                  <a:latin typeface="Barlow Bold" charset="0"/>
                </a:rPr>
                <a:t>FORMATION EN COMPÉTENCE CULTURELLE</a:t>
              </a:r>
              <a:endParaRPr lang="en-US" sz="2500" dirty="0">
                <a:solidFill>
                  <a:srgbClr val="830C4F"/>
                </a:solidFill>
                <a:latin typeface="Barlow Bold" charset="0"/>
              </a:endParaRPr>
            </a:p>
          </p:txBody>
        </p:sp>
      </p:grpSp>
      <p:sp>
        <p:nvSpPr>
          <p:cNvPr id="13" name="TextBox 13"/>
          <p:cNvSpPr txBox="1"/>
          <p:nvPr/>
        </p:nvSpPr>
        <p:spPr>
          <a:xfrm>
            <a:off x="1285820" y="357154"/>
            <a:ext cx="15733390" cy="1516441"/>
          </a:xfrm>
          <a:prstGeom prst="rect">
            <a:avLst/>
          </a:prstGeom>
        </p:spPr>
        <p:txBody>
          <a:bodyPr lIns="0" tIns="0" rIns="0" bIns="0" rtlCol="0" anchor="t">
            <a:spAutoFit/>
          </a:bodyPr>
          <a:lstStyle/>
          <a:p>
            <a:pPr lvl="0">
              <a:lnSpc>
                <a:spcPts val="5940"/>
              </a:lnSpc>
            </a:pPr>
            <a:r>
              <a:rPr lang="fr-FR" sz="5000" dirty="0">
                <a:latin typeface="Pragmatica Bold" charset="0"/>
              </a:rPr>
              <a:t>ÉTABLIR LA CONFIANCE : CONSEILS PRATIQUES POUR LES PROFESSIONNELS DE LA SANTÉ</a:t>
            </a:r>
            <a:endParaRPr lang="en-US" sz="5000" spc="-137" dirty="0">
              <a:solidFill>
                <a:srgbClr val="000000"/>
              </a:solidFill>
              <a:latin typeface="Pragmatica Bold" charset="0"/>
            </a:endParaRPr>
          </a:p>
        </p:txBody>
      </p:sp>
      <p:grpSp>
        <p:nvGrpSpPr>
          <p:cNvPr id="14" name="Group 14"/>
          <p:cNvGrpSpPr/>
          <p:nvPr/>
        </p:nvGrpSpPr>
        <p:grpSpPr>
          <a:xfrm>
            <a:off x="10837325" y="2148025"/>
            <a:ext cx="2995475" cy="299547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A12A"/>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499"/>
                </a:lnSpc>
              </a:pPr>
              <a:r>
                <a:rPr lang="fr-FR" sz="2500" dirty="0">
                  <a:latin typeface="Barlow Bold" charset="0"/>
                </a:rPr>
                <a:t>DIVERSITÉ ET INCLUSIVITÉ DU PERSONNEL</a:t>
              </a:r>
              <a:endParaRPr lang="en-US" sz="2500" dirty="0">
                <a:solidFill>
                  <a:srgbClr val="830C4F"/>
                </a:solidFill>
                <a:latin typeface="Barlow Bold" charset="0"/>
              </a:endParaRPr>
            </a:p>
          </p:txBody>
        </p:sp>
      </p:grpSp>
      <p:grpSp>
        <p:nvGrpSpPr>
          <p:cNvPr id="17" name="Group 17"/>
          <p:cNvGrpSpPr/>
          <p:nvPr/>
        </p:nvGrpSpPr>
        <p:grpSpPr>
          <a:xfrm>
            <a:off x="12621968" y="5721837"/>
            <a:ext cx="3343620" cy="291706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3499"/>
                </a:lnSpc>
              </a:pPr>
              <a:r>
                <a:rPr lang="en-US" sz="2500" dirty="0">
                  <a:latin typeface="Barlow Bold" charset="0"/>
                </a:rPr>
                <a:t>ENGAGEMENT COMMUNAUTAIRE</a:t>
              </a:r>
              <a:endParaRPr lang="en-US" sz="2500" dirty="0">
                <a:solidFill>
                  <a:srgbClr val="830C4F"/>
                </a:solidFill>
                <a:latin typeface="Barlow Bold" charset="0"/>
              </a:endParaRPr>
            </a:p>
          </p:txBody>
        </p:sp>
      </p:grpSp>
      <p:grpSp>
        <p:nvGrpSpPr>
          <p:cNvPr id="20" name="Group 20"/>
          <p:cNvGrpSpPr/>
          <p:nvPr/>
        </p:nvGrpSpPr>
        <p:grpSpPr>
          <a:xfrm rot="-7747397">
            <a:off x="9836808" y="4737762"/>
            <a:ext cx="1133124" cy="2250645"/>
            <a:chOff x="0" y="0"/>
            <a:chExt cx="545646" cy="1083778"/>
          </a:xfrm>
        </p:grpSpPr>
        <p:sp>
          <p:nvSpPr>
            <p:cNvPr id="21" name="Freeform 21"/>
            <p:cNvSpPr/>
            <p:nvPr/>
          </p:nvSpPr>
          <p:spPr>
            <a:xfrm>
              <a:off x="0" y="0"/>
              <a:ext cx="545646" cy="1083778"/>
            </a:xfrm>
            <a:custGeom>
              <a:avLst/>
              <a:gdLst/>
              <a:ahLst/>
              <a:cxnLst/>
              <a:rect l="l" t="t" r="r" b="b"/>
              <a:pathLst>
                <a:path w="545646" h="1083778">
                  <a:moveTo>
                    <a:pt x="272823" y="0"/>
                  </a:moveTo>
                  <a:lnTo>
                    <a:pt x="0" y="406400"/>
                  </a:lnTo>
                  <a:lnTo>
                    <a:pt x="203200" y="406400"/>
                  </a:lnTo>
                  <a:lnTo>
                    <a:pt x="203200" y="1083778"/>
                  </a:lnTo>
                  <a:lnTo>
                    <a:pt x="342446" y="1083778"/>
                  </a:lnTo>
                  <a:lnTo>
                    <a:pt x="342446" y="406400"/>
                  </a:lnTo>
                  <a:lnTo>
                    <a:pt x="545646" y="406400"/>
                  </a:lnTo>
                  <a:lnTo>
                    <a:pt x="272823" y="0"/>
                  </a:lnTo>
                  <a:close/>
                </a:path>
              </a:pathLst>
            </a:custGeom>
            <a:solidFill>
              <a:srgbClr val="830C4F"/>
            </a:solidFill>
          </p:spPr>
        </p:sp>
        <p:sp>
          <p:nvSpPr>
            <p:cNvPr id="22" name="TextBox 22"/>
            <p:cNvSpPr txBox="1"/>
            <p:nvPr/>
          </p:nvSpPr>
          <p:spPr>
            <a:xfrm>
              <a:off x="203200" y="53975"/>
              <a:ext cx="139246" cy="1029803"/>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5465840">
            <a:off x="10748919" y="6475373"/>
            <a:ext cx="1133124" cy="2250645"/>
            <a:chOff x="0" y="0"/>
            <a:chExt cx="545646" cy="1083778"/>
          </a:xfrm>
        </p:grpSpPr>
        <p:sp>
          <p:nvSpPr>
            <p:cNvPr id="24" name="Freeform 24"/>
            <p:cNvSpPr/>
            <p:nvPr/>
          </p:nvSpPr>
          <p:spPr>
            <a:xfrm>
              <a:off x="0" y="0"/>
              <a:ext cx="545646" cy="1083778"/>
            </a:xfrm>
            <a:custGeom>
              <a:avLst/>
              <a:gdLst/>
              <a:ahLst/>
              <a:cxnLst/>
              <a:rect l="l" t="t" r="r" b="b"/>
              <a:pathLst>
                <a:path w="545646" h="1083778">
                  <a:moveTo>
                    <a:pt x="272823" y="0"/>
                  </a:moveTo>
                  <a:lnTo>
                    <a:pt x="0" y="406400"/>
                  </a:lnTo>
                  <a:lnTo>
                    <a:pt x="203200" y="406400"/>
                  </a:lnTo>
                  <a:lnTo>
                    <a:pt x="203200" y="1083778"/>
                  </a:lnTo>
                  <a:lnTo>
                    <a:pt x="342446" y="1083778"/>
                  </a:lnTo>
                  <a:lnTo>
                    <a:pt x="342446" y="406400"/>
                  </a:lnTo>
                  <a:lnTo>
                    <a:pt x="545646" y="406400"/>
                  </a:lnTo>
                  <a:lnTo>
                    <a:pt x="272823" y="0"/>
                  </a:lnTo>
                  <a:close/>
                </a:path>
              </a:pathLst>
            </a:custGeom>
            <a:solidFill>
              <a:srgbClr val="830C4F"/>
            </a:solidFill>
          </p:spPr>
        </p:sp>
        <p:sp>
          <p:nvSpPr>
            <p:cNvPr id="25" name="TextBox 25"/>
            <p:cNvSpPr txBox="1"/>
            <p:nvPr/>
          </p:nvSpPr>
          <p:spPr>
            <a:xfrm>
              <a:off x="203200" y="53975"/>
              <a:ext cx="139246" cy="1029803"/>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rot="8003468">
            <a:off x="6778281" y="5006177"/>
            <a:ext cx="983966" cy="1954382"/>
            <a:chOff x="0" y="0"/>
            <a:chExt cx="545646" cy="1083778"/>
          </a:xfrm>
        </p:grpSpPr>
        <p:sp>
          <p:nvSpPr>
            <p:cNvPr id="27" name="Freeform 27"/>
            <p:cNvSpPr/>
            <p:nvPr/>
          </p:nvSpPr>
          <p:spPr>
            <a:xfrm>
              <a:off x="0" y="0"/>
              <a:ext cx="545646" cy="1083778"/>
            </a:xfrm>
            <a:custGeom>
              <a:avLst/>
              <a:gdLst/>
              <a:ahLst/>
              <a:cxnLst/>
              <a:rect l="l" t="t" r="r" b="b"/>
              <a:pathLst>
                <a:path w="545646" h="1083778">
                  <a:moveTo>
                    <a:pt x="272823" y="0"/>
                  </a:moveTo>
                  <a:lnTo>
                    <a:pt x="0" y="406400"/>
                  </a:lnTo>
                  <a:lnTo>
                    <a:pt x="203200" y="406400"/>
                  </a:lnTo>
                  <a:lnTo>
                    <a:pt x="203200" y="1083778"/>
                  </a:lnTo>
                  <a:lnTo>
                    <a:pt x="342446" y="1083778"/>
                  </a:lnTo>
                  <a:lnTo>
                    <a:pt x="342446" y="406400"/>
                  </a:lnTo>
                  <a:lnTo>
                    <a:pt x="545646" y="406400"/>
                  </a:lnTo>
                  <a:lnTo>
                    <a:pt x="272823" y="0"/>
                  </a:lnTo>
                  <a:close/>
                </a:path>
              </a:pathLst>
            </a:custGeom>
            <a:solidFill>
              <a:srgbClr val="830C4F"/>
            </a:solidFill>
          </p:spPr>
        </p:sp>
        <p:sp>
          <p:nvSpPr>
            <p:cNvPr id="28" name="TextBox 28"/>
            <p:cNvSpPr txBox="1"/>
            <p:nvPr/>
          </p:nvSpPr>
          <p:spPr>
            <a:xfrm>
              <a:off x="203200" y="53975"/>
              <a:ext cx="139246" cy="1029803"/>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rot="5400000">
            <a:off x="5760067" y="6682838"/>
            <a:ext cx="924221" cy="1835715"/>
            <a:chOff x="0" y="0"/>
            <a:chExt cx="545646" cy="1083778"/>
          </a:xfrm>
        </p:grpSpPr>
        <p:sp>
          <p:nvSpPr>
            <p:cNvPr id="30" name="Freeform 30"/>
            <p:cNvSpPr/>
            <p:nvPr/>
          </p:nvSpPr>
          <p:spPr>
            <a:xfrm>
              <a:off x="0" y="0"/>
              <a:ext cx="545646" cy="1083778"/>
            </a:xfrm>
            <a:custGeom>
              <a:avLst/>
              <a:gdLst/>
              <a:ahLst/>
              <a:cxnLst/>
              <a:rect l="l" t="t" r="r" b="b"/>
              <a:pathLst>
                <a:path w="545646" h="1083778">
                  <a:moveTo>
                    <a:pt x="272823" y="0"/>
                  </a:moveTo>
                  <a:lnTo>
                    <a:pt x="0" y="406400"/>
                  </a:lnTo>
                  <a:lnTo>
                    <a:pt x="203200" y="406400"/>
                  </a:lnTo>
                  <a:lnTo>
                    <a:pt x="203200" y="1083778"/>
                  </a:lnTo>
                  <a:lnTo>
                    <a:pt x="342446" y="1083778"/>
                  </a:lnTo>
                  <a:lnTo>
                    <a:pt x="342446" y="406400"/>
                  </a:lnTo>
                  <a:lnTo>
                    <a:pt x="545646" y="406400"/>
                  </a:lnTo>
                  <a:lnTo>
                    <a:pt x="272823" y="0"/>
                  </a:lnTo>
                  <a:close/>
                </a:path>
              </a:pathLst>
            </a:custGeom>
            <a:solidFill>
              <a:srgbClr val="830C4F"/>
            </a:solidFill>
          </p:spPr>
        </p:sp>
        <p:sp>
          <p:nvSpPr>
            <p:cNvPr id="31" name="TextBox 31"/>
            <p:cNvSpPr txBox="1"/>
            <p:nvPr/>
          </p:nvSpPr>
          <p:spPr>
            <a:xfrm>
              <a:off x="203200" y="53975"/>
              <a:ext cx="139246" cy="1029803"/>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4724440" y="2148025"/>
            <a:ext cx="3460332" cy="2995475"/>
            <a:chOff x="0" y="0"/>
            <a:chExt cx="832457" cy="812800"/>
          </a:xfrm>
        </p:grpSpPr>
        <p:sp>
          <p:nvSpPr>
            <p:cNvPr id="33" name="Freeform 33"/>
            <p:cNvSpPr/>
            <p:nvPr/>
          </p:nvSpPr>
          <p:spPr>
            <a:xfrm>
              <a:off x="0" y="0"/>
              <a:ext cx="832457" cy="812800"/>
            </a:xfrm>
            <a:custGeom>
              <a:avLst/>
              <a:gdLst/>
              <a:ahLst/>
              <a:cxnLst/>
              <a:rect l="l" t="t" r="r" b="b"/>
              <a:pathLst>
                <a:path w="832457" h="812800">
                  <a:moveTo>
                    <a:pt x="416229" y="0"/>
                  </a:moveTo>
                  <a:cubicBezTo>
                    <a:pt x="186352" y="0"/>
                    <a:pt x="0" y="181951"/>
                    <a:pt x="0" y="406400"/>
                  </a:cubicBezTo>
                  <a:cubicBezTo>
                    <a:pt x="0" y="630849"/>
                    <a:pt x="186352" y="812800"/>
                    <a:pt x="416229" y="812800"/>
                  </a:cubicBezTo>
                  <a:cubicBezTo>
                    <a:pt x="646105" y="812800"/>
                    <a:pt x="832457" y="630849"/>
                    <a:pt x="832457" y="406400"/>
                  </a:cubicBezTo>
                  <a:cubicBezTo>
                    <a:pt x="832457" y="181951"/>
                    <a:pt x="646105" y="0"/>
                    <a:pt x="416229" y="0"/>
                  </a:cubicBezTo>
                  <a:close/>
                </a:path>
              </a:pathLst>
            </a:custGeom>
            <a:solidFill>
              <a:srgbClr val="EC9B72"/>
            </a:solidFill>
          </p:spPr>
        </p:sp>
        <p:sp>
          <p:nvSpPr>
            <p:cNvPr id="34" name="TextBox 34"/>
            <p:cNvSpPr txBox="1"/>
            <p:nvPr/>
          </p:nvSpPr>
          <p:spPr>
            <a:xfrm>
              <a:off x="78043" y="19050"/>
              <a:ext cx="676372" cy="717550"/>
            </a:xfrm>
            <a:prstGeom prst="rect">
              <a:avLst/>
            </a:prstGeom>
          </p:spPr>
          <p:txBody>
            <a:bodyPr lIns="50800" tIns="50800" rIns="50800" bIns="50800" rtlCol="0" anchor="ctr"/>
            <a:lstStyle/>
            <a:p>
              <a:pPr algn="ctr">
                <a:lnSpc>
                  <a:spcPts val="3499"/>
                </a:lnSpc>
              </a:pPr>
              <a:r>
                <a:rPr lang="en-US" sz="2500" dirty="0">
                  <a:latin typeface="Barlow Bold" charset="0"/>
                </a:rPr>
                <a:t>COMMUNICATION OUVERTE ET TRANSPARENTE</a:t>
              </a:r>
              <a:endParaRPr lang="en-US" sz="2500" dirty="0">
                <a:solidFill>
                  <a:srgbClr val="830C4F"/>
                </a:solidFill>
                <a:latin typeface="Barlow Bold" charset="0"/>
              </a:endParaRPr>
            </a:p>
          </p:txBody>
        </p:sp>
      </p:grpSp>
      <p:sp>
        <p:nvSpPr>
          <p:cNvPr id="35" name="Freeform 35"/>
          <p:cNvSpPr/>
          <p:nvPr/>
        </p:nvSpPr>
        <p:spPr>
          <a:xfrm rot="5400000">
            <a:off x="-1249287" y="88499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3" cstate="print"/>
            <a:stretch>
              <a:fillRect l="-658" r="-658"/>
            </a:stretch>
          </a:blipFill>
        </p:spPr>
      </p:sp>
      <p:sp>
        <p:nvSpPr>
          <p:cNvPr id="3" name="Freeform 3"/>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4472310" y="4095373"/>
            <a:ext cx="2990518" cy="2949398"/>
          </a:xfrm>
          <a:custGeom>
            <a:avLst/>
            <a:gdLst/>
            <a:ahLst/>
            <a:cxnLst/>
            <a:rect l="l" t="t" r="r" b="b"/>
            <a:pathLst>
              <a:path w="2990518" h="2949398">
                <a:moveTo>
                  <a:pt x="0" y="0"/>
                </a:moveTo>
                <a:lnTo>
                  <a:pt x="2990518" y="0"/>
                </a:lnTo>
                <a:lnTo>
                  <a:pt x="2990518" y="2949398"/>
                </a:lnTo>
                <a:lnTo>
                  <a:pt x="0" y="29493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a:off x="-1249287" y="88499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090097" y="2975199"/>
            <a:ext cx="12791664" cy="5512894"/>
          </a:xfrm>
          <a:custGeom>
            <a:avLst/>
            <a:gdLst/>
            <a:ahLst/>
            <a:cxnLst/>
            <a:rect l="l" t="t" r="r" b="b"/>
            <a:pathLst>
              <a:path w="12791664" h="5512894">
                <a:moveTo>
                  <a:pt x="0" y="0"/>
                </a:moveTo>
                <a:lnTo>
                  <a:pt x="12791663" y="0"/>
                </a:lnTo>
                <a:lnTo>
                  <a:pt x="12791663" y="5512894"/>
                </a:lnTo>
                <a:lnTo>
                  <a:pt x="0" y="5512894"/>
                </a:lnTo>
                <a:lnTo>
                  <a:pt x="0" y="0"/>
                </a:lnTo>
                <a:close/>
              </a:path>
            </a:pathLst>
          </a:custGeom>
          <a:blipFill>
            <a:blip r:embed="rId8"/>
            <a:stretch>
              <a:fillRect t="-22703" b="-22703"/>
            </a:stretch>
          </a:blipFill>
        </p:spPr>
      </p:sp>
      <p:grpSp>
        <p:nvGrpSpPr>
          <p:cNvPr id="12" name="Group 12"/>
          <p:cNvGrpSpPr/>
          <p:nvPr/>
        </p:nvGrpSpPr>
        <p:grpSpPr>
          <a:xfrm>
            <a:off x="1162561" y="3676788"/>
            <a:ext cx="3311545" cy="3923908"/>
            <a:chOff x="-51425" y="-48937"/>
            <a:chExt cx="701095" cy="1033457"/>
          </a:xfrm>
        </p:grpSpPr>
        <p:sp>
          <p:nvSpPr>
            <p:cNvPr id="13" name="Freeform 13"/>
            <p:cNvSpPr/>
            <p:nvPr/>
          </p:nvSpPr>
          <p:spPr>
            <a:xfrm>
              <a:off x="0" y="0"/>
              <a:ext cx="616269" cy="984520"/>
            </a:xfrm>
            <a:custGeom>
              <a:avLst/>
              <a:gdLst/>
              <a:ahLst/>
              <a:cxnLst/>
              <a:rect l="l" t="t" r="r" b="b"/>
              <a:pathLst>
                <a:path w="616269" h="984520">
                  <a:moveTo>
                    <a:pt x="168742" y="0"/>
                  </a:moveTo>
                  <a:lnTo>
                    <a:pt x="447528" y="0"/>
                  </a:lnTo>
                  <a:cubicBezTo>
                    <a:pt x="540721" y="0"/>
                    <a:pt x="616269" y="75548"/>
                    <a:pt x="616269" y="168742"/>
                  </a:cubicBezTo>
                  <a:lnTo>
                    <a:pt x="616269" y="815779"/>
                  </a:lnTo>
                  <a:cubicBezTo>
                    <a:pt x="616269" y="908972"/>
                    <a:pt x="540721" y="984520"/>
                    <a:pt x="447528" y="984520"/>
                  </a:cubicBezTo>
                  <a:lnTo>
                    <a:pt x="168742" y="984520"/>
                  </a:lnTo>
                  <a:cubicBezTo>
                    <a:pt x="75548" y="984520"/>
                    <a:pt x="0" y="908972"/>
                    <a:pt x="0" y="815779"/>
                  </a:cubicBezTo>
                  <a:lnTo>
                    <a:pt x="0" y="168742"/>
                  </a:lnTo>
                  <a:cubicBezTo>
                    <a:pt x="0" y="75548"/>
                    <a:pt x="75548" y="0"/>
                    <a:pt x="168742" y="0"/>
                  </a:cubicBezTo>
                  <a:close/>
                </a:path>
              </a:pathLst>
            </a:custGeom>
            <a:solidFill>
              <a:srgbClr val="38B6FF"/>
            </a:solidFill>
          </p:spPr>
        </p:sp>
        <p:sp>
          <p:nvSpPr>
            <p:cNvPr id="14" name="TextBox 14"/>
            <p:cNvSpPr txBox="1"/>
            <p:nvPr/>
          </p:nvSpPr>
          <p:spPr>
            <a:xfrm>
              <a:off x="-51425" y="-48937"/>
              <a:ext cx="701095" cy="1032145"/>
            </a:xfrm>
            <a:prstGeom prst="rect">
              <a:avLst/>
            </a:prstGeom>
          </p:spPr>
          <p:txBody>
            <a:bodyPr lIns="50800" tIns="50800" rIns="50800" bIns="50800" rtlCol="0" anchor="ctr"/>
            <a:lstStyle/>
            <a:p>
              <a:pPr algn="ctr">
                <a:lnSpc>
                  <a:spcPts val="3064"/>
                </a:lnSpc>
              </a:pPr>
              <a:r>
                <a:rPr lang="en-US" sz="2199" dirty="0">
                  <a:solidFill>
                    <a:srgbClr val="AF2227"/>
                  </a:solidFill>
                  <a:latin typeface="Barlow Bold"/>
                </a:rPr>
                <a:t>LA</a:t>
              </a:r>
            </a:p>
            <a:p>
              <a:pPr algn="ctr">
                <a:lnSpc>
                  <a:spcPts val="3064"/>
                </a:lnSpc>
              </a:pPr>
              <a:r>
                <a:rPr lang="en-US" sz="2199" dirty="0">
                  <a:solidFill>
                    <a:srgbClr val="AF2227"/>
                  </a:solidFill>
                  <a:latin typeface="Barlow Bold"/>
                </a:rPr>
                <a:t>RESPONSABILISATION DES PATIENTS</a:t>
              </a:r>
            </a:p>
          </p:txBody>
        </p:sp>
      </p:grpSp>
      <p:grpSp>
        <p:nvGrpSpPr>
          <p:cNvPr id="15" name="Group 15"/>
          <p:cNvGrpSpPr/>
          <p:nvPr/>
        </p:nvGrpSpPr>
        <p:grpSpPr>
          <a:xfrm>
            <a:off x="4944279" y="3857616"/>
            <a:ext cx="2439580" cy="3957392"/>
            <a:chOff x="-26254" y="-57756"/>
            <a:chExt cx="642523" cy="1042276"/>
          </a:xfrm>
        </p:grpSpPr>
        <p:sp>
          <p:nvSpPr>
            <p:cNvPr id="16" name="Freeform 16"/>
            <p:cNvSpPr/>
            <p:nvPr/>
          </p:nvSpPr>
          <p:spPr>
            <a:xfrm>
              <a:off x="-26254" y="-57756"/>
              <a:ext cx="616269" cy="984520"/>
            </a:xfrm>
            <a:custGeom>
              <a:avLst/>
              <a:gdLst/>
              <a:ahLst/>
              <a:cxnLst/>
              <a:rect l="l" t="t" r="r" b="b"/>
              <a:pathLst>
                <a:path w="616269" h="984520">
                  <a:moveTo>
                    <a:pt x="168742" y="0"/>
                  </a:moveTo>
                  <a:lnTo>
                    <a:pt x="447528" y="0"/>
                  </a:lnTo>
                  <a:cubicBezTo>
                    <a:pt x="540721" y="0"/>
                    <a:pt x="616269" y="75548"/>
                    <a:pt x="616269" y="168742"/>
                  </a:cubicBezTo>
                  <a:lnTo>
                    <a:pt x="616269" y="815779"/>
                  </a:lnTo>
                  <a:cubicBezTo>
                    <a:pt x="616269" y="908972"/>
                    <a:pt x="540721" y="984520"/>
                    <a:pt x="447528" y="984520"/>
                  </a:cubicBezTo>
                  <a:lnTo>
                    <a:pt x="168742" y="984520"/>
                  </a:lnTo>
                  <a:cubicBezTo>
                    <a:pt x="75548" y="984520"/>
                    <a:pt x="0" y="908972"/>
                    <a:pt x="0" y="815779"/>
                  </a:cubicBezTo>
                  <a:lnTo>
                    <a:pt x="0" y="168742"/>
                  </a:lnTo>
                  <a:cubicBezTo>
                    <a:pt x="0" y="75548"/>
                    <a:pt x="75548" y="0"/>
                    <a:pt x="168742" y="0"/>
                  </a:cubicBezTo>
                  <a:close/>
                </a:path>
              </a:pathLst>
            </a:custGeom>
            <a:solidFill>
              <a:srgbClr val="5A8CF2"/>
            </a:solidFill>
          </p:spPr>
        </p:sp>
        <p:sp>
          <p:nvSpPr>
            <p:cNvPr id="17" name="TextBox 17"/>
            <p:cNvSpPr txBox="1"/>
            <p:nvPr/>
          </p:nvSpPr>
          <p:spPr>
            <a:xfrm>
              <a:off x="0" y="-47625"/>
              <a:ext cx="616269" cy="1032145"/>
            </a:xfrm>
            <a:prstGeom prst="rect">
              <a:avLst/>
            </a:prstGeom>
          </p:spPr>
          <p:txBody>
            <a:bodyPr lIns="50800" tIns="50800" rIns="50800" bIns="50800" rtlCol="0" anchor="ctr"/>
            <a:lstStyle/>
            <a:p>
              <a:pPr algn="ctr">
                <a:lnSpc>
                  <a:spcPts val="3064"/>
                </a:lnSpc>
              </a:pPr>
              <a:r>
                <a:rPr lang="fr-FR" sz="2200" dirty="0">
                  <a:solidFill>
                    <a:schemeClr val="accent2">
                      <a:lumMod val="75000"/>
                    </a:schemeClr>
                  </a:solidFill>
                  <a:latin typeface="Barlow Bold" charset="0"/>
                </a:rPr>
                <a:t>AUTONOMIE ET IMPLICATION DES PATIENTS</a:t>
              </a:r>
              <a:endParaRPr lang="en-US" sz="2200" dirty="0">
                <a:solidFill>
                  <a:schemeClr val="accent2">
                    <a:lumMod val="75000"/>
                  </a:schemeClr>
                </a:solidFill>
                <a:latin typeface="Barlow Bold" charset="0"/>
              </a:endParaRPr>
            </a:p>
          </p:txBody>
        </p:sp>
      </p:grpSp>
      <p:grpSp>
        <p:nvGrpSpPr>
          <p:cNvPr id="18" name="Group 18"/>
          <p:cNvGrpSpPr/>
          <p:nvPr/>
        </p:nvGrpSpPr>
        <p:grpSpPr>
          <a:xfrm>
            <a:off x="7858116" y="3857616"/>
            <a:ext cx="2339897" cy="3738100"/>
            <a:chOff x="0" y="0"/>
            <a:chExt cx="616269" cy="984520"/>
          </a:xfrm>
        </p:grpSpPr>
        <p:sp>
          <p:nvSpPr>
            <p:cNvPr id="19" name="Freeform 19"/>
            <p:cNvSpPr/>
            <p:nvPr/>
          </p:nvSpPr>
          <p:spPr>
            <a:xfrm>
              <a:off x="0" y="0"/>
              <a:ext cx="616269" cy="984520"/>
            </a:xfrm>
            <a:custGeom>
              <a:avLst/>
              <a:gdLst/>
              <a:ahLst/>
              <a:cxnLst/>
              <a:rect l="l" t="t" r="r" b="b"/>
              <a:pathLst>
                <a:path w="616269" h="984520">
                  <a:moveTo>
                    <a:pt x="168742" y="0"/>
                  </a:moveTo>
                  <a:lnTo>
                    <a:pt x="447528" y="0"/>
                  </a:lnTo>
                  <a:cubicBezTo>
                    <a:pt x="540721" y="0"/>
                    <a:pt x="616269" y="75548"/>
                    <a:pt x="616269" y="168742"/>
                  </a:cubicBezTo>
                  <a:lnTo>
                    <a:pt x="616269" y="815779"/>
                  </a:lnTo>
                  <a:cubicBezTo>
                    <a:pt x="616269" y="908972"/>
                    <a:pt x="540721" y="984520"/>
                    <a:pt x="447528" y="984520"/>
                  </a:cubicBezTo>
                  <a:lnTo>
                    <a:pt x="168742" y="984520"/>
                  </a:lnTo>
                  <a:cubicBezTo>
                    <a:pt x="75548" y="984520"/>
                    <a:pt x="0" y="908972"/>
                    <a:pt x="0" y="815779"/>
                  </a:cubicBezTo>
                  <a:lnTo>
                    <a:pt x="0" y="168742"/>
                  </a:lnTo>
                  <a:cubicBezTo>
                    <a:pt x="0" y="75548"/>
                    <a:pt x="75548" y="0"/>
                    <a:pt x="168742" y="0"/>
                  </a:cubicBezTo>
                  <a:close/>
                </a:path>
              </a:pathLst>
            </a:custGeom>
            <a:solidFill>
              <a:srgbClr val="1F3B80"/>
            </a:solidFill>
          </p:spPr>
        </p:sp>
        <p:sp>
          <p:nvSpPr>
            <p:cNvPr id="20" name="TextBox 20"/>
            <p:cNvSpPr txBox="1"/>
            <p:nvPr/>
          </p:nvSpPr>
          <p:spPr>
            <a:xfrm>
              <a:off x="0" y="-47625"/>
              <a:ext cx="616269" cy="1032145"/>
            </a:xfrm>
            <a:prstGeom prst="rect">
              <a:avLst/>
            </a:prstGeom>
          </p:spPr>
          <p:txBody>
            <a:bodyPr lIns="50800" tIns="50800" rIns="50800" bIns="50800" rtlCol="0" anchor="ctr"/>
            <a:lstStyle/>
            <a:p>
              <a:pPr algn="ctr">
                <a:lnSpc>
                  <a:spcPts val="2925"/>
                </a:lnSpc>
              </a:pPr>
              <a:r>
                <a:rPr lang="en-US" sz="2200" dirty="0">
                  <a:solidFill>
                    <a:schemeClr val="bg1"/>
                  </a:solidFill>
                </a:rPr>
                <a:t>SOINS ACCESSIBLES ET ÉQUITABLES</a:t>
              </a:r>
              <a:endParaRPr lang="en-US" sz="2200" dirty="0">
                <a:solidFill>
                  <a:schemeClr val="bg1"/>
                </a:solidFill>
                <a:latin typeface="Barlow Bold"/>
              </a:endParaRPr>
            </a:p>
          </p:txBody>
        </p:sp>
      </p:grpSp>
      <p:sp>
        <p:nvSpPr>
          <p:cNvPr id="21" name="TextBox 21"/>
          <p:cNvSpPr txBox="1"/>
          <p:nvPr/>
        </p:nvSpPr>
        <p:spPr>
          <a:xfrm>
            <a:off x="861245" y="312028"/>
            <a:ext cx="16601583" cy="1974900"/>
          </a:xfrm>
          <a:prstGeom prst="rect">
            <a:avLst/>
          </a:prstGeom>
        </p:spPr>
        <p:txBody>
          <a:bodyPr lIns="0" tIns="0" rIns="0" bIns="0" rtlCol="0" anchor="t">
            <a:spAutoFit/>
          </a:bodyPr>
          <a:lstStyle/>
          <a:p>
            <a:pPr algn="ctr">
              <a:lnSpc>
                <a:spcPts val="7699"/>
              </a:lnSpc>
              <a:spcBef>
                <a:spcPct val="0"/>
              </a:spcBef>
            </a:pPr>
            <a:r>
              <a:rPr lang="fr-FR" sz="4800" dirty="0">
                <a:solidFill>
                  <a:srgbClr val="000000"/>
                </a:solidFill>
                <a:latin typeface="Pragmatica Bold"/>
              </a:rPr>
              <a:t>ÉTABLIR LA CONFIANCE : CONSEILS PRATIQUES POUR LES PROFESSIONNELS DE LA SANTÉ</a:t>
            </a:r>
            <a:endParaRPr lang="en-US" sz="4800" dirty="0">
              <a:solidFill>
                <a:srgbClr val="000000"/>
              </a:solidFill>
              <a:latin typeface="Pragmatica 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408194" y="7471370"/>
            <a:ext cx="4736020" cy="4303858"/>
          </a:xfrm>
          <a:custGeom>
            <a:avLst/>
            <a:gdLst/>
            <a:ahLst/>
            <a:cxnLst/>
            <a:rect l="l" t="t" r="r" b="b"/>
            <a:pathLst>
              <a:path w="4736020" h="4303858">
                <a:moveTo>
                  <a:pt x="0" y="0"/>
                </a:moveTo>
                <a:lnTo>
                  <a:pt x="4736020" y="0"/>
                </a:lnTo>
                <a:lnTo>
                  <a:pt x="4736020" y="4303858"/>
                </a:lnTo>
                <a:lnTo>
                  <a:pt x="0" y="4303858"/>
                </a:lnTo>
                <a:lnTo>
                  <a:pt x="0" y="0"/>
                </a:lnTo>
                <a:close/>
              </a:path>
            </a:pathLst>
          </a:custGeom>
          <a:blipFill>
            <a:blip r:embed="rId3"/>
            <a:stretch>
              <a:fillRect/>
            </a:stretch>
          </a:blipFill>
        </p:spPr>
      </p:sp>
      <p:grpSp>
        <p:nvGrpSpPr>
          <p:cNvPr id="3" name="Group 3"/>
          <p:cNvGrpSpPr/>
          <p:nvPr/>
        </p:nvGrpSpPr>
        <p:grpSpPr>
          <a:xfrm>
            <a:off x="-970019" y="7552607"/>
            <a:ext cx="3703514" cy="4059817"/>
            <a:chOff x="0" y="0"/>
            <a:chExt cx="741466" cy="812800"/>
          </a:xfrm>
        </p:grpSpPr>
        <p:sp>
          <p:nvSpPr>
            <p:cNvPr id="4" name="Freeform 4"/>
            <p:cNvSpPr/>
            <p:nvPr/>
          </p:nvSpPr>
          <p:spPr>
            <a:xfrm>
              <a:off x="0" y="7814"/>
              <a:ext cx="741466" cy="797173"/>
            </a:xfrm>
            <a:custGeom>
              <a:avLst/>
              <a:gdLst/>
              <a:ahLst/>
              <a:cxnLst/>
              <a:rect l="l" t="t" r="r" b="b"/>
              <a:pathLst>
                <a:path w="741466" h="797173">
                  <a:moveTo>
                    <a:pt x="408541" y="12909"/>
                  </a:moveTo>
                  <a:lnTo>
                    <a:pt x="703658" y="174663"/>
                  </a:lnTo>
                  <a:cubicBezTo>
                    <a:pt x="726972" y="187442"/>
                    <a:pt x="741466" y="211914"/>
                    <a:pt x="741466" y="238501"/>
                  </a:cubicBezTo>
                  <a:lnTo>
                    <a:pt x="741466" y="558671"/>
                  </a:lnTo>
                  <a:cubicBezTo>
                    <a:pt x="741466" y="585258"/>
                    <a:pt x="726972" y="609730"/>
                    <a:pt x="703658" y="622509"/>
                  </a:cubicBezTo>
                  <a:lnTo>
                    <a:pt x="408541" y="784263"/>
                  </a:lnTo>
                  <a:cubicBezTo>
                    <a:pt x="384989" y="797172"/>
                    <a:pt x="356477" y="797172"/>
                    <a:pt x="332925" y="784263"/>
                  </a:cubicBezTo>
                  <a:lnTo>
                    <a:pt x="37808" y="622509"/>
                  </a:lnTo>
                  <a:cubicBezTo>
                    <a:pt x="14494" y="609730"/>
                    <a:pt x="0" y="585258"/>
                    <a:pt x="0" y="558671"/>
                  </a:cubicBezTo>
                  <a:lnTo>
                    <a:pt x="0" y="238501"/>
                  </a:lnTo>
                  <a:cubicBezTo>
                    <a:pt x="0" y="211914"/>
                    <a:pt x="14494" y="187442"/>
                    <a:pt x="37808" y="174663"/>
                  </a:cubicBezTo>
                  <a:lnTo>
                    <a:pt x="332925" y="12909"/>
                  </a:lnTo>
                  <a:cubicBezTo>
                    <a:pt x="356477" y="0"/>
                    <a:pt x="384989" y="0"/>
                    <a:pt x="408541" y="12909"/>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id="5" name="TextBox 5"/>
          <p:cNvSpPr txBox="1"/>
          <p:nvPr/>
        </p:nvSpPr>
        <p:spPr>
          <a:xfrm>
            <a:off x="2907776" y="2376424"/>
            <a:ext cx="13625612" cy="6810198"/>
          </a:xfrm>
          <a:prstGeom prst="rect">
            <a:avLst/>
          </a:prstGeom>
        </p:spPr>
        <p:txBody>
          <a:bodyPr wrap="square" lIns="0" tIns="0" rIns="0" bIns="0" rtlCol="0" anchor="t">
            <a:spAutoFit/>
          </a:bodyPr>
          <a:lstStyle/>
          <a:p>
            <a:pPr>
              <a:lnSpc>
                <a:spcPct val="150000"/>
              </a:lnSpc>
              <a:buFont typeface="Arial" pitchFamily="34" charset="0"/>
              <a:buChar char="•"/>
            </a:pPr>
            <a:r>
              <a:rPr lang="fr-FR" sz="4300" dirty="0">
                <a:latin typeface="Barlow" charset="0"/>
              </a:rPr>
              <a:t>Compétence culturelle et communication efficace</a:t>
            </a:r>
          </a:p>
          <a:p>
            <a:pPr>
              <a:lnSpc>
                <a:spcPct val="150000"/>
              </a:lnSpc>
              <a:buFont typeface="Arial" pitchFamily="34" charset="0"/>
              <a:buChar char="•"/>
            </a:pPr>
            <a:r>
              <a:rPr lang="fr-FR" sz="4300" dirty="0">
                <a:latin typeface="Barlow" charset="0"/>
              </a:rPr>
              <a:t>Favorise l'accès aux soins</a:t>
            </a:r>
          </a:p>
          <a:p>
            <a:pPr>
              <a:lnSpc>
                <a:spcPct val="150000"/>
              </a:lnSpc>
              <a:buFont typeface="Arial" pitchFamily="34" charset="0"/>
              <a:buChar char="•"/>
            </a:pPr>
            <a:r>
              <a:rPr lang="fr-FR" sz="4300" dirty="0">
                <a:latin typeface="Barlow" charset="0"/>
              </a:rPr>
              <a:t>Favorise la confiance et le développement des relations</a:t>
            </a:r>
          </a:p>
          <a:p>
            <a:pPr>
              <a:lnSpc>
                <a:spcPct val="150000"/>
              </a:lnSpc>
              <a:buFont typeface="Arial" pitchFamily="34" charset="0"/>
              <a:buChar char="•"/>
            </a:pPr>
            <a:r>
              <a:rPr lang="fr-FR" sz="4300" dirty="0">
                <a:latin typeface="Barlow" charset="0"/>
              </a:rPr>
              <a:t>Sensibilité culturelle dans la prise de décision</a:t>
            </a:r>
          </a:p>
          <a:p>
            <a:pPr>
              <a:lnSpc>
                <a:spcPct val="150000"/>
              </a:lnSpc>
              <a:buFont typeface="Arial" pitchFamily="34" charset="0"/>
              <a:buChar char="•"/>
            </a:pPr>
            <a:r>
              <a:rPr lang="fr-FR" sz="4300" dirty="0">
                <a:latin typeface="Barlow" charset="0"/>
              </a:rPr>
              <a:t>Prévient les stéréotypes et les préjugés</a:t>
            </a:r>
          </a:p>
          <a:p>
            <a:pPr>
              <a:lnSpc>
                <a:spcPct val="150000"/>
              </a:lnSpc>
              <a:buFont typeface="Arial" pitchFamily="34" charset="0"/>
              <a:buChar char="•"/>
            </a:pPr>
            <a:r>
              <a:rPr lang="fr-FR" sz="4300" dirty="0">
                <a:latin typeface="Barlow" charset="0"/>
              </a:rPr>
              <a:t>Favorise l'inclusivité et la diversité -&gt; Soins adaptés et inclusifs</a:t>
            </a:r>
            <a:endParaRPr lang="en-US" sz="4000" spc="-107" dirty="0">
              <a:solidFill>
                <a:srgbClr val="000000"/>
              </a:solidFill>
              <a:latin typeface="Barlow" charset="0"/>
            </a:endParaRPr>
          </a:p>
        </p:txBody>
      </p:sp>
      <p:sp>
        <p:nvSpPr>
          <p:cNvPr id="6" name="Freeform 6"/>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4" cstate="print"/>
            <a:stretch>
              <a:fillRect l="-658" r="-658"/>
            </a:stretch>
          </a:blipFill>
        </p:spPr>
      </p:sp>
      <p:sp>
        <p:nvSpPr>
          <p:cNvPr id="7" name="Freeform 7"/>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400000">
            <a:off x="16540497"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203421" y="8173347"/>
            <a:ext cx="2464241" cy="1688005"/>
          </a:xfrm>
          <a:custGeom>
            <a:avLst/>
            <a:gdLst/>
            <a:ahLst/>
            <a:cxnLst/>
            <a:rect l="l" t="t" r="r" b="b"/>
            <a:pathLst>
              <a:path w="2464241" h="1688005">
                <a:moveTo>
                  <a:pt x="0" y="0"/>
                </a:moveTo>
                <a:lnTo>
                  <a:pt x="2464242" y="0"/>
                </a:lnTo>
                <a:lnTo>
                  <a:pt x="2464242" y="1688005"/>
                </a:lnTo>
                <a:lnTo>
                  <a:pt x="0" y="1688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4" name="Group 14"/>
          <p:cNvGrpSpPr/>
          <p:nvPr/>
        </p:nvGrpSpPr>
        <p:grpSpPr>
          <a:xfrm>
            <a:off x="15454185" y="-1569249"/>
            <a:ext cx="3610231" cy="3715959"/>
            <a:chOff x="0" y="0"/>
            <a:chExt cx="717375" cy="738384"/>
          </a:xfrm>
        </p:grpSpPr>
        <p:sp>
          <p:nvSpPr>
            <p:cNvPr id="15" name="Freeform 15"/>
            <p:cNvSpPr/>
            <p:nvPr/>
          </p:nvSpPr>
          <p:spPr>
            <a:xfrm>
              <a:off x="14828" y="0"/>
              <a:ext cx="687720" cy="738384"/>
            </a:xfrm>
            <a:custGeom>
              <a:avLst/>
              <a:gdLst/>
              <a:ahLst/>
              <a:cxnLst/>
              <a:rect l="l" t="t" r="r" b="b"/>
              <a:pathLst>
                <a:path w="687720" h="738384">
                  <a:moveTo>
                    <a:pt x="663255" y="440582"/>
                  </a:moveTo>
                  <a:lnTo>
                    <a:pt x="538640" y="666995"/>
                  </a:lnTo>
                  <a:cubicBezTo>
                    <a:pt x="514404" y="711029"/>
                    <a:pt x="468123" y="738384"/>
                    <a:pt x="417859" y="738384"/>
                  </a:cubicBezTo>
                  <a:lnTo>
                    <a:pt x="269861" y="738384"/>
                  </a:lnTo>
                  <a:cubicBezTo>
                    <a:pt x="219597" y="738384"/>
                    <a:pt x="173316" y="711029"/>
                    <a:pt x="149080" y="666995"/>
                  </a:cubicBezTo>
                  <a:lnTo>
                    <a:pt x="24464" y="440582"/>
                  </a:lnTo>
                  <a:cubicBezTo>
                    <a:pt x="0" y="396133"/>
                    <a:pt x="0" y="342252"/>
                    <a:pt x="24464" y="297802"/>
                  </a:cubicBezTo>
                  <a:lnTo>
                    <a:pt x="149080" y="71390"/>
                  </a:lnTo>
                  <a:cubicBezTo>
                    <a:pt x="173316" y="27355"/>
                    <a:pt x="219597" y="0"/>
                    <a:pt x="269861" y="0"/>
                  </a:cubicBezTo>
                  <a:lnTo>
                    <a:pt x="417859" y="0"/>
                  </a:lnTo>
                  <a:cubicBezTo>
                    <a:pt x="468123" y="0"/>
                    <a:pt x="514404" y="27355"/>
                    <a:pt x="538640" y="71390"/>
                  </a:cubicBezTo>
                  <a:lnTo>
                    <a:pt x="663255" y="297802"/>
                  </a:lnTo>
                  <a:cubicBezTo>
                    <a:pt x="687720" y="342252"/>
                    <a:pt x="687720" y="396133"/>
                    <a:pt x="663255" y="440582"/>
                  </a:cubicBezTo>
                  <a:close/>
                </a:path>
              </a:pathLst>
            </a:custGeom>
            <a:gradFill rotWithShape="1">
              <a:gsLst>
                <a:gs pos="0">
                  <a:srgbClr val="FFB613">
                    <a:alpha val="100000"/>
                  </a:srgbClr>
                </a:gs>
                <a:gs pos="100000">
                  <a:srgbClr val="FFE42F">
                    <a:alpha val="100000"/>
                  </a:srgbClr>
                </a:gs>
              </a:gsLst>
              <a:lin ang="5400000"/>
            </a:gradFill>
          </p:spPr>
        </p:sp>
        <p:sp>
          <p:nvSpPr>
            <p:cNvPr id="16" name="TextBox 16"/>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6329418" y="236415"/>
            <a:ext cx="1564764" cy="1584571"/>
          </a:xfrm>
          <a:custGeom>
            <a:avLst/>
            <a:gdLst/>
            <a:ahLst/>
            <a:cxnLst/>
            <a:rect l="l" t="t" r="r" b="b"/>
            <a:pathLst>
              <a:path w="1564764" h="1584571">
                <a:moveTo>
                  <a:pt x="0" y="0"/>
                </a:moveTo>
                <a:lnTo>
                  <a:pt x="1564764" y="0"/>
                </a:lnTo>
                <a:lnTo>
                  <a:pt x="1564764" y="1584570"/>
                </a:lnTo>
                <a:lnTo>
                  <a:pt x="0" y="15845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8" name="TextBox 18"/>
          <p:cNvSpPr txBox="1"/>
          <p:nvPr/>
        </p:nvSpPr>
        <p:spPr>
          <a:xfrm>
            <a:off x="2096582" y="615086"/>
            <a:ext cx="13487612" cy="1554913"/>
          </a:xfrm>
          <a:prstGeom prst="rect">
            <a:avLst/>
          </a:prstGeom>
        </p:spPr>
        <p:txBody>
          <a:bodyPr lIns="0" tIns="0" rIns="0" bIns="0" rtlCol="0" anchor="t">
            <a:spAutoFit/>
          </a:bodyPr>
          <a:lstStyle/>
          <a:p>
            <a:pPr lvl="0" algn="ctr">
              <a:lnSpc>
                <a:spcPts val="5940"/>
              </a:lnSpc>
            </a:pPr>
            <a:r>
              <a:rPr lang="fr-FR" sz="5500" dirty="0">
                <a:latin typeface="Pragmatica Bold" charset="0"/>
              </a:rPr>
              <a:t>AVANTAGES DE RECONNAÎTRE LES DIFFÉRENCES CULTURELLES</a:t>
            </a:r>
            <a:endParaRPr lang="en-US" sz="5500" spc="-137" dirty="0">
              <a:solidFill>
                <a:srgbClr val="000000"/>
              </a:solidFill>
              <a:latin typeface="Pragmatica Bold"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3" cstate="print"/>
            <a:stretch>
              <a:fillRect l="-658" r="-658"/>
            </a:stretch>
          </a:blipFill>
        </p:spPr>
      </p:sp>
      <p:sp>
        <p:nvSpPr>
          <p:cNvPr id="4" name="Freeform 4"/>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6540497"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3823806" y="4304506"/>
            <a:ext cx="3733414" cy="3388073"/>
          </a:xfrm>
          <a:custGeom>
            <a:avLst/>
            <a:gdLst/>
            <a:ahLst/>
            <a:cxnLst/>
            <a:rect l="l" t="t" r="r" b="b"/>
            <a:pathLst>
              <a:path w="3733414" h="3388073">
                <a:moveTo>
                  <a:pt x="0" y="0"/>
                </a:moveTo>
                <a:lnTo>
                  <a:pt x="3733414" y="0"/>
                </a:lnTo>
                <a:lnTo>
                  <a:pt x="3733414" y="3388072"/>
                </a:lnTo>
                <a:lnTo>
                  <a:pt x="0" y="3388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2400193" y="588766"/>
            <a:ext cx="13487612" cy="1554913"/>
          </a:xfrm>
          <a:prstGeom prst="rect">
            <a:avLst/>
          </a:prstGeom>
        </p:spPr>
        <p:txBody>
          <a:bodyPr lIns="0" tIns="0" rIns="0" bIns="0" rtlCol="0" anchor="t">
            <a:spAutoFit/>
          </a:bodyPr>
          <a:lstStyle/>
          <a:p>
            <a:pPr lvl="0" algn="ctr">
              <a:lnSpc>
                <a:spcPts val="5940"/>
              </a:lnSpc>
            </a:pPr>
            <a:r>
              <a:rPr lang="fr-FR" sz="6000" dirty="0">
                <a:latin typeface="Pragmatica Bold" charset="0"/>
              </a:rPr>
              <a:t>FOURNIR DES SOINS CULTURELLEMENT COMPÉTENTS</a:t>
            </a:r>
            <a:endParaRPr lang="en-US" sz="5500" spc="-137" dirty="0">
              <a:solidFill>
                <a:srgbClr val="000000"/>
              </a:solidFill>
              <a:latin typeface="Pragmatica Bold" charset="0"/>
            </a:endParaRPr>
          </a:p>
        </p:txBody>
      </p:sp>
      <p:sp>
        <p:nvSpPr>
          <p:cNvPr id="12" name="Freeform 12"/>
          <p:cNvSpPr/>
          <p:nvPr/>
        </p:nvSpPr>
        <p:spPr>
          <a:xfrm rot="5400000">
            <a:off x="-1249287" y="894186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Rectangle 12"/>
          <p:cNvSpPr/>
          <p:nvPr/>
        </p:nvSpPr>
        <p:spPr>
          <a:xfrm>
            <a:off x="1958582" y="2452630"/>
            <a:ext cx="12135152" cy="7219284"/>
          </a:xfrm>
          <a:prstGeom prst="rect">
            <a:avLst/>
          </a:prstGeom>
        </p:spPr>
        <p:txBody>
          <a:bodyPr wrap="square">
            <a:spAutoFit/>
          </a:bodyPr>
          <a:lstStyle/>
          <a:p>
            <a:pPr>
              <a:lnSpc>
                <a:spcPct val="150000"/>
              </a:lnSpc>
              <a:buFont typeface="Arial" pitchFamily="34" charset="0"/>
              <a:buChar char="•"/>
            </a:pPr>
            <a:r>
              <a:rPr lang="fr-FR" sz="4500" dirty="0">
                <a:latin typeface="Barlow" charset="0"/>
              </a:rPr>
              <a:t>Assurer l'accès à la langue pour les patients ayant une maîtrise limitée de l'anglais.</a:t>
            </a:r>
          </a:p>
          <a:p>
            <a:pPr>
              <a:lnSpc>
                <a:spcPct val="150000"/>
              </a:lnSpc>
              <a:buFont typeface="Arial" pitchFamily="34" charset="0"/>
              <a:buChar char="•"/>
            </a:pPr>
            <a:r>
              <a:rPr lang="fr-FR" sz="4500" dirty="0">
                <a:latin typeface="Barlow" charset="0"/>
              </a:rPr>
              <a:t>Fournir des supports éducatifs pour les patients dans plusieurs langues et formats.</a:t>
            </a:r>
          </a:p>
          <a:p>
            <a:pPr>
              <a:lnSpc>
                <a:spcPct val="150000"/>
              </a:lnSpc>
              <a:buFont typeface="Arial" pitchFamily="34" charset="0"/>
              <a:buChar char="•"/>
            </a:pPr>
            <a:r>
              <a:rPr lang="fr-FR" sz="4500" dirty="0">
                <a:latin typeface="Barlow" charset="0"/>
              </a:rPr>
              <a:t>Approcher chaque patient avec humilité culturelle.</a:t>
            </a:r>
          </a:p>
          <a:p>
            <a:pPr>
              <a:lnSpc>
                <a:spcPct val="150000"/>
              </a:lnSpc>
              <a:buFont typeface="Arial" pitchFamily="34" charset="0"/>
              <a:buChar char="•"/>
            </a:pPr>
            <a:r>
              <a:rPr lang="fr-FR" sz="4500" dirty="0">
                <a:latin typeface="Barlow" charset="0"/>
              </a:rPr>
              <a:t>Établir des mécanismes de rétroaction.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512853" y="-3425970"/>
            <a:ext cx="6892253" cy="6523408"/>
            <a:chOff x="0" y="0"/>
            <a:chExt cx="811306" cy="767888"/>
          </a:xfrm>
        </p:grpSpPr>
        <p:sp>
          <p:nvSpPr>
            <p:cNvPr id="3" name="Freeform 3"/>
            <p:cNvSpPr/>
            <p:nvPr/>
          </p:nvSpPr>
          <p:spPr>
            <a:xfrm>
              <a:off x="7083" y="0"/>
              <a:ext cx="797141" cy="767888"/>
            </a:xfrm>
            <a:custGeom>
              <a:avLst/>
              <a:gdLst/>
              <a:ahLst/>
              <a:cxnLst/>
              <a:rect l="l" t="t" r="r" b="b"/>
              <a:pathLst>
                <a:path w="797141" h="767888">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904899" y="-2895866"/>
            <a:ext cx="5348022" cy="5504643"/>
            <a:chOff x="0" y="0"/>
            <a:chExt cx="717375" cy="738384"/>
          </a:xfrm>
        </p:grpSpPr>
        <p:sp>
          <p:nvSpPr>
            <p:cNvPr id="6" name="Freeform 6"/>
            <p:cNvSpPr/>
            <p:nvPr/>
          </p:nvSpPr>
          <p:spPr>
            <a:xfrm>
              <a:off x="10010" y="0"/>
              <a:ext cx="697356" cy="738384"/>
            </a:xfrm>
            <a:custGeom>
              <a:avLst/>
              <a:gdLst/>
              <a:ahLst/>
              <a:cxnLst/>
              <a:rect l="l" t="t" r="r" b="b"/>
              <a:pathLst>
                <a:path w="697356" h="738384">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cstate="print"/>
            <a:stretch>
              <a:fillRect/>
            </a:stretch>
          </a:blipFill>
        </p:spPr>
      </p:sp>
      <p:sp>
        <p:nvSpPr>
          <p:cNvPr id="9" name="Freeform 9"/>
          <p:cNvSpPr/>
          <p:nvPr/>
        </p:nvSpPr>
        <p:spPr>
          <a:xfrm>
            <a:off x="15313649" y="68720"/>
            <a:ext cx="2251601" cy="2057400"/>
          </a:xfrm>
          <a:custGeom>
            <a:avLst/>
            <a:gdLst/>
            <a:ahLst/>
            <a:cxnLst/>
            <a:rect l="l" t="t" r="r" b="b"/>
            <a:pathLst>
              <a:path w="2251601" h="2057400">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248378" y="3072538"/>
            <a:ext cx="12824214" cy="4622547"/>
          </a:xfrm>
          <a:prstGeom prst="rect">
            <a:avLst/>
          </a:prstGeom>
        </p:spPr>
        <p:txBody>
          <a:bodyPr wrap="square" lIns="0" tIns="0" rIns="0" bIns="0" rtlCol="0" anchor="t">
            <a:spAutoFit/>
          </a:bodyPr>
          <a:lstStyle/>
          <a:p>
            <a:pPr lvl="0">
              <a:lnSpc>
                <a:spcPct val="150000"/>
              </a:lnSpc>
            </a:pPr>
            <a:r>
              <a:rPr lang="fr-FR" sz="6999" spc="-174" dirty="0">
                <a:solidFill>
                  <a:srgbClr val="000000"/>
                </a:solidFill>
                <a:latin typeface="Barlow"/>
              </a:rPr>
              <a:t>Quelle a été votre expérience en tant que prestataire de soins à la </a:t>
            </a:r>
            <a:r>
              <a:rPr lang="fr-FR" sz="6999" spc="-174">
                <a:solidFill>
                  <a:srgbClr val="000000"/>
                </a:solidFill>
                <a:latin typeface="Barlow"/>
              </a:rPr>
              <a:t>communauté NAC</a:t>
            </a:r>
            <a:r>
              <a:rPr lang="fr-FR" sz="6999" spc="-174" dirty="0">
                <a:solidFill>
                  <a:srgbClr val="000000"/>
                </a:solidFill>
                <a:latin typeface="Barlow"/>
              </a:rPr>
              <a:t> ?</a:t>
            </a:r>
            <a:endParaRPr lang="en-US" sz="6999" spc="-174" dirty="0">
              <a:solidFill>
                <a:srgbClr val="000000"/>
              </a:solidFill>
              <a:latin typeface="Barlow"/>
            </a:endParaRPr>
          </a:p>
        </p:txBody>
      </p:sp>
      <p:sp>
        <p:nvSpPr>
          <p:cNvPr id="11" name="TextBox 11"/>
          <p:cNvSpPr txBox="1"/>
          <p:nvPr/>
        </p:nvSpPr>
        <p:spPr>
          <a:xfrm>
            <a:off x="613138" y="295181"/>
            <a:ext cx="14729086" cy="1090042"/>
          </a:xfrm>
          <a:prstGeom prst="rect">
            <a:avLst/>
          </a:prstGeom>
        </p:spPr>
        <p:txBody>
          <a:bodyPr lIns="0" tIns="0" rIns="0" bIns="0" rtlCol="0" anchor="t">
            <a:spAutoFit/>
          </a:bodyPr>
          <a:lstStyle/>
          <a:p>
            <a:pPr algn="ctr">
              <a:lnSpc>
                <a:spcPts val="8469"/>
              </a:lnSpc>
            </a:pPr>
            <a:r>
              <a:rPr lang="en-US" sz="6050" dirty="0">
                <a:latin typeface="Pragmatica Bold" charset="0"/>
              </a:rPr>
              <a:t>DISCUSSION DE GROUPE</a:t>
            </a:r>
            <a:endParaRPr lang="en-US" sz="6050" dirty="0">
              <a:solidFill>
                <a:srgbClr val="000000"/>
              </a:solidFill>
              <a:latin typeface="Pragmatica Bold" charset="0"/>
            </a:endParaRPr>
          </a:p>
        </p:txBody>
      </p:sp>
      <p:sp>
        <p:nvSpPr>
          <p:cNvPr id="12" name="Freeform 12"/>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578630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6635986" y="663309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249287" y="29757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249287" y="16517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5400000">
            <a:off x="16635986" y="385806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5400000">
            <a:off x="16635986" y="108303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512853" y="-3425970"/>
            <a:ext cx="6892253" cy="6523408"/>
            <a:chOff x="0" y="0"/>
            <a:chExt cx="811306" cy="767888"/>
          </a:xfrm>
        </p:grpSpPr>
        <p:sp>
          <p:nvSpPr>
            <p:cNvPr id="3" name="Freeform 3"/>
            <p:cNvSpPr/>
            <p:nvPr/>
          </p:nvSpPr>
          <p:spPr>
            <a:xfrm>
              <a:off x="7083" y="0"/>
              <a:ext cx="797141" cy="767888"/>
            </a:xfrm>
            <a:custGeom>
              <a:avLst/>
              <a:gdLst/>
              <a:ahLst/>
              <a:cxnLst/>
              <a:rect l="l" t="t" r="r" b="b"/>
              <a:pathLst>
                <a:path w="797141" h="767888">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904899" y="-2895866"/>
            <a:ext cx="5348022" cy="5504643"/>
            <a:chOff x="0" y="0"/>
            <a:chExt cx="717375" cy="738384"/>
          </a:xfrm>
        </p:grpSpPr>
        <p:sp>
          <p:nvSpPr>
            <p:cNvPr id="6" name="Freeform 6"/>
            <p:cNvSpPr/>
            <p:nvPr/>
          </p:nvSpPr>
          <p:spPr>
            <a:xfrm>
              <a:off x="10010" y="0"/>
              <a:ext cx="697356" cy="738384"/>
            </a:xfrm>
            <a:custGeom>
              <a:avLst/>
              <a:gdLst/>
              <a:ahLst/>
              <a:cxnLst/>
              <a:rect l="l" t="t" r="r" b="b"/>
              <a:pathLst>
                <a:path w="697356" h="738384">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cstate="print"/>
            <a:stretch>
              <a:fillRect/>
            </a:stretch>
          </a:blipFill>
        </p:spPr>
      </p:sp>
      <p:sp>
        <p:nvSpPr>
          <p:cNvPr id="9" name="Freeform 9"/>
          <p:cNvSpPr/>
          <p:nvPr/>
        </p:nvSpPr>
        <p:spPr>
          <a:xfrm>
            <a:off x="15313649" y="68720"/>
            <a:ext cx="2251601" cy="2057400"/>
          </a:xfrm>
          <a:custGeom>
            <a:avLst/>
            <a:gdLst/>
            <a:ahLst/>
            <a:cxnLst/>
            <a:rect l="l" t="t" r="r" b="b"/>
            <a:pathLst>
              <a:path w="2251601" h="2057400">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249287" y="578630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5400000">
            <a:off x="16635986" y="663309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29757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249287" y="16517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6635986" y="385806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6635986" y="108303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5227192" y="6000179"/>
            <a:ext cx="1817088" cy="1817088"/>
          </a:xfrm>
          <a:custGeom>
            <a:avLst/>
            <a:gdLst/>
            <a:ahLst/>
            <a:cxnLst/>
            <a:rect l="l" t="t" r="r" b="b"/>
            <a:pathLst>
              <a:path w="1817088" h="1817088">
                <a:moveTo>
                  <a:pt x="0" y="0"/>
                </a:moveTo>
                <a:lnTo>
                  <a:pt x="1817088" y="0"/>
                </a:lnTo>
                <a:lnTo>
                  <a:pt x="1817088" y="1817088"/>
                </a:lnTo>
                <a:lnTo>
                  <a:pt x="0" y="18170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8"/>
          <p:cNvSpPr txBox="1"/>
          <p:nvPr/>
        </p:nvSpPr>
        <p:spPr>
          <a:xfrm>
            <a:off x="2514081" y="1969826"/>
            <a:ext cx="12220437" cy="3323987"/>
          </a:xfrm>
          <a:prstGeom prst="rect">
            <a:avLst/>
          </a:prstGeom>
        </p:spPr>
        <p:txBody>
          <a:bodyPr lIns="0" tIns="0" rIns="0" bIns="0" rtlCol="0" anchor="t">
            <a:spAutoFit/>
          </a:bodyPr>
          <a:lstStyle/>
          <a:p>
            <a:r>
              <a:rPr lang="fr-FR" sz="5400" dirty="0">
                <a:latin typeface="Barlow" charset="0"/>
              </a:rPr>
              <a:t>Les communautés africaines, caribéennes et noires sont homogènes, avec des croyances et des pratiques culturelles similaires</a:t>
            </a:r>
            <a:endParaRPr lang="en-US" sz="6299" spc="-157" dirty="0">
              <a:solidFill>
                <a:srgbClr val="000000"/>
              </a:solidFill>
              <a:latin typeface="Barlow"/>
            </a:endParaRPr>
          </a:p>
        </p:txBody>
      </p:sp>
      <p:sp>
        <p:nvSpPr>
          <p:cNvPr id="19" name="TextBox 19"/>
          <p:cNvSpPr txBox="1"/>
          <p:nvPr/>
        </p:nvSpPr>
        <p:spPr>
          <a:xfrm>
            <a:off x="4878569" y="290456"/>
            <a:ext cx="8530862" cy="1127760"/>
          </a:xfrm>
          <a:prstGeom prst="rect">
            <a:avLst/>
          </a:prstGeom>
        </p:spPr>
        <p:txBody>
          <a:bodyPr lIns="0" tIns="0" rIns="0" bIns="0" rtlCol="0" anchor="t">
            <a:spAutoFit/>
          </a:bodyPr>
          <a:lstStyle/>
          <a:p>
            <a:pPr algn="ctr">
              <a:lnSpc>
                <a:spcPts val="9240"/>
              </a:lnSpc>
            </a:pPr>
            <a:r>
              <a:rPr lang="en-US" sz="6600" dirty="0">
                <a:latin typeface="Pragmatica Bold" charset="0"/>
              </a:rPr>
              <a:t>VRAI OU FAUX</a:t>
            </a:r>
            <a:endParaRPr lang="en-US" sz="6600" dirty="0">
              <a:solidFill>
                <a:srgbClr val="000000"/>
              </a:solidFill>
              <a:latin typeface="Pragmatica Bold" charset="0"/>
            </a:endParaRPr>
          </a:p>
        </p:txBody>
      </p:sp>
      <p:sp>
        <p:nvSpPr>
          <p:cNvPr id="20" name="TextBox 20"/>
          <p:cNvSpPr txBox="1"/>
          <p:nvPr/>
        </p:nvSpPr>
        <p:spPr>
          <a:xfrm>
            <a:off x="7827753" y="6099997"/>
            <a:ext cx="4205683" cy="1483098"/>
          </a:xfrm>
          <a:prstGeom prst="rect">
            <a:avLst/>
          </a:prstGeom>
        </p:spPr>
        <p:txBody>
          <a:bodyPr lIns="0" tIns="0" rIns="0" bIns="0" rtlCol="0" anchor="t">
            <a:spAutoFit/>
          </a:bodyPr>
          <a:lstStyle/>
          <a:p>
            <a:pPr algn="ctr">
              <a:lnSpc>
                <a:spcPts val="11906"/>
              </a:lnSpc>
              <a:spcBef>
                <a:spcPct val="0"/>
              </a:spcBef>
            </a:pPr>
            <a:r>
              <a:rPr lang="en-US" sz="8800" dirty="0">
                <a:latin typeface="Pragmatica Bold" charset="0"/>
              </a:rPr>
              <a:t>FAUX</a:t>
            </a:r>
            <a:endParaRPr lang="en-US" sz="8504" dirty="0">
              <a:solidFill>
                <a:srgbClr val="000000"/>
              </a:solidFill>
              <a:latin typeface="Barlow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3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50"/>
                                        <p:tgtEl>
                                          <p:spTgt spid="17"/>
                                        </p:tgtEl>
                                      </p:cBhvr>
                                    </p:animEffect>
                                    <p:anim calcmode="lin" valueType="num">
                                      <p:cBhvr>
                                        <p:cTn id="15" dur="150" fill="hold"/>
                                        <p:tgtEl>
                                          <p:spTgt spid="17"/>
                                        </p:tgtEl>
                                        <p:attrNameLst>
                                          <p:attrName>ppt_x</p:attrName>
                                        </p:attrNameLst>
                                      </p:cBhvr>
                                      <p:tavLst>
                                        <p:tav tm="0">
                                          <p:val>
                                            <p:strVal val="#ppt_x"/>
                                          </p:val>
                                        </p:tav>
                                        <p:tav tm="100000">
                                          <p:val>
                                            <p:strVal val="#ppt_x"/>
                                          </p:val>
                                        </p:tav>
                                      </p:tavLst>
                                    </p:anim>
                                    <p:anim calcmode="lin" valueType="num">
                                      <p:cBhvr>
                                        <p:cTn id="16" dur="1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30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50"/>
                                        <p:tgtEl>
                                          <p:spTgt spid="20">
                                            <p:txEl>
                                              <p:pRg st="0" end="0"/>
                                            </p:txEl>
                                          </p:spTgt>
                                        </p:tgtEl>
                                      </p:cBhvr>
                                    </p:animEffect>
                                    <p:anim calcmode="lin" valueType="num">
                                      <p:cBhvr>
                                        <p:cTn id="22" dur="1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512853" y="-3425970"/>
            <a:ext cx="6892253" cy="6523408"/>
            <a:chOff x="0" y="0"/>
            <a:chExt cx="811306" cy="767888"/>
          </a:xfrm>
        </p:grpSpPr>
        <p:sp>
          <p:nvSpPr>
            <p:cNvPr id="3" name="Freeform 3"/>
            <p:cNvSpPr/>
            <p:nvPr/>
          </p:nvSpPr>
          <p:spPr>
            <a:xfrm>
              <a:off x="7083" y="0"/>
              <a:ext cx="797141" cy="767888"/>
            </a:xfrm>
            <a:custGeom>
              <a:avLst/>
              <a:gdLst/>
              <a:ahLst/>
              <a:cxnLst/>
              <a:rect l="l" t="t" r="r" b="b"/>
              <a:pathLst>
                <a:path w="797141" h="767888">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904899" y="-2895866"/>
            <a:ext cx="5348022" cy="5504643"/>
            <a:chOff x="0" y="0"/>
            <a:chExt cx="717375" cy="738384"/>
          </a:xfrm>
        </p:grpSpPr>
        <p:sp>
          <p:nvSpPr>
            <p:cNvPr id="6" name="Freeform 6"/>
            <p:cNvSpPr/>
            <p:nvPr/>
          </p:nvSpPr>
          <p:spPr>
            <a:xfrm>
              <a:off x="10010" y="0"/>
              <a:ext cx="697356" cy="738384"/>
            </a:xfrm>
            <a:custGeom>
              <a:avLst/>
              <a:gdLst/>
              <a:ahLst/>
              <a:cxnLst/>
              <a:rect l="l" t="t" r="r" b="b"/>
              <a:pathLst>
                <a:path w="697356" h="738384">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cstate="print"/>
            <a:stretch>
              <a:fillRect/>
            </a:stretch>
          </a:blipFill>
        </p:spPr>
      </p:sp>
      <p:sp>
        <p:nvSpPr>
          <p:cNvPr id="9" name="Freeform 9"/>
          <p:cNvSpPr/>
          <p:nvPr/>
        </p:nvSpPr>
        <p:spPr>
          <a:xfrm>
            <a:off x="15313649" y="68720"/>
            <a:ext cx="2251601" cy="2057400"/>
          </a:xfrm>
          <a:custGeom>
            <a:avLst/>
            <a:gdLst/>
            <a:ahLst/>
            <a:cxnLst/>
            <a:rect l="l" t="t" r="r" b="b"/>
            <a:pathLst>
              <a:path w="2251601" h="2057400">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249287" y="578630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5400000">
            <a:off x="16635986" y="663309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29757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249287" y="16517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6635986" y="385806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6635986" y="108303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4020204" y="6727810"/>
            <a:ext cx="2280919" cy="2035805"/>
          </a:xfrm>
          <a:custGeom>
            <a:avLst/>
            <a:gdLst/>
            <a:ahLst/>
            <a:cxnLst/>
            <a:rect l="l" t="t" r="r" b="b"/>
            <a:pathLst>
              <a:path w="2280919" h="2035805">
                <a:moveTo>
                  <a:pt x="0" y="0"/>
                </a:moveTo>
                <a:lnTo>
                  <a:pt x="2280918" y="0"/>
                </a:lnTo>
                <a:lnTo>
                  <a:pt x="2280918" y="2035805"/>
                </a:lnTo>
                <a:lnTo>
                  <a:pt x="0" y="2035805"/>
                </a:lnTo>
                <a:lnTo>
                  <a:pt x="0" y="0"/>
                </a:lnTo>
                <a:close/>
              </a:path>
            </a:pathLst>
          </a:custGeom>
          <a:blipFill>
            <a:blip r:embed="rId8"/>
            <a:stretch>
              <a:fillRect/>
            </a:stretch>
          </a:blipFill>
        </p:spPr>
      </p:sp>
      <p:sp>
        <p:nvSpPr>
          <p:cNvPr id="18" name="TextBox 18"/>
          <p:cNvSpPr txBox="1"/>
          <p:nvPr/>
        </p:nvSpPr>
        <p:spPr>
          <a:xfrm>
            <a:off x="2514081" y="1969826"/>
            <a:ext cx="12220437" cy="4360168"/>
          </a:xfrm>
          <a:prstGeom prst="rect">
            <a:avLst/>
          </a:prstGeom>
        </p:spPr>
        <p:txBody>
          <a:bodyPr lIns="0" tIns="0" rIns="0" bIns="0" rtlCol="0" anchor="t">
            <a:spAutoFit/>
          </a:bodyPr>
          <a:lstStyle/>
          <a:p>
            <a:pPr lvl="0">
              <a:lnSpc>
                <a:spcPts val="6803"/>
              </a:lnSpc>
            </a:pPr>
            <a:r>
              <a:rPr lang="fr-FR" sz="6300" dirty="0">
                <a:latin typeface="Barlow" charset="0"/>
              </a:rPr>
              <a:t>Le traumatisme historique peut avoir un impact durable sur les résultats de santé des individus au sein des communautés africaines, caribéennes et noires</a:t>
            </a:r>
            <a:r>
              <a:rPr lang="fr-FR" sz="6600" dirty="0"/>
              <a:t>.</a:t>
            </a:r>
            <a:endParaRPr lang="en-US" sz="6299" spc="-157" dirty="0">
              <a:solidFill>
                <a:srgbClr val="000000"/>
              </a:solidFill>
              <a:latin typeface="Barlow"/>
            </a:endParaRPr>
          </a:p>
        </p:txBody>
      </p:sp>
      <p:sp>
        <p:nvSpPr>
          <p:cNvPr id="19" name="TextBox 19"/>
          <p:cNvSpPr txBox="1"/>
          <p:nvPr/>
        </p:nvSpPr>
        <p:spPr>
          <a:xfrm>
            <a:off x="4878569" y="290456"/>
            <a:ext cx="8530862" cy="1127760"/>
          </a:xfrm>
          <a:prstGeom prst="rect">
            <a:avLst/>
          </a:prstGeom>
        </p:spPr>
        <p:txBody>
          <a:bodyPr lIns="0" tIns="0" rIns="0" bIns="0" rtlCol="0" anchor="t">
            <a:spAutoFit/>
          </a:bodyPr>
          <a:lstStyle/>
          <a:p>
            <a:pPr algn="ctr">
              <a:lnSpc>
                <a:spcPts val="9240"/>
              </a:lnSpc>
            </a:pPr>
            <a:r>
              <a:rPr lang="en-US" sz="6600" dirty="0">
                <a:latin typeface="Pragmatica Bold" charset="0"/>
              </a:rPr>
              <a:t>VRAI OU FAUX</a:t>
            </a:r>
            <a:endParaRPr lang="en-US" sz="6600" dirty="0">
              <a:solidFill>
                <a:srgbClr val="000000"/>
              </a:solidFill>
              <a:latin typeface="Pragmatica Bold" charset="0"/>
            </a:endParaRPr>
          </a:p>
        </p:txBody>
      </p:sp>
      <p:sp>
        <p:nvSpPr>
          <p:cNvPr id="20" name="TextBox 20"/>
          <p:cNvSpPr txBox="1"/>
          <p:nvPr/>
        </p:nvSpPr>
        <p:spPr>
          <a:xfrm>
            <a:off x="7978228" y="7325586"/>
            <a:ext cx="3263938" cy="1137285"/>
          </a:xfrm>
          <a:prstGeom prst="rect">
            <a:avLst/>
          </a:prstGeom>
        </p:spPr>
        <p:txBody>
          <a:bodyPr lIns="0" tIns="0" rIns="0" bIns="0" rtlCol="0" anchor="t">
            <a:spAutoFit/>
          </a:bodyPr>
          <a:lstStyle/>
          <a:p>
            <a:pPr algn="ctr">
              <a:lnSpc>
                <a:spcPts val="9239"/>
              </a:lnSpc>
              <a:spcBef>
                <a:spcPct val="0"/>
              </a:spcBef>
            </a:pPr>
            <a:r>
              <a:rPr lang="en-US" sz="6600" dirty="0">
                <a:latin typeface="Pragmatica Bold" charset="0"/>
              </a:rPr>
              <a:t>VRAI</a:t>
            </a:r>
            <a:endParaRPr lang="en-US" sz="6599" dirty="0">
              <a:solidFill>
                <a:srgbClr val="000000"/>
              </a:solidFill>
              <a:latin typeface="Barlow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3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50"/>
                                        <p:tgtEl>
                                          <p:spTgt spid="17"/>
                                        </p:tgtEl>
                                      </p:cBhvr>
                                    </p:animEffect>
                                    <p:anim calcmode="lin" valueType="num">
                                      <p:cBhvr>
                                        <p:cTn id="15" dur="150" fill="hold"/>
                                        <p:tgtEl>
                                          <p:spTgt spid="17"/>
                                        </p:tgtEl>
                                        <p:attrNameLst>
                                          <p:attrName>ppt_x</p:attrName>
                                        </p:attrNameLst>
                                      </p:cBhvr>
                                      <p:tavLst>
                                        <p:tav tm="0">
                                          <p:val>
                                            <p:strVal val="#ppt_x"/>
                                          </p:val>
                                        </p:tav>
                                        <p:tav tm="100000">
                                          <p:val>
                                            <p:strVal val="#ppt_x"/>
                                          </p:val>
                                        </p:tav>
                                      </p:tavLst>
                                    </p:anim>
                                    <p:anim calcmode="lin" valueType="num">
                                      <p:cBhvr>
                                        <p:cTn id="16" dur="1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30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50"/>
                                        <p:tgtEl>
                                          <p:spTgt spid="20">
                                            <p:txEl>
                                              <p:pRg st="0" end="0"/>
                                            </p:txEl>
                                          </p:spTgt>
                                        </p:tgtEl>
                                      </p:cBhvr>
                                    </p:animEffect>
                                    <p:anim calcmode="lin" valueType="num">
                                      <p:cBhvr>
                                        <p:cTn id="22" dur="1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512853" y="-3425970"/>
            <a:ext cx="6892253" cy="6523408"/>
            <a:chOff x="0" y="0"/>
            <a:chExt cx="811306" cy="767888"/>
          </a:xfrm>
        </p:grpSpPr>
        <p:sp>
          <p:nvSpPr>
            <p:cNvPr id="3" name="Freeform 3"/>
            <p:cNvSpPr/>
            <p:nvPr/>
          </p:nvSpPr>
          <p:spPr>
            <a:xfrm>
              <a:off x="7083" y="0"/>
              <a:ext cx="797141" cy="767888"/>
            </a:xfrm>
            <a:custGeom>
              <a:avLst/>
              <a:gdLst/>
              <a:ahLst/>
              <a:cxnLst/>
              <a:rect l="l" t="t" r="r" b="b"/>
              <a:pathLst>
                <a:path w="797141" h="767888">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904899" y="-2895866"/>
            <a:ext cx="5348022" cy="5504643"/>
            <a:chOff x="0" y="0"/>
            <a:chExt cx="717375" cy="738384"/>
          </a:xfrm>
        </p:grpSpPr>
        <p:sp>
          <p:nvSpPr>
            <p:cNvPr id="6" name="Freeform 6"/>
            <p:cNvSpPr/>
            <p:nvPr/>
          </p:nvSpPr>
          <p:spPr>
            <a:xfrm>
              <a:off x="10010" y="0"/>
              <a:ext cx="697356" cy="738384"/>
            </a:xfrm>
            <a:custGeom>
              <a:avLst/>
              <a:gdLst/>
              <a:ahLst/>
              <a:cxnLst/>
              <a:rect l="l" t="t" r="r" b="b"/>
              <a:pathLst>
                <a:path w="697356" h="738384">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cstate="print"/>
            <a:stretch>
              <a:fillRect/>
            </a:stretch>
          </a:blipFill>
        </p:spPr>
      </p:sp>
      <p:sp>
        <p:nvSpPr>
          <p:cNvPr id="9" name="Freeform 9"/>
          <p:cNvSpPr/>
          <p:nvPr/>
        </p:nvSpPr>
        <p:spPr>
          <a:xfrm>
            <a:off x="15313649" y="68720"/>
            <a:ext cx="2251601" cy="2057400"/>
          </a:xfrm>
          <a:custGeom>
            <a:avLst/>
            <a:gdLst/>
            <a:ahLst/>
            <a:cxnLst/>
            <a:rect l="l" t="t" r="r" b="b"/>
            <a:pathLst>
              <a:path w="2251601" h="2057400">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249287" y="578630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5400000">
            <a:off x="16635986" y="663309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29757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249287" y="16517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6635986" y="385806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6635986" y="108303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5227192" y="6000179"/>
            <a:ext cx="1817088" cy="1817088"/>
          </a:xfrm>
          <a:custGeom>
            <a:avLst/>
            <a:gdLst/>
            <a:ahLst/>
            <a:cxnLst/>
            <a:rect l="l" t="t" r="r" b="b"/>
            <a:pathLst>
              <a:path w="1817088" h="1817088">
                <a:moveTo>
                  <a:pt x="0" y="0"/>
                </a:moveTo>
                <a:lnTo>
                  <a:pt x="1817088" y="0"/>
                </a:lnTo>
                <a:lnTo>
                  <a:pt x="1817088" y="1817088"/>
                </a:lnTo>
                <a:lnTo>
                  <a:pt x="0" y="18170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8"/>
          <p:cNvSpPr txBox="1"/>
          <p:nvPr/>
        </p:nvSpPr>
        <p:spPr>
          <a:xfrm>
            <a:off x="2514081" y="1969826"/>
            <a:ext cx="12220437" cy="3323987"/>
          </a:xfrm>
          <a:prstGeom prst="rect">
            <a:avLst/>
          </a:prstGeom>
        </p:spPr>
        <p:txBody>
          <a:bodyPr lIns="0" tIns="0" rIns="0" bIns="0" rtlCol="0" anchor="t">
            <a:spAutoFit/>
          </a:bodyPr>
          <a:lstStyle/>
          <a:p>
            <a:r>
              <a:rPr lang="fr-FR" sz="5400" dirty="0">
                <a:latin typeface="Barlow" charset="0"/>
              </a:rPr>
              <a:t>Établir une relation de confiance avec les patients issus des milieux africains, caribéens et noirs n'est pas nécessaire pour offrir des soins de santé de qualité.</a:t>
            </a:r>
          </a:p>
        </p:txBody>
      </p:sp>
      <p:sp>
        <p:nvSpPr>
          <p:cNvPr id="19" name="TextBox 19"/>
          <p:cNvSpPr txBox="1"/>
          <p:nvPr/>
        </p:nvSpPr>
        <p:spPr>
          <a:xfrm>
            <a:off x="4878569" y="290456"/>
            <a:ext cx="8530862" cy="1138773"/>
          </a:xfrm>
          <a:prstGeom prst="rect">
            <a:avLst/>
          </a:prstGeom>
        </p:spPr>
        <p:txBody>
          <a:bodyPr lIns="0" tIns="0" rIns="0" bIns="0" rtlCol="0" anchor="t">
            <a:spAutoFit/>
          </a:bodyPr>
          <a:lstStyle/>
          <a:p>
            <a:pPr algn="ctr">
              <a:lnSpc>
                <a:spcPts val="9240"/>
              </a:lnSpc>
            </a:pPr>
            <a:r>
              <a:rPr lang="en-US" sz="6600" dirty="0">
                <a:latin typeface="Pragmatica Bold" charset="0"/>
              </a:rPr>
              <a:t>VRAI OU FAUX</a:t>
            </a:r>
            <a:endParaRPr lang="en-US" sz="6600" dirty="0">
              <a:solidFill>
                <a:srgbClr val="000000"/>
              </a:solidFill>
              <a:latin typeface="Pragmatica Bold" charset="0"/>
            </a:endParaRPr>
          </a:p>
        </p:txBody>
      </p:sp>
      <p:sp>
        <p:nvSpPr>
          <p:cNvPr id="20" name="TextBox 20"/>
          <p:cNvSpPr txBox="1"/>
          <p:nvPr/>
        </p:nvSpPr>
        <p:spPr>
          <a:xfrm>
            <a:off x="7827753" y="6099997"/>
            <a:ext cx="4205683" cy="1483098"/>
          </a:xfrm>
          <a:prstGeom prst="rect">
            <a:avLst/>
          </a:prstGeom>
        </p:spPr>
        <p:txBody>
          <a:bodyPr lIns="0" tIns="0" rIns="0" bIns="0" rtlCol="0" anchor="t">
            <a:spAutoFit/>
          </a:bodyPr>
          <a:lstStyle/>
          <a:p>
            <a:pPr algn="ctr">
              <a:lnSpc>
                <a:spcPts val="11906"/>
              </a:lnSpc>
              <a:spcBef>
                <a:spcPct val="0"/>
              </a:spcBef>
            </a:pPr>
            <a:r>
              <a:rPr lang="en-US" sz="8800" dirty="0">
                <a:latin typeface="Pragmatica Bold" charset="0"/>
              </a:rPr>
              <a:t>FAUX</a:t>
            </a:r>
            <a:endParaRPr lang="en-US" sz="8504" dirty="0">
              <a:solidFill>
                <a:srgbClr val="000000"/>
              </a:solidFill>
              <a:latin typeface="Barlow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3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50"/>
                                        <p:tgtEl>
                                          <p:spTgt spid="17"/>
                                        </p:tgtEl>
                                      </p:cBhvr>
                                    </p:animEffect>
                                    <p:anim calcmode="lin" valueType="num">
                                      <p:cBhvr>
                                        <p:cTn id="15" dur="150" fill="hold"/>
                                        <p:tgtEl>
                                          <p:spTgt spid="17"/>
                                        </p:tgtEl>
                                        <p:attrNameLst>
                                          <p:attrName>ppt_x</p:attrName>
                                        </p:attrNameLst>
                                      </p:cBhvr>
                                      <p:tavLst>
                                        <p:tav tm="0">
                                          <p:val>
                                            <p:strVal val="#ppt_x"/>
                                          </p:val>
                                        </p:tav>
                                        <p:tav tm="100000">
                                          <p:val>
                                            <p:strVal val="#ppt_x"/>
                                          </p:val>
                                        </p:tav>
                                      </p:tavLst>
                                    </p:anim>
                                    <p:anim calcmode="lin" valueType="num">
                                      <p:cBhvr>
                                        <p:cTn id="16" dur="1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30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50"/>
                                        <p:tgtEl>
                                          <p:spTgt spid="20">
                                            <p:txEl>
                                              <p:pRg st="0" end="0"/>
                                            </p:txEl>
                                          </p:spTgt>
                                        </p:tgtEl>
                                      </p:cBhvr>
                                    </p:animEffect>
                                    <p:anim calcmode="lin" valueType="num">
                                      <p:cBhvr>
                                        <p:cTn id="22" dur="1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408194" y="7471370"/>
            <a:ext cx="4736020" cy="4303858"/>
          </a:xfrm>
          <a:custGeom>
            <a:avLst/>
            <a:gdLst/>
            <a:ahLst/>
            <a:cxnLst/>
            <a:rect l="l" t="t" r="r" b="b"/>
            <a:pathLst>
              <a:path w="4736020" h="4303858">
                <a:moveTo>
                  <a:pt x="0" y="0"/>
                </a:moveTo>
                <a:lnTo>
                  <a:pt x="4736020" y="0"/>
                </a:lnTo>
                <a:lnTo>
                  <a:pt x="4736020" y="4303858"/>
                </a:lnTo>
                <a:lnTo>
                  <a:pt x="0" y="4303858"/>
                </a:lnTo>
                <a:lnTo>
                  <a:pt x="0" y="0"/>
                </a:lnTo>
                <a:close/>
              </a:path>
            </a:pathLst>
          </a:custGeom>
          <a:blipFill>
            <a:blip r:embed="rId3"/>
            <a:stretch>
              <a:fillRect/>
            </a:stretch>
          </a:blipFill>
        </p:spPr>
      </p:sp>
      <p:grpSp>
        <p:nvGrpSpPr>
          <p:cNvPr id="3" name="Group 3"/>
          <p:cNvGrpSpPr/>
          <p:nvPr/>
        </p:nvGrpSpPr>
        <p:grpSpPr>
          <a:xfrm>
            <a:off x="-970019" y="7552607"/>
            <a:ext cx="3703514" cy="4059817"/>
            <a:chOff x="0" y="0"/>
            <a:chExt cx="741466" cy="812800"/>
          </a:xfrm>
        </p:grpSpPr>
        <p:sp>
          <p:nvSpPr>
            <p:cNvPr id="4" name="Freeform 4"/>
            <p:cNvSpPr/>
            <p:nvPr/>
          </p:nvSpPr>
          <p:spPr>
            <a:xfrm>
              <a:off x="0" y="7814"/>
              <a:ext cx="741466" cy="797173"/>
            </a:xfrm>
            <a:custGeom>
              <a:avLst/>
              <a:gdLst/>
              <a:ahLst/>
              <a:cxnLst/>
              <a:rect l="l" t="t" r="r" b="b"/>
              <a:pathLst>
                <a:path w="741466" h="797173">
                  <a:moveTo>
                    <a:pt x="408541" y="12909"/>
                  </a:moveTo>
                  <a:lnTo>
                    <a:pt x="703658" y="174663"/>
                  </a:lnTo>
                  <a:cubicBezTo>
                    <a:pt x="726972" y="187442"/>
                    <a:pt x="741466" y="211914"/>
                    <a:pt x="741466" y="238501"/>
                  </a:cubicBezTo>
                  <a:lnTo>
                    <a:pt x="741466" y="558671"/>
                  </a:lnTo>
                  <a:cubicBezTo>
                    <a:pt x="741466" y="585258"/>
                    <a:pt x="726972" y="609730"/>
                    <a:pt x="703658" y="622509"/>
                  </a:cubicBezTo>
                  <a:lnTo>
                    <a:pt x="408541" y="784263"/>
                  </a:lnTo>
                  <a:cubicBezTo>
                    <a:pt x="384989" y="797172"/>
                    <a:pt x="356477" y="797172"/>
                    <a:pt x="332925" y="784263"/>
                  </a:cubicBezTo>
                  <a:lnTo>
                    <a:pt x="37808" y="622509"/>
                  </a:lnTo>
                  <a:cubicBezTo>
                    <a:pt x="14494" y="609730"/>
                    <a:pt x="0" y="585258"/>
                    <a:pt x="0" y="558671"/>
                  </a:cubicBezTo>
                  <a:lnTo>
                    <a:pt x="0" y="238501"/>
                  </a:lnTo>
                  <a:cubicBezTo>
                    <a:pt x="0" y="211914"/>
                    <a:pt x="14494" y="187442"/>
                    <a:pt x="37808" y="174663"/>
                  </a:cubicBezTo>
                  <a:lnTo>
                    <a:pt x="332925" y="12909"/>
                  </a:lnTo>
                  <a:cubicBezTo>
                    <a:pt x="356477" y="0"/>
                    <a:pt x="384989" y="0"/>
                    <a:pt x="408541" y="12909"/>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id="5" name="TextBox 5"/>
          <p:cNvSpPr txBox="1"/>
          <p:nvPr/>
        </p:nvSpPr>
        <p:spPr>
          <a:xfrm>
            <a:off x="2071638" y="2357419"/>
            <a:ext cx="13666799" cy="4662815"/>
          </a:xfrm>
          <a:prstGeom prst="rect">
            <a:avLst/>
          </a:prstGeom>
        </p:spPr>
        <p:txBody>
          <a:bodyPr wrap="square" lIns="0" tIns="0" rIns="0" bIns="0" rtlCol="0" anchor="t">
            <a:spAutoFit/>
          </a:bodyPr>
          <a:lstStyle/>
          <a:p>
            <a:pPr>
              <a:buFont typeface="Arial" pitchFamily="34" charset="0"/>
              <a:buChar char="•"/>
            </a:pPr>
            <a:r>
              <a:rPr lang="fr-FR" sz="4500" dirty="0">
                <a:latin typeface="Barlow" charset="0"/>
              </a:rPr>
              <a:t>Améliore les résultats des patients</a:t>
            </a:r>
          </a:p>
          <a:p>
            <a:pPr>
              <a:buFont typeface="Arial" pitchFamily="34" charset="0"/>
              <a:buChar char="•"/>
            </a:pPr>
            <a:r>
              <a:rPr lang="fr-FR" sz="4500" dirty="0">
                <a:latin typeface="Barlow" charset="0"/>
              </a:rPr>
              <a:t>Améliore la communication</a:t>
            </a:r>
          </a:p>
          <a:p>
            <a:pPr>
              <a:buFont typeface="Arial" pitchFamily="34" charset="0"/>
              <a:buChar char="•"/>
            </a:pPr>
            <a:r>
              <a:rPr lang="fr-FR" sz="4500" dirty="0">
                <a:latin typeface="Barlow" charset="0"/>
              </a:rPr>
              <a:t>Augmente la confiance et la satisfaction des patients</a:t>
            </a:r>
          </a:p>
          <a:p>
            <a:pPr>
              <a:buFont typeface="Arial" pitchFamily="34" charset="0"/>
              <a:buChar char="•"/>
            </a:pPr>
            <a:r>
              <a:rPr lang="fr-FR" sz="4500" dirty="0">
                <a:latin typeface="Barlow" charset="0"/>
              </a:rPr>
              <a:t>Réduit les disparités en matière de santé</a:t>
            </a:r>
          </a:p>
          <a:p>
            <a:pPr>
              <a:buFont typeface="Arial" pitchFamily="34" charset="0"/>
              <a:buChar char="•"/>
            </a:pPr>
            <a:r>
              <a:rPr lang="fr-FR" sz="4500" dirty="0">
                <a:latin typeface="Barlow" charset="0"/>
              </a:rPr>
              <a:t>Améliore la relation fournisseur-patient</a:t>
            </a:r>
          </a:p>
          <a:p>
            <a:br>
              <a:rPr lang="fr-FR" sz="3900" dirty="0"/>
            </a:br>
            <a:endParaRPr lang="en-US" sz="3900" spc="-112" dirty="0">
              <a:solidFill>
                <a:srgbClr val="000000"/>
              </a:solidFill>
              <a:latin typeface="Barlow"/>
            </a:endParaRPr>
          </a:p>
        </p:txBody>
      </p:sp>
      <p:sp>
        <p:nvSpPr>
          <p:cNvPr id="6" name="Freeform 6"/>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4" cstate="print"/>
            <a:stretch>
              <a:fillRect l="-658" r="-658"/>
            </a:stretch>
          </a:blipFill>
        </p:spPr>
      </p:sp>
      <p:sp>
        <p:nvSpPr>
          <p:cNvPr id="7" name="Freeform 7"/>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400000">
            <a:off x="16540497"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203421" y="8173347"/>
            <a:ext cx="2464241" cy="1688005"/>
          </a:xfrm>
          <a:custGeom>
            <a:avLst/>
            <a:gdLst/>
            <a:ahLst/>
            <a:cxnLst/>
            <a:rect l="l" t="t" r="r" b="b"/>
            <a:pathLst>
              <a:path w="2464241" h="1688005">
                <a:moveTo>
                  <a:pt x="0" y="0"/>
                </a:moveTo>
                <a:lnTo>
                  <a:pt x="2464242" y="0"/>
                </a:lnTo>
                <a:lnTo>
                  <a:pt x="2464242" y="1688005"/>
                </a:lnTo>
                <a:lnTo>
                  <a:pt x="0" y="1688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4" name="Group 14"/>
          <p:cNvGrpSpPr/>
          <p:nvPr/>
        </p:nvGrpSpPr>
        <p:grpSpPr>
          <a:xfrm>
            <a:off x="15454185" y="-1569249"/>
            <a:ext cx="3610231" cy="3715959"/>
            <a:chOff x="0" y="0"/>
            <a:chExt cx="717375" cy="738384"/>
          </a:xfrm>
        </p:grpSpPr>
        <p:sp>
          <p:nvSpPr>
            <p:cNvPr id="15" name="Freeform 15"/>
            <p:cNvSpPr/>
            <p:nvPr/>
          </p:nvSpPr>
          <p:spPr>
            <a:xfrm>
              <a:off x="14828" y="0"/>
              <a:ext cx="687720" cy="738384"/>
            </a:xfrm>
            <a:custGeom>
              <a:avLst/>
              <a:gdLst/>
              <a:ahLst/>
              <a:cxnLst/>
              <a:rect l="l" t="t" r="r" b="b"/>
              <a:pathLst>
                <a:path w="687720" h="738384">
                  <a:moveTo>
                    <a:pt x="663255" y="440582"/>
                  </a:moveTo>
                  <a:lnTo>
                    <a:pt x="538640" y="666995"/>
                  </a:lnTo>
                  <a:cubicBezTo>
                    <a:pt x="514404" y="711029"/>
                    <a:pt x="468123" y="738384"/>
                    <a:pt x="417859" y="738384"/>
                  </a:cubicBezTo>
                  <a:lnTo>
                    <a:pt x="269861" y="738384"/>
                  </a:lnTo>
                  <a:cubicBezTo>
                    <a:pt x="219597" y="738384"/>
                    <a:pt x="173316" y="711029"/>
                    <a:pt x="149080" y="666995"/>
                  </a:cubicBezTo>
                  <a:lnTo>
                    <a:pt x="24464" y="440582"/>
                  </a:lnTo>
                  <a:cubicBezTo>
                    <a:pt x="0" y="396133"/>
                    <a:pt x="0" y="342252"/>
                    <a:pt x="24464" y="297802"/>
                  </a:cubicBezTo>
                  <a:lnTo>
                    <a:pt x="149080" y="71390"/>
                  </a:lnTo>
                  <a:cubicBezTo>
                    <a:pt x="173316" y="27355"/>
                    <a:pt x="219597" y="0"/>
                    <a:pt x="269861" y="0"/>
                  </a:cubicBezTo>
                  <a:lnTo>
                    <a:pt x="417859" y="0"/>
                  </a:lnTo>
                  <a:cubicBezTo>
                    <a:pt x="468123" y="0"/>
                    <a:pt x="514404" y="27355"/>
                    <a:pt x="538640" y="71390"/>
                  </a:cubicBezTo>
                  <a:lnTo>
                    <a:pt x="663255" y="297802"/>
                  </a:lnTo>
                  <a:cubicBezTo>
                    <a:pt x="687720" y="342252"/>
                    <a:pt x="687720" y="396133"/>
                    <a:pt x="663255" y="440582"/>
                  </a:cubicBezTo>
                  <a:close/>
                </a:path>
              </a:pathLst>
            </a:custGeom>
            <a:gradFill rotWithShape="1">
              <a:gsLst>
                <a:gs pos="0">
                  <a:srgbClr val="FFB613">
                    <a:alpha val="100000"/>
                  </a:srgbClr>
                </a:gs>
                <a:gs pos="100000">
                  <a:srgbClr val="FFE42F">
                    <a:alpha val="100000"/>
                  </a:srgbClr>
                </a:gs>
              </a:gsLst>
              <a:lin ang="5400000"/>
            </a:gradFill>
          </p:spPr>
        </p:sp>
        <p:sp>
          <p:nvSpPr>
            <p:cNvPr id="16" name="TextBox 16"/>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096582" y="615086"/>
            <a:ext cx="13487612" cy="1554913"/>
          </a:xfrm>
          <a:prstGeom prst="rect">
            <a:avLst/>
          </a:prstGeom>
        </p:spPr>
        <p:txBody>
          <a:bodyPr lIns="0" tIns="0" rIns="0" bIns="0" rtlCol="0" anchor="t">
            <a:spAutoFit/>
          </a:bodyPr>
          <a:lstStyle/>
          <a:p>
            <a:pPr lvl="0" algn="ctr">
              <a:lnSpc>
                <a:spcPts val="5940"/>
              </a:lnSpc>
            </a:pPr>
            <a:r>
              <a:rPr lang="fr-FR" sz="5500" dirty="0">
                <a:latin typeface="Pragmatica Bold" charset="0"/>
              </a:rPr>
              <a:t>L'IMPORTANCE DE LA COMPÉTENCE CULTURELLE</a:t>
            </a:r>
            <a:endParaRPr lang="en-US" sz="5500" spc="-137" dirty="0">
              <a:solidFill>
                <a:srgbClr val="000000"/>
              </a:solidFill>
              <a:latin typeface="Pragmatica Bold" charset="0"/>
            </a:endParaRPr>
          </a:p>
        </p:txBody>
      </p:sp>
      <p:sp>
        <p:nvSpPr>
          <p:cNvPr id="18" name="Freeform 18"/>
          <p:cNvSpPr/>
          <p:nvPr/>
        </p:nvSpPr>
        <p:spPr>
          <a:xfrm>
            <a:off x="16080310" y="0"/>
            <a:ext cx="1958582" cy="1777413"/>
          </a:xfrm>
          <a:custGeom>
            <a:avLst/>
            <a:gdLst/>
            <a:ahLst/>
            <a:cxnLst/>
            <a:rect l="l" t="t" r="r" b="b"/>
            <a:pathLst>
              <a:path w="1958582" h="1777413">
                <a:moveTo>
                  <a:pt x="0" y="0"/>
                </a:moveTo>
                <a:lnTo>
                  <a:pt x="1958582" y="0"/>
                </a:lnTo>
                <a:lnTo>
                  <a:pt x="1958582" y="1777413"/>
                </a:lnTo>
                <a:lnTo>
                  <a:pt x="0" y="1777413"/>
                </a:lnTo>
                <a:lnTo>
                  <a:pt x="0" y="0"/>
                </a:lnTo>
                <a:close/>
              </a:path>
            </a:pathLst>
          </a:custGeom>
          <a:blipFill>
            <a:blip r:embed="rId9" cstate="print">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028700" y="1562554"/>
            <a:ext cx="15775046" cy="7271221"/>
          </a:xfrm>
          <a:prstGeom prst="rect">
            <a:avLst/>
          </a:prstGeom>
        </p:spPr>
        <p:txBody>
          <a:bodyPr lIns="0" tIns="0" rIns="0" bIns="0" rtlCol="0" anchor="t">
            <a:spAutoFit/>
          </a:bodyPr>
          <a:lstStyle/>
          <a:p>
            <a:pPr>
              <a:lnSpc>
                <a:spcPts val="8099"/>
              </a:lnSpc>
            </a:pPr>
            <a:r>
              <a:rPr lang="fr-FR" sz="3900" dirty="0">
                <a:latin typeface="Barlow" charset="0"/>
              </a:rPr>
              <a:t>Reconnaître et respecter la riche diversité au sein des communautés ACN n'est pas seulement une responsabilité professionnelle, mais aussi un pilier pour offrir des soins de santé sexuelle et reproductive équitables et inclusifs. En adoptant la compétence culturelle, les  prestataires de soins de santé peuvent contribuer à démolir les barrières et à favoriser un environnement de soins de santé qui répond aux besoins et préférences uniques de chaque individu au sein des communautés ACN.</a:t>
            </a:r>
            <a:endParaRPr lang="en-US" sz="3900" dirty="0">
              <a:solidFill>
                <a:srgbClr val="000000"/>
              </a:solidFill>
              <a:latin typeface="Barlow" charset="0"/>
            </a:endParaRPr>
          </a:p>
        </p:txBody>
      </p:sp>
      <p:grpSp>
        <p:nvGrpSpPr>
          <p:cNvPr id="3" name="Group 3"/>
          <p:cNvGrpSpPr/>
          <p:nvPr/>
        </p:nvGrpSpPr>
        <p:grpSpPr>
          <a:xfrm rot="1389679">
            <a:off x="16135111" y="854739"/>
            <a:ext cx="727472" cy="846513"/>
            <a:chOff x="0" y="0"/>
            <a:chExt cx="698500" cy="812800"/>
          </a:xfrm>
        </p:grpSpPr>
        <p:sp>
          <p:nvSpPr>
            <p:cNvPr id="4" name="Freeform 4"/>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3183ED">
                    <a:alpha val="100000"/>
                  </a:srgbClr>
                </a:gs>
                <a:gs pos="100000">
                  <a:srgbClr val="86E2FF">
                    <a:alpha val="100000"/>
                  </a:srgbClr>
                </a:gs>
              </a:gsLst>
              <a:lin ang="5400000"/>
            </a:gradFill>
            <a:ln cap="sq">
              <a:noFill/>
              <a:prstDash val="solid"/>
              <a:miter/>
            </a:ln>
          </p:spPr>
        </p:sp>
        <p:sp>
          <p:nvSpPr>
            <p:cNvPr id="5" name="TextBox 5"/>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430596">
            <a:off x="15956781" y="647228"/>
            <a:ext cx="1084133" cy="1261537"/>
            <a:chOff x="0" y="0"/>
            <a:chExt cx="698500" cy="812800"/>
          </a:xfrm>
        </p:grpSpPr>
        <p:sp>
          <p:nvSpPr>
            <p:cNvPr id="7" name="Freeform 7"/>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86E2FF">
                      <a:alpha val="100000"/>
                    </a:srgbClr>
                  </a:gs>
                </a:gsLst>
                <a:lin ang="5400000"/>
              </a:gradFill>
              <a:prstDash val="solid"/>
              <a:miter/>
            </a:ln>
          </p:spPr>
        </p:sp>
        <p:sp>
          <p:nvSpPr>
            <p:cNvPr id="8" name="TextBox 8"/>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14997055" y="139939"/>
            <a:ext cx="1051985" cy="1224128"/>
            <a:chOff x="0" y="0"/>
            <a:chExt cx="698500" cy="812800"/>
          </a:xfrm>
        </p:grpSpPr>
        <p:sp>
          <p:nvSpPr>
            <p:cNvPr id="10" name="Freeform 10"/>
            <p:cNvSpPr/>
            <p:nvPr/>
          </p:nvSpPr>
          <p:spPr>
            <a:xfrm>
              <a:off x="0" y="13359"/>
              <a:ext cx="698500" cy="786082"/>
            </a:xfrm>
            <a:custGeom>
              <a:avLst/>
              <a:gdLst/>
              <a:ahLst/>
              <a:cxnLst/>
              <a:rect l="l" t="t" r="r" b="b"/>
              <a:pathLst>
                <a:path w="698500" h="786082">
                  <a:moveTo>
                    <a:pt x="409382" y="21627"/>
                  </a:moveTo>
                  <a:lnTo>
                    <a:pt x="638368" y="154855"/>
                  </a:lnTo>
                  <a:cubicBezTo>
                    <a:pt x="675597" y="176516"/>
                    <a:pt x="698500" y="216338"/>
                    <a:pt x="698500" y="259410"/>
                  </a:cubicBezTo>
                  <a:lnTo>
                    <a:pt x="698500" y="526672"/>
                  </a:lnTo>
                  <a:cubicBezTo>
                    <a:pt x="698500" y="569744"/>
                    <a:pt x="675597" y="609566"/>
                    <a:pt x="638368" y="631227"/>
                  </a:cubicBezTo>
                  <a:lnTo>
                    <a:pt x="409382" y="764455"/>
                  </a:lnTo>
                  <a:cubicBezTo>
                    <a:pt x="372211" y="786082"/>
                    <a:pt x="326289" y="786082"/>
                    <a:pt x="289118" y="764455"/>
                  </a:cubicBezTo>
                  <a:lnTo>
                    <a:pt x="60132" y="631227"/>
                  </a:lnTo>
                  <a:cubicBezTo>
                    <a:pt x="22903" y="609566"/>
                    <a:pt x="0" y="569744"/>
                    <a:pt x="0" y="526672"/>
                  </a:cubicBezTo>
                  <a:lnTo>
                    <a:pt x="0" y="259410"/>
                  </a:lnTo>
                  <a:cubicBezTo>
                    <a:pt x="0" y="216338"/>
                    <a:pt x="22903" y="176516"/>
                    <a:pt x="60132" y="154855"/>
                  </a:cubicBezTo>
                  <a:lnTo>
                    <a:pt x="289118" y="21627"/>
                  </a:lnTo>
                  <a:cubicBezTo>
                    <a:pt x="326289" y="0"/>
                    <a:pt x="372211" y="0"/>
                    <a:pt x="409382" y="21627"/>
                  </a:cubicBezTo>
                  <a:close/>
                </a:path>
              </a:pathLst>
            </a:custGeom>
            <a:solidFill>
              <a:srgbClr val="000000">
                <a:alpha val="0"/>
              </a:srgbClr>
            </a:solidFill>
            <a:ln w="133350" cap="sq">
              <a:gradFill>
                <a:gsLst>
                  <a:gs pos="0">
                    <a:srgbClr val="3183ED">
                      <a:alpha val="100000"/>
                    </a:srgbClr>
                  </a:gs>
                  <a:gs pos="100000">
                    <a:srgbClr val="86E2FF">
                      <a:alpha val="100000"/>
                    </a:srgbClr>
                  </a:gs>
                </a:gsLst>
                <a:lin ang="5400000"/>
              </a:gradFill>
              <a:prstDash val="solid"/>
              <a:miter/>
            </a:ln>
          </p:spPr>
        </p:sp>
        <p:sp>
          <p:nvSpPr>
            <p:cNvPr id="11" name="TextBox 11"/>
            <p:cNvSpPr txBox="1"/>
            <p:nvPr/>
          </p:nvSpPr>
          <p:spPr>
            <a:xfrm>
              <a:off x="0" y="92075"/>
              <a:ext cx="698500" cy="581025"/>
            </a:xfrm>
            <a:prstGeom prst="rect">
              <a:avLst/>
            </a:prstGeom>
          </p:spPr>
          <p:txBody>
            <a:bodyPr lIns="120277" tIns="120277" rIns="120277" bIns="120277" rtlCol="0" anchor="ctr"/>
            <a:lstStyle/>
            <a:p>
              <a:pPr algn="ctr">
                <a:lnSpc>
                  <a:spcPts val="2659"/>
                </a:lnSpc>
              </a:pPr>
              <a:endParaRPr/>
            </a:p>
          </p:txBody>
        </p:sp>
      </p:grpSp>
      <p:sp>
        <p:nvSpPr>
          <p:cNvPr id="12" name="Freeform 12"/>
          <p:cNvSpPr/>
          <p:nvPr/>
        </p:nvSpPr>
        <p:spPr>
          <a:xfrm>
            <a:off x="17081772" y="9680899"/>
            <a:ext cx="1082528" cy="461878"/>
          </a:xfrm>
          <a:custGeom>
            <a:avLst/>
            <a:gdLst/>
            <a:ahLst/>
            <a:cxnLst/>
            <a:rect l="l" t="t" r="r" b="b"/>
            <a:pathLst>
              <a:path w="1082528" h="461878">
                <a:moveTo>
                  <a:pt x="0" y="0"/>
                </a:moveTo>
                <a:lnTo>
                  <a:pt x="1082528" y="0"/>
                </a:lnTo>
                <a:lnTo>
                  <a:pt x="1082528" y="461879"/>
                </a:lnTo>
                <a:lnTo>
                  <a:pt x="0" y="461879"/>
                </a:lnTo>
                <a:lnTo>
                  <a:pt x="0" y="0"/>
                </a:lnTo>
                <a:close/>
              </a:path>
            </a:pathLst>
          </a:custGeom>
          <a:blipFill>
            <a:blip r:embed="rId3"/>
            <a:stretch>
              <a:fillRect/>
            </a:stretch>
          </a:blipFill>
        </p:spPr>
      </p:sp>
      <p:sp>
        <p:nvSpPr>
          <p:cNvPr id="13" name="Freeform 13"/>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4" cstate="print"/>
            <a:stretch>
              <a:fillRect/>
            </a:stretch>
          </a:blipFill>
        </p:spPr>
      </p:sp>
      <p:sp>
        <p:nvSpPr>
          <p:cNvPr id="14" name="TextBox 14"/>
          <p:cNvSpPr txBox="1"/>
          <p:nvPr/>
        </p:nvSpPr>
        <p:spPr>
          <a:xfrm>
            <a:off x="6604619" y="783111"/>
            <a:ext cx="5078762" cy="843919"/>
          </a:xfrm>
          <a:prstGeom prst="rect">
            <a:avLst/>
          </a:prstGeom>
        </p:spPr>
        <p:txBody>
          <a:bodyPr lIns="0" tIns="0" rIns="0" bIns="0" rtlCol="0" anchor="t">
            <a:spAutoFit/>
          </a:bodyPr>
          <a:lstStyle/>
          <a:p>
            <a:pPr marL="0" lvl="0" indent="0">
              <a:lnSpc>
                <a:spcPts val="6480"/>
              </a:lnSpc>
            </a:pPr>
            <a:r>
              <a:rPr lang="en-US" sz="6000" spc="-150">
                <a:solidFill>
                  <a:srgbClr val="000000"/>
                </a:solidFill>
                <a:latin typeface="Pragmatica Bold"/>
              </a:rPr>
              <a:t>CONCLUSION</a:t>
            </a:r>
          </a:p>
        </p:txBody>
      </p:sp>
      <p:sp>
        <p:nvSpPr>
          <p:cNvPr id="15" name="Freeform 1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rot="5400000">
            <a:off x="-1249287" y="584877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rot="5400000">
            <a:off x="-1249287" y="315805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rot="5400000">
            <a:off x="-1249287" y="4673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rot="5400000">
            <a:off x="16540497" y="646066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Freeform 20"/>
          <p:cNvSpPr/>
          <p:nvPr/>
        </p:nvSpPr>
        <p:spPr>
          <a:xfrm rot="5400000">
            <a:off x="16540497" y="379991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Freeform 21"/>
          <p:cNvSpPr/>
          <p:nvPr/>
        </p:nvSpPr>
        <p:spPr>
          <a:xfrm rot="5400000">
            <a:off x="16540497" y="113917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2" y="8046447"/>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cstate="print"/>
            <a:stretch>
              <a:fillRect/>
            </a:stretch>
          </a:blipFill>
        </p:spPr>
      </p:sp>
      <p:sp>
        <p:nvSpPr>
          <p:cNvPr id="3" name="TextBox 3"/>
          <p:cNvSpPr txBox="1"/>
          <p:nvPr/>
        </p:nvSpPr>
        <p:spPr>
          <a:xfrm>
            <a:off x="1300372" y="1548860"/>
            <a:ext cx="16273808" cy="7284045"/>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charset="0"/>
                <a:ea typeface="+mn-ea"/>
                <a:cs typeface="+mn-cs"/>
              </a:rPr>
              <a:t>Nous reconnaissons que la terre sur laquelle nous nous réunissons dans le territoire du traité no 6 est le lieu de rassemblement traditionnel de nombreux peuples autochtones.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charset="0"/>
                <a:ea typeface="+mn-ea"/>
                <a:cs typeface="+mn-cs"/>
              </a:rPr>
              <a:t>Nous honorons et respectons l'histoire, les langues, les cérémonies et la culture des Premières Nations, des Métis et des Inuits qui considèrent ce territoire comme leur chez-soi.</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sz="3200" b="0" i="0" u="none" strike="noStrike" kern="1200" cap="none" spc="0" normalizeH="0" baseline="0" noProof="0" dirty="0">
              <a:ln>
                <a:noFill/>
              </a:ln>
              <a:solidFill>
                <a:prstClr val="black"/>
              </a:solidFill>
              <a:effectLst/>
              <a:uLnTx/>
              <a:uFillTx/>
              <a:latin typeface="Barlow"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charset="0"/>
                <a:ea typeface="+mn-ea"/>
                <a:cs typeface="+mn-cs"/>
              </a:rPr>
              <a:t>Il s'agit d'une reconnaissance des personnes de la diaspora africaine qui ont été déracinées, asservies et déplacées au Canada et en Amérique du Nord. La présence des  Noirs, Africains, et des Caribéens  (NAC) au Canada ne peut être dissociée de leur passé colonial, qui a eu et continue d'avoir des répercussions négatives sur les personnes d'ascendance africaine (NAC) au Canada</a:t>
            </a:r>
            <a:r>
              <a:rPr kumimoji="0" lang="en-US" sz="3200" b="0" i="0" u="none" strike="noStrike" kern="1200" cap="none" spc="0" normalizeH="0" baseline="0" noProof="0" dirty="0">
                <a:ln>
                  <a:noFill/>
                </a:ln>
                <a:solidFill>
                  <a:srgbClr val="000000"/>
                </a:solidFill>
                <a:effectLst/>
                <a:uLnTx/>
                <a:uFillTx/>
                <a:latin typeface="Barlow" charset="0"/>
                <a:ea typeface="+mn-ea"/>
                <a:cs typeface="+mn-cs"/>
              </a:rPr>
              <a:t>.</a:t>
            </a:r>
          </a:p>
        </p:txBody>
      </p:sp>
      <p:sp>
        <p:nvSpPr>
          <p:cNvPr id="4" name="Freeform 4"/>
          <p:cNvSpPr/>
          <p:nvPr/>
        </p:nvSpPr>
        <p:spPr>
          <a:xfrm>
            <a:off x="0" y="8163179"/>
            <a:ext cx="2600745" cy="2496715"/>
          </a:xfrm>
          <a:custGeom>
            <a:avLst/>
            <a:gdLst/>
            <a:ahLst/>
            <a:cxnLst/>
            <a:rect l="l" t="t" r="r" b="b"/>
            <a:pathLst>
              <a:path w="2600745" h="2496715">
                <a:moveTo>
                  <a:pt x="0" y="0"/>
                </a:moveTo>
                <a:lnTo>
                  <a:pt x="2600745" y="0"/>
                </a:lnTo>
                <a:lnTo>
                  <a:pt x="2600745" y="2496715"/>
                </a:lnTo>
                <a:lnTo>
                  <a:pt x="0" y="24967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2600745" y="8703455"/>
            <a:ext cx="1863508" cy="1956439"/>
          </a:xfrm>
          <a:custGeom>
            <a:avLst/>
            <a:gdLst/>
            <a:ahLst/>
            <a:cxnLst/>
            <a:rect l="l" t="t" r="r" b="b"/>
            <a:pathLst>
              <a:path w="1863508" h="1956439">
                <a:moveTo>
                  <a:pt x="0" y="0"/>
                </a:moveTo>
                <a:lnTo>
                  <a:pt x="1863508" y="0"/>
                </a:lnTo>
                <a:lnTo>
                  <a:pt x="1863508" y="1956439"/>
                </a:lnTo>
                <a:lnTo>
                  <a:pt x="0" y="19564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400000">
            <a:off x="16540497" y="101494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1007096" y="318964"/>
            <a:ext cx="16273808" cy="779059"/>
          </a:xfrm>
          <a:prstGeom prst="rect">
            <a:avLst/>
          </a:prstGeom>
        </p:spPr>
        <p:txBody>
          <a:bodyPr wrap="square" lIns="0" tIns="0" rIns="0" bIns="0" rtlCol="0" anchor="t">
            <a:spAutoFit/>
          </a:bodyPr>
          <a:lstStyle/>
          <a:p>
            <a:pPr marL="0" marR="0" lvl="0" indent="0" algn="ctr" defTabSz="914400" rtl="0" eaLnBrk="1" fontAlgn="auto" latinLnBrk="0" hangingPunct="1">
              <a:lnSpc>
                <a:spcPts val="6479"/>
              </a:lnSpc>
              <a:spcBef>
                <a:spcPts val="0"/>
              </a:spcBef>
              <a:spcAft>
                <a:spcPts val="0"/>
              </a:spcAft>
              <a:buClrTx/>
              <a:buSzTx/>
              <a:buFontTx/>
              <a:buNone/>
              <a:tabLst/>
              <a:defRPr/>
            </a:pPr>
            <a:r>
              <a:rPr kumimoji="0" lang="fr-FR" sz="4000" b="0" i="0" u="none" strike="noStrike" kern="1200" cap="none" spc="-149" normalizeH="0" baseline="0" noProof="0" dirty="0">
                <a:ln>
                  <a:noFill/>
                </a:ln>
                <a:solidFill>
                  <a:srgbClr val="000000"/>
                </a:solidFill>
                <a:effectLst/>
                <a:uLnTx/>
                <a:uFillTx/>
                <a:latin typeface="Pragmatica Bold"/>
                <a:ea typeface="+mn-ea"/>
                <a:cs typeface="+mn-cs"/>
              </a:rPr>
              <a:t>RECONNAISSANCE DE LA TERRE ET DE L’ASCENDANCE AFRICAINE</a:t>
            </a:r>
            <a:endParaRPr kumimoji="0" lang="en-US" sz="4000" b="0" i="0" u="none" strike="noStrike" kern="1200" cap="none" spc="-149" normalizeH="0" baseline="0" noProof="0" dirty="0">
              <a:ln>
                <a:noFill/>
              </a:ln>
              <a:solidFill>
                <a:srgbClr val="000000"/>
              </a:solidFill>
              <a:effectLst/>
              <a:uLnTx/>
              <a:uFillTx/>
              <a:latin typeface="Pragmatica Bold"/>
              <a:ea typeface="+mn-ea"/>
              <a:cs typeface="+mn-cs"/>
            </a:endParaRPr>
          </a:p>
        </p:txBody>
      </p:sp>
      <p:sp>
        <p:nvSpPr>
          <p:cNvPr id="8" name="Freeform 8"/>
          <p:cNvSpPr/>
          <p:nvPr/>
        </p:nvSpPr>
        <p:spPr>
          <a:xfrm rot="5400000">
            <a:off x="16540497" y="381593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5400000">
            <a:off x="16540497" y="654974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400000">
            <a:off x="-1249287" y="608744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5400000">
            <a:off x="-1249287" y="33959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5400000">
            <a:off x="-1249287" y="704547"/>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338328" y="1222760"/>
            <a:ext cx="15487483" cy="8573770"/>
          </a:xfrm>
          <a:prstGeom prst="rect">
            <a:avLst/>
          </a:prstGeom>
        </p:spPr>
        <p:txBody>
          <a:bodyPr lIns="0" tIns="0" rIns="0" bIns="0" rtlCol="0" anchor="t">
            <a:spAutoFit/>
          </a:bodyPr>
          <a:lstStyle/>
          <a:p>
            <a:pPr marL="474979" lvl="1" indent="-237490">
              <a:lnSpc>
                <a:spcPts val="3079"/>
              </a:lnSpc>
              <a:buFont typeface="Arial"/>
              <a:buChar char="•"/>
            </a:pPr>
            <a:r>
              <a:rPr lang="en-US" sz="2199">
                <a:solidFill>
                  <a:srgbClr val="000000"/>
                </a:solidFill>
                <a:latin typeface="Canva Sans"/>
              </a:rPr>
              <a:t>Alonso, P. (2020) ‘Autonomy Revoked: The Forced Sterilization of Women of color in 20th Century America’. Retrieved from chrome-extension://efaidnbmnnnibpcajpcglclefindmkaj/https://twu.edu/media/documents/history-government/Autonomy-Revoked--The-Forced-Sterilization-of-Women-of-Color-in-20th-Century-America.pdf</a:t>
            </a:r>
          </a:p>
          <a:p>
            <a:pPr marL="474979" lvl="1" indent="-237490">
              <a:lnSpc>
                <a:spcPts val="3079"/>
              </a:lnSpc>
              <a:buFont typeface="Arial"/>
              <a:buChar char="•"/>
            </a:pPr>
            <a:r>
              <a:rPr lang="en-US" sz="2199">
                <a:solidFill>
                  <a:srgbClr val="000000"/>
                </a:solidFill>
                <a:latin typeface="Canva Sans"/>
              </a:rPr>
              <a:t>BC Black History Awareness Society: https://bcblackhistory.ca/definitions/#:~:text=In%20Canada%2C%20Black%20Canadian%20is,the%20population%20group%20Visible%20Minority</a:t>
            </a:r>
          </a:p>
          <a:p>
            <a:pPr marL="474979" lvl="1" indent="-237490">
              <a:lnSpc>
                <a:spcPts val="3079"/>
              </a:lnSpc>
              <a:buFont typeface="Arial"/>
              <a:buChar char="•"/>
            </a:pPr>
            <a:r>
              <a:rPr lang="en-US" sz="2199">
                <a:solidFill>
                  <a:srgbClr val="000000"/>
                </a:solidFill>
                <a:latin typeface="Canva Sans"/>
              </a:rPr>
              <a:t>Centers for Disease Control and Prevention (2022) 'The Untreated Syphilis Study at Tuskegee Timeline'. Available at https://www.cdc.gov/tuskegee/timeline.htm</a:t>
            </a:r>
          </a:p>
          <a:p>
            <a:pPr marL="474979" lvl="1" indent="-237490">
              <a:lnSpc>
                <a:spcPts val="3079"/>
              </a:lnSpc>
              <a:buFont typeface="Arial"/>
              <a:buChar char="•"/>
            </a:pPr>
            <a:r>
              <a:rPr lang="en-US" sz="2199">
                <a:solidFill>
                  <a:srgbClr val="000000"/>
                </a:solidFill>
                <a:latin typeface="Canva Sans"/>
              </a:rPr>
              <a:t>Cultural competence in healthcare. Retrieved from https://publichealth.tulane.edu/blog/cultural-competence-in-healthcare/#:~:text=Cross%2Dcultural%20awareness%20makes%20healthcare,Improved%20rapport. Accessed November 5, 2023</a:t>
            </a:r>
          </a:p>
          <a:p>
            <a:pPr marL="474979" lvl="1" indent="-237490">
              <a:lnSpc>
                <a:spcPts val="3079"/>
              </a:lnSpc>
              <a:buFont typeface="Arial"/>
              <a:buChar char="•"/>
            </a:pPr>
            <a:r>
              <a:rPr lang="en-US" sz="2199">
                <a:solidFill>
                  <a:srgbClr val="000000"/>
                </a:solidFill>
                <a:latin typeface="Canva Sans"/>
              </a:rPr>
              <a:t>Dryden, O. and Nnorom, O. (2021) 'Time to dismantle systemic anti-Black racism in medicine in Canada', CMAJ, 193 (2) E55-E57; DOI: 10.1503/cmaj.201579</a:t>
            </a:r>
          </a:p>
          <a:p>
            <a:pPr marL="474979" lvl="1" indent="-237490">
              <a:lnSpc>
                <a:spcPts val="3079"/>
              </a:lnSpc>
              <a:buFont typeface="Arial"/>
              <a:buChar char="•"/>
            </a:pPr>
            <a:r>
              <a:rPr lang="en-US" sz="2199">
                <a:solidFill>
                  <a:srgbClr val="000000"/>
                </a:solidFill>
                <a:latin typeface="Canva Sans"/>
              </a:rPr>
              <a:t>Harriet A. Washington (2007) 'Medical Apartheid: The Dark History of Medical Experimentation on Black Americans from Colonial times to the present'. https://books.google.ca/books?id=apGhwRt6A7QC&amp;q=Medical+Apartheid:+The+Dark+History+of+Medical+Experimentation+on+Black+Americans+from+Colonial+Times+to+the+Present&amp;redir_esc=y#v=snippet&amp;q=Medical%20Apartheid%3A%20The%20Dark%20History%20of%20Medical%20Experimentation%20on%20Black%20Americans%20from%20Colonial%20Times%20to%20the%20Present&amp;f=false</a:t>
            </a:r>
          </a:p>
          <a:p>
            <a:pPr marL="474979" lvl="1" indent="-237490" algn="l">
              <a:lnSpc>
                <a:spcPts val="3079"/>
              </a:lnSpc>
              <a:buFont typeface="Arial"/>
              <a:buChar char="•"/>
            </a:pPr>
            <a:r>
              <a:rPr lang="en-US" sz="2199">
                <a:solidFill>
                  <a:srgbClr val="000000"/>
                </a:solidFill>
                <a:latin typeface="Canva Sans"/>
              </a:rPr>
              <a:t>Information about Caribbean Islands</a:t>
            </a:r>
            <a:r>
              <a:rPr lang="en-US" sz="2199" u="sng">
                <a:solidFill>
                  <a:srgbClr val="000000"/>
                </a:solidFill>
                <a:latin typeface="Canva Sans"/>
              </a:rPr>
              <a:t> - https://worldpopulationreview.com/country-rankings/caribbean-countries</a:t>
            </a:r>
          </a:p>
        </p:txBody>
      </p:sp>
      <p:sp>
        <p:nvSpPr>
          <p:cNvPr id="3" name="TextBox 3"/>
          <p:cNvSpPr txBox="1"/>
          <p:nvPr/>
        </p:nvSpPr>
        <p:spPr>
          <a:xfrm>
            <a:off x="6285062" y="343753"/>
            <a:ext cx="5594016" cy="565785"/>
          </a:xfrm>
          <a:prstGeom prst="rect">
            <a:avLst/>
          </a:prstGeom>
        </p:spPr>
        <p:txBody>
          <a:bodyPr lIns="0" tIns="0" rIns="0" bIns="0" rtlCol="0" anchor="t">
            <a:spAutoFit/>
          </a:bodyPr>
          <a:lstStyle/>
          <a:p>
            <a:pPr lvl="0" algn="ctr">
              <a:lnSpc>
                <a:spcPts val="4319"/>
              </a:lnSpc>
            </a:pPr>
            <a:r>
              <a:rPr lang="en-US" sz="3999" spc="-99" dirty="0">
                <a:solidFill>
                  <a:srgbClr val="000000"/>
                </a:solidFill>
                <a:latin typeface="Pragmatica Bold"/>
              </a:rPr>
              <a:t>RÉFÉRENCES</a:t>
            </a:r>
          </a:p>
        </p:txBody>
      </p:sp>
      <p:sp>
        <p:nvSpPr>
          <p:cNvPr id="4" name="Freeform 4"/>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3" cstate="print"/>
            <a:stretch>
              <a:fillRect/>
            </a:stretch>
          </a:blipFill>
        </p:spPr>
      </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6540497" y="6594630"/>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40497" y="378119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6540497" y="96775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249287" y="580815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49287" y="30768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249287" y="34547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38592" y="1178761"/>
            <a:ext cx="15810817" cy="6619925"/>
          </a:xfrm>
          <a:prstGeom prst="rect">
            <a:avLst/>
          </a:prstGeom>
        </p:spPr>
        <p:txBody>
          <a:bodyPr lIns="0" tIns="0" rIns="0" bIns="0" rtlCol="0" anchor="t">
            <a:spAutoFit/>
          </a:bodyPr>
          <a:lstStyle/>
          <a:p>
            <a:pPr marL="485348" lvl="1" indent="-242674">
              <a:lnSpc>
                <a:spcPts val="3147"/>
              </a:lnSpc>
              <a:buFont typeface="Arial"/>
              <a:buChar char="•"/>
            </a:pPr>
            <a:r>
              <a:rPr lang="en-US" sz="2248">
                <a:solidFill>
                  <a:srgbClr val="000000"/>
                </a:solidFill>
                <a:latin typeface="Canva Sans"/>
              </a:rPr>
              <a:t>Mahabir, D.F., O’Campo, P., Lofters, A., Shankardass, K., Salmon, C. and Muntaner, C. (2021) 'Experiences of everyday racism in Toronto’s health care system: a concept mapping study', Int J Equity Health, 20(1):74. doi: 10.1186/s12939-021-01410-9.</a:t>
            </a:r>
          </a:p>
          <a:p>
            <a:pPr marL="485348" lvl="1" indent="-242674">
              <a:lnSpc>
                <a:spcPts val="3147"/>
              </a:lnSpc>
              <a:buFont typeface="Arial"/>
              <a:buChar char="•"/>
            </a:pPr>
            <a:r>
              <a:rPr lang="en-US" sz="2248">
                <a:solidFill>
                  <a:srgbClr val="000000"/>
                </a:solidFill>
                <a:latin typeface="Canva Sans"/>
              </a:rPr>
              <a:t>Map of Africa - </a:t>
            </a:r>
            <a:r>
              <a:rPr lang="en-US" sz="2248" u="sng">
                <a:solidFill>
                  <a:srgbClr val="000000"/>
                </a:solidFill>
                <a:latin typeface="Canva Sans"/>
                <a:hlinkClick r:id="rId3" tooltip="https://www.worldatlas.com/articles/how-many-countries-are-in-africa.html"/>
              </a:rPr>
              <a:t>https://www.worldatlas.com/articles/how-many-countries-are-in-africa.html </a:t>
            </a:r>
          </a:p>
          <a:p>
            <a:pPr marL="485348" lvl="1" indent="-242674">
              <a:lnSpc>
                <a:spcPts val="3147"/>
              </a:lnSpc>
              <a:buFont typeface="Arial"/>
              <a:buChar char="•"/>
            </a:pPr>
            <a:r>
              <a:rPr lang="en-US" sz="2248">
                <a:solidFill>
                  <a:srgbClr val="000000"/>
                </a:solidFill>
                <a:latin typeface="Canva Sans"/>
              </a:rPr>
              <a:t>Map of the Caribbean</a:t>
            </a:r>
            <a:r>
              <a:rPr lang="en-US" sz="2248" u="sng">
                <a:solidFill>
                  <a:srgbClr val="000000"/>
                </a:solidFill>
                <a:latin typeface="Canva Sans"/>
              </a:rPr>
              <a:t> - https://www.stepmap.com/map/caribbean-with-guyana-and-suriname-sPdUyxHSih-i</a:t>
            </a:r>
          </a:p>
          <a:p>
            <a:pPr marL="485348" lvl="1" indent="-242674">
              <a:lnSpc>
                <a:spcPts val="3147"/>
              </a:lnSpc>
              <a:buFont typeface="Arial"/>
              <a:buChar char="•"/>
            </a:pPr>
            <a:r>
              <a:rPr lang="en-US" sz="2248" u="sng">
                <a:solidFill>
                  <a:srgbClr val="000000"/>
                </a:solidFill>
                <a:latin typeface="Canva Sans"/>
              </a:rPr>
              <a:t>Merriam-Webster. (n.d.). Culture. In Merriam-Webster.com dictionary. Retrieved January 25, 2024, from https://www.merriam-webster.com/dictionary/culture</a:t>
            </a:r>
          </a:p>
          <a:p>
            <a:pPr marL="485348" lvl="1" indent="-242674">
              <a:lnSpc>
                <a:spcPts val="3147"/>
              </a:lnSpc>
              <a:buFont typeface="Arial"/>
              <a:buChar char="•"/>
            </a:pPr>
            <a:r>
              <a:rPr lang="en-US" sz="2248">
                <a:solidFill>
                  <a:srgbClr val="000000"/>
                </a:solidFill>
                <a:latin typeface="Canva Sans"/>
              </a:rPr>
              <a:t>Public Health Agency of Canada Press Statement (2023). Retrieved from h</a:t>
            </a:r>
            <a:r>
              <a:rPr lang="en-US" sz="2248" u="sng">
                <a:solidFill>
                  <a:srgbClr val="000000"/>
                </a:solidFill>
                <a:latin typeface="Canva Sans"/>
              </a:rPr>
              <a:t>ttps://www.canada.ca/en/public-health/news/2023/02/message-from-the-minister-of-health-the-minister-of-mental-health-and-addictions-and-associate-minister-of-health-and-minister-for-women-and-gender.html</a:t>
            </a:r>
          </a:p>
          <a:p>
            <a:pPr marL="485348" lvl="1" indent="-242674">
              <a:lnSpc>
                <a:spcPts val="3147"/>
              </a:lnSpc>
              <a:buFont typeface="Arial"/>
              <a:buChar char="•"/>
            </a:pPr>
            <a:r>
              <a:rPr lang="en-US" sz="2248">
                <a:solidFill>
                  <a:srgbClr val="000000"/>
                </a:solidFill>
                <a:latin typeface="Canva Sans"/>
              </a:rPr>
              <a:t>Statistics Canada (2023). Retrieved from </a:t>
            </a:r>
            <a:r>
              <a:rPr lang="en-US" sz="2248" u="sng">
                <a:solidFill>
                  <a:srgbClr val="000000"/>
                </a:solidFill>
                <a:latin typeface="Canva Sans"/>
                <a:hlinkClick r:id="rId4" tooltip="https://www.statcan.gc.ca/en/dai/smr08/2023/smr08_270"/>
              </a:rPr>
              <a:t>https://www.statcan.gc.ca/en/dai/smr08/2023/smr08_270</a:t>
            </a:r>
          </a:p>
          <a:p>
            <a:pPr marL="485348" lvl="1" indent="-242674">
              <a:lnSpc>
                <a:spcPts val="3147"/>
              </a:lnSpc>
              <a:buFont typeface="Arial"/>
              <a:buChar char="•"/>
            </a:pPr>
            <a:r>
              <a:rPr lang="en-US" sz="2248">
                <a:solidFill>
                  <a:srgbClr val="000000"/>
                </a:solidFill>
                <a:latin typeface="Canva Sans"/>
              </a:rPr>
              <a:t>Statistics Canada. 2023. (table). Census Profile. 2021 Census of Population. Statistics Canada Catalogue no. 98-316-X2021001. Ottawa. Released November 15, 2023. Retrieved from </a:t>
            </a:r>
            <a:r>
              <a:rPr lang="en-US" sz="2248" u="sng">
                <a:solidFill>
                  <a:srgbClr val="000000"/>
                </a:solidFill>
                <a:latin typeface="Canva Sans"/>
              </a:rPr>
              <a:t>https://www12.statcan.gc.ca/census-recensement/2021/dp-pd/prof/index.cfm?Lang=E (accessed January 25, 2024)</a:t>
            </a:r>
          </a:p>
          <a:p>
            <a:pPr marL="485348" lvl="1" indent="-242674" algn="l">
              <a:lnSpc>
                <a:spcPts val="3147"/>
              </a:lnSpc>
              <a:buFont typeface="Arial"/>
              <a:buChar char="•"/>
            </a:pPr>
            <a:r>
              <a:rPr lang="en-US" sz="2248">
                <a:solidFill>
                  <a:srgbClr val="000000"/>
                </a:solidFill>
                <a:latin typeface="Canva Sans"/>
              </a:rPr>
              <a:t>World Health Organization (2006, updated 2010). Sexual and Reproductive Health and Research. Retrieved from</a:t>
            </a:r>
            <a:r>
              <a:rPr lang="en-US" sz="2248" u="sng">
                <a:solidFill>
                  <a:srgbClr val="000000"/>
                </a:solidFill>
                <a:latin typeface="Canva Sans"/>
              </a:rPr>
              <a:t> https://www.who.int/teams/sexual-and-reproductive-health-and-research/key-areas-of-work/sexual-health/defining-sexual-health</a:t>
            </a:r>
          </a:p>
        </p:txBody>
      </p:sp>
      <p:sp>
        <p:nvSpPr>
          <p:cNvPr id="3" name="TextBox 3"/>
          <p:cNvSpPr txBox="1"/>
          <p:nvPr/>
        </p:nvSpPr>
        <p:spPr>
          <a:xfrm>
            <a:off x="6285062" y="343753"/>
            <a:ext cx="5594016" cy="565785"/>
          </a:xfrm>
          <a:prstGeom prst="rect">
            <a:avLst/>
          </a:prstGeom>
        </p:spPr>
        <p:txBody>
          <a:bodyPr lIns="0" tIns="0" rIns="0" bIns="0" rtlCol="0" anchor="t">
            <a:spAutoFit/>
          </a:bodyPr>
          <a:lstStyle/>
          <a:p>
            <a:pPr lvl="0" algn="ctr">
              <a:lnSpc>
                <a:spcPts val="4319"/>
              </a:lnSpc>
            </a:pPr>
            <a:r>
              <a:rPr lang="en-US" sz="3999" spc="-99" dirty="0">
                <a:solidFill>
                  <a:srgbClr val="000000"/>
                </a:solidFill>
                <a:latin typeface="Pragmatica Bold"/>
              </a:rPr>
              <a:t>RÉFÉRENCES</a:t>
            </a:r>
          </a:p>
        </p:txBody>
      </p:sp>
      <p:sp>
        <p:nvSpPr>
          <p:cNvPr id="4" name="Freeform 4"/>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5" cstate="print"/>
            <a:stretch>
              <a:fillRect/>
            </a:stretch>
          </a:blipFill>
        </p:spPr>
      </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5400000">
            <a:off x="16540497" y="6594630"/>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5400000">
            <a:off x="16540497" y="378119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5400000">
            <a:off x="16540497" y="96775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5400000">
            <a:off x="-1249287" y="580815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a:off x="-1249287" y="30768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249287" y="34547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02187" y="1108946"/>
            <a:ext cx="14083627" cy="2042204"/>
            <a:chOff x="0" y="0"/>
            <a:chExt cx="5551013" cy="804928"/>
          </a:xfrm>
        </p:grpSpPr>
        <p:sp>
          <p:nvSpPr>
            <p:cNvPr id="3" name="Freeform 3"/>
            <p:cNvSpPr/>
            <p:nvPr/>
          </p:nvSpPr>
          <p:spPr>
            <a:xfrm>
              <a:off x="2045" y="0"/>
              <a:ext cx="5546923" cy="804928"/>
            </a:xfrm>
            <a:custGeom>
              <a:avLst/>
              <a:gdLst/>
              <a:ahLst/>
              <a:cxnLst/>
              <a:rect l="l" t="t" r="r" b="b"/>
              <a:pathLst>
                <a:path w="5546923" h="804928">
                  <a:moveTo>
                    <a:pt x="5334773" y="0"/>
                  </a:moveTo>
                  <a:lnTo>
                    <a:pt x="8949" y="0"/>
                  </a:lnTo>
                  <a:cubicBezTo>
                    <a:pt x="6309" y="0"/>
                    <a:pt x="3816" y="1218"/>
                    <a:pt x="2193" y="3301"/>
                  </a:cubicBezTo>
                  <a:cubicBezTo>
                    <a:pt x="571" y="5384"/>
                    <a:pt x="0" y="8100"/>
                    <a:pt x="646" y="10660"/>
                  </a:cubicBezTo>
                  <a:lnTo>
                    <a:pt x="198464" y="794268"/>
                  </a:lnTo>
                  <a:cubicBezTo>
                    <a:pt x="200046" y="800536"/>
                    <a:pt x="205685" y="804928"/>
                    <a:pt x="212149" y="804928"/>
                  </a:cubicBezTo>
                  <a:lnTo>
                    <a:pt x="5537973" y="804928"/>
                  </a:lnTo>
                  <a:cubicBezTo>
                    <a:pt x="5540614" y="804928"/>
                    <a:pt x="5543107" y="803710"/>
                    <a:pt x="5544730" y="801626"/>
                  </a:cubicBezTo>
                  <a:cubicBezTo>
                    <a:pt x="5546352" y="799543"/>
                    <a:pt x="5546923" y="796828"/>
                    <a:pt x="5546277" y="794268"/>
                  </a:cubicBezTo>
                  <a:lnTo>
                    <a:pt x="5348459" y="10660"/>
                  </a:lnTo>
                  <a:cubicBezTo>
                    <a:pt x="5346877" y="4392"/>
                    <a:pt x="5341238" y="0"/>
                    <a:pt x="5334773" y="0"/>
                  </a:cubicBezTo>
                  <a:close/>
                </a:path>
              </a:pathLst>
            </a:custGeom>
            <a:gradFill rotWithShape="1">
              <a:gsLst>
                <a:gs pos="0">
                  <a:srgbClr val="1F3B80">
                    <a:alpha val="100000"/>
                  </a:srgbClr>
                </a:gs>
                <a:gs pos="100000">
                  <a:srgbClr val="3183ED">
                    <a:alpha val="100000"/>
                  </a:srgbClr>
                </a:gs>
              </a:gsLst>
              <a:lin ang="2700000"/>
            </a:gradFill>
          </p:spPr>
        </p:sp>
        <p:sp>
          <p:nvSpPr>
            <p:cNvPr id="4" name="TextBox 4"/>
            <p:cNvSpPr txBox="1"/>
            <p:nvPr/>
          </p:nvSpPr>
          <p:spPr>
            <a:xfrm>
              <a:off x="101600" y="-142875"/>
              <a:ext cx="5347813" cy="947803"/>
            </a:xfrm>
            <a:prstGeom prst="rect">
              <a:avLst/>
            </a:prstGeom>
          </p:spPr>
          <p:txBody>
            <a:bodyPr lIns="50800" tIns="50800" rIns="50800" bIns="50800" rtlCol="0" anchor="ctr"/>
            <a:lstStyle/>
            <a:p>
              <a:pPr marL="0" marR="0" lvl="0" indent="0" algn="ctr" defTabSz="914400" rtl="0" eaLnBrk="1" fontAlgn="auto" latinLnBrk="0" hangingPunct="1">
                <a:lnSpc>
                  <a:spcPts val="10219"/>
                </a:lnSpc>
                <a:spcBef>
                  <a:spcPts val="0"/>
                </a:spcBef>
                <a:spcAft>
                  <a:spcPts val="0"/>
                </a:spcAft>
                <a:buClrTx/>
                <a:buSzTx/>
                <a:buFontTx/>
                <a:buNone/>
                <a:tabLst/>
                <a:defRPr/>
              </a:pPr>
              <a:r>
                <a:rPr kumimoji="0" lang="en-US" sz="7299" b="0" i="0" u="none" strike="noStrike" kern="1200" cap="none" spc="0" normalizeH="0" baseline="0" noProof="0" dirty="0">
                  <a:ln>
                    <a:noFill/>
                  </a:ln>
                  <a:solidFill>
                    <a:srgbClr val="000000"/>
                  </a:solidFill>
                  <a:effectLst/>
                  <a:uLnTx/>
                  <a:uFillTx/>
                  <a:latin typeface="Pragmatica Bold"/>
                  <a:ea typeface="+mn-ea"/>
                  <a:cs typeface="+mn-cs"/>
                </a:rPr>
                <a:t> </a:t>
              </a:r>
              <a:r>
                <a:rPr kumimoji="0" lang="en-US" sz="7300" b="0" i="0" u="none" strike="noStrike" kern="1200" cap="none" spc="0" normalizeH="0" baseline="0" noProof="0" dirty="0">
                  <a:ln>
                    <a:noFill/>
                  </a:ln>
                  <a:solidFill>
                    <a:prstClr val="black"/>
                  </a:solidFill>
                  <a:effectLst/>
                  <a:uLnTx/>
                  <a:uFillTx/>
                  <a:latin typeface="Pragmatica Bold" charset="0"/>
                  <a:ea typeface="+mn-ea"/>
                  <a:cs typeface="+mn-cs"/>
                </a:rPr>
                <a:t>MERCI POUR VOTRE TEMPS</a:t>
              </a:r>
              <a:endParaRPr kumimoji="0" lang="en-US" sz="7300" b="0" i="0" u="none" strike="noStrike" kern="1200" cap="none" spc="0" normalizeH="0" baseline="0" noProof="0" dirty="0">
                <a:ln>
                  <a:noFill/>
                </a:ln>
                <a:solidFill>
                  <a:srgbClr val="000000"/>
                </a:solidFill>
                <a:effectLst/>
                <a:uLnTx/>
                <a:uFillTx/>
                <a:latin typeface="Pragmatica Bold" charset="0"/>
                <a:ea typeface="+mn-ea"/>
                <a:cs typeface="+mn-cs"/>
              </a:endParaRPr>
            </a:p>
            <a:p>
              <a:pPr marL="0" marR="0" lvl="0" indent="0" algn="ctr" defTabSz="914400" rtl="0" eaLnBrk="1" fontAlgn="auto" latinLnBrk="0" hangingPunct="1">
                <a:lnSpc>
                  <a:spcPts val="2659"/>
                </a:lnSpc>
                <a:spcBef>
                  <a:spcPts val="0"/>
                </a:spcBef>
                <a:spcAft>
                  <a:spcPts val="0"/>
                </a:spcAft>
                <a:buClrTx/>
                <a:buSzTx/>
                <a:buFontTx/>
                <a:buNone/>
                <a:tabLst/>
                <a:defRPr/>
              </a:pPr>
              <a:endParaRPr kumimoji="0" sz="7300" b="0" i="0" u="none" strike="noStrike" kern="1200" cap="none" spc="0" normalizeH="0" baseline="0" noProof="0">
                <a:ln>
                  <a:noFill/>
                </a:ln>
                <a:solidFill>
                  <a:prstClr val="black"/>
                </a:solidFill>
                <a:effectLst/>
                <a:uLnTx/>
                <a:uFillTx/>
                <a:latin typeface="Pragmatica Bold" charset="0"/>
                <a:ea typeface="+mn-ea"/>
                <a:cs typeface="+mn-cs"/>
              </a:endParaRPr>
            </a:p>
          </p:txBody>
        </p:sp>
      </p:gr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400000">
            <a:off x="-1249287" y="572076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1249287" y="290204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400000">
            <a:off x="-1249287" y="833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5400000">
            <a:off x="1654049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rot="5400000">
            <a:off x="16536726" y="572076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5400000">
            <a:off x="16532956" y="290204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rot="5400000">
            <a:off x="16529186" y="833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8018200" y="4114800"/>
            <a:ext cx="2251601" cy="2057400"/>
          </a:xfrm>
          <a:custGeom>
            <a:avLst/>
            <a:gdLst/>
            <a:ahLst/>
            <a:cxnLst/>
            <a:rect l="l" t="t" r="r" b="b"/>
            <a:pathLst>
              <a:path w="2251601" h="2057400">
                <a:moveTo>
                  <a:pt x="0" y="0"/>
                </a:moveTo>
                <a:lnTo>
                  <a:pt x="2251600" y="0"/>
                </a:lnTo>
                <a:lnTo>
                  <a:pt x="22516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4" name="Group 14"/>
          <p:cNvGrpSpPr/>
          <p:nvPr/>
        </p:nvGrpSpPr>
        <p:grpSpPr>
          <a:xfrm>
            <a:off x="6194847" y="6941564"/>
            <a:ext cx="7028909" cy="1847041"/>
            <a:chOff x="0" y="0"/>
            <a:chExt cx="2770420" cy="728005"/>
          </a:xfrm>
        </p:grpSpPr>
        <p:sp>
          <p:nvSpPr>
            <p:cNvPr id="15" name="Freeform 15"/>
            <p:cNvSpPr/>
            <p:nvPr/>
          </p:nvSpPr>
          <p:spPr>
            <a:xfrm>
              <a:off x="4516" y="0"/>
              <a:ext cx="2761387" cy="728005"/>
            </a:xfrm>
            <a:custGeom>
              <a:avLst/>
              <a:gdLst/>
              <a:ahLst/>
              <a:cxnLst/>
              <a:rect l="l" t="t" r="r" b="b"/>
              <a:pathLst>
                <a:path w="2761387" h="728005">
                  <a:moveTo>
                    <a:pt x="2540675" y="0"/>
                  </a:moveTo>
                  <a:lnTo>
                    <a:pt x="17513" y="0"/>
                  </a:lnTo>
                  <a:cubicBezTo>
                    <a:pt x="12284" y="0"/>
                    <a:pt x="7355" y="2446"/>
                    <a:pt x="4194" y="6611"/>
                  </a:cubicBezTo>
                  <a:cubicBezTo>
                    <a:pt x="1032" y="10777"/>
                    <a:pt x="0" y="16181"/>
                    <a:pt x="1406" y="21218"/>
                  </a:cubicBezTo>
                  <a:lnTo>
                    <a:pt x="192762" y="706787"/>
                  </a:lnTo>
                  <a:cubicBezTo>
                    <a:pt x="196263" y="719330"/>
                    <a:pt x="207690" y="728005"/>
                    <a:pt x="220713" y="728005"/>
                  </a:cubicBezTo>
                  <a:lnTo>
                    <a:pt x="2743875" y="728005"/>
                  </a:lnTo>
                  <a:cubicBezTo>
                    <a:pt x="2749104" y="728005"/>
                    <a:pt x="2754033" y="725559"/>
                    <a:pt x="2757194" y="721393"/>
                  </a:cubicBezTo>
                  <a:cubicBezTo>
                    <a:pt x="2760356" y="717228"/>
                    <a:pt x="2761388" y="711824"/>
                    <a:pt x="2759982" y="706787"/>
                  </a:cubicBezTo>
                  <a:lnTo>
                    <a:pt x="2568626" y="21218"/>
                  </a:lnTo>
                  <a:cubicBezTo>
                    <a:pt x="2565125" y="8675"/>
                    <a:pt x="2553698" y="0"/>
                    <a:pt x="2540675" y="0"/>
                  </a:cubicBezTo>
                  <a:close/>
                </a:path>
              </a:pathLst>
            </a:custGeom>
            <a:solidFill>
              <a:srgbClr val="FFC95F"/>
            </a:solidFill>
          </p:spPr>
        </p:sp>
        <p:sp>
          <p:nvSpPr>
            <p:cNvPr id="16" name="TextBox 16"/>
            <p:cNvSpPr txBox="1"/>
            <p:nvPr/>
          </p:nvSpPr>
          <p:spPr>
            <a:xfrm>
              <a:off x="101600" y="-142875"/>
              <a:ext cx="2567220" cy="870880"/>
            </a:xfrm>
            <a:prstGeom prst="rect">
              <a:avLst/>
            </a:prstGeom>
          </p:spPr>
          <p:txBody>
            <a:bodyPr lIns="50800" tIns="50800" rIns="50800" bIns="50800" rtlCol="0" anchor="ctr"/>
            <a:lstStyle/>
            <a:p>
              <a:pPr marL="0" marR="0" lvl="0" indent="0" algn="ctr" defTabSz="914400" rtl="0" eaLnBrk="1" fontAlgn="auto" latinLnBrk="0" hangingPunct="1">
                <a:lnSpc>
                  <a:spcPts val="10219"/>
                </a:lnSpc>
                <a:spcBef>
                  <a:spcPts val="0"/>
                </a:spcBef>
                <a:spcAft>
                  <a:spcPts val="0"/>
                </a:spcAft>
                <a:buClrTx/>
                <a:buSzTx/>
                <a:buFontTx/>
                <a:buNone/>
                <a:tabLst/>
                <a:defRPr/>
              </a:pPr>
              <a:r>
                <a:rPr kumimoji="0" lang="en-US" sz="7299" b="0" i="0" u="none" strike="noStrike" kern="1200" cap="none" spc="0" normalizeH="0" baseline="0" noProof="0">
                  <a:ln>
                    <a:noFill/>
                  </a:ln>
                  <a:solidFill>
                    <a:srgbClr val="000000"/>
                  </a:solidFill>
                  <a:effectLst/>
                  <a:uLnTx/>
                  <a:uFillTx/>
                  <a:latin typeface="Pragmatica Bold"/>
                  <a:ea typeface="+mn-ea"/>
                  <a:cs typeface="+mn-cs"/>
                </a:rPr>
                <a:t> Questions?</a:t>
              </a:r>
            </a:p>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081772" y="9680899"/>
            <a:ext cx="1082528" cy="461878"/>
          </a:xfrm>
          <a:custGeom>
            <a:avLst/>
            <a:gdLst/>
            <a:ahLst/>
            <a:cxnLst/>
            <a:rect l="l" t="t" r="r" b="b"/>
            <a:pathLst>
              <a:path w="1082528" h="461878">
                <a:moveTo>
                  <a:pt x="0" y="0"/>
                </a:moveTo>
                <a:lnTo>
                  <a:pt x="1082528" y="0"/>
                </a:lnTo>
                <a:lnTo>
                  <a:pt x="1082528" y="461879"/>
                </a:lnTo>
                <a:lnTo>
                  <a:pt x="0" y="461879"/>
                </a:lnTo>
                <a:lnTo>
                  <a:pt x="0" y="0"/>
                </a:lnTo>
                <a:close/>
              </a:path>
            </a:pathLst>
          </a:custGeom>
          <a:blipFill>
            <a:blip r:embed="rId3"/>
            <a:stretch>
              <a:fillRect/>
            </a:stretch>
          </a:blipFill>
        </p:spPr>
      </p:sp>
      <p:sp>
        <p:nvSpPr>
          <p:cNvPr id="3" name="Freeform 3"/>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4" cstate="print"/>
            <a:stretch>
              <a:fillRect/>
            </a:stretch>
          </a:blipFill>
        </p:spPr>
      </p:sp>
      <p:sp>
        <p:nvSpPr>
          <p:cNvPr id="4" name="Freeform 4"/>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5400000">
            <a:off x="-1249287" y="584877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400000">
            <a:off x="-1249287" y="315805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400000">
            <a:off x="-1249287" y="4673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a:off x="16540497" y="646066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400000">
            <a:off x="16540497" y="379991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14093226" y="-2315766"/>
            <a:ext cx="5141550" cy="4866396"/>
            <a:chOff x="0" y="0"/>
            <a:chExt cx="811306" cy="767888"/>
          </a:xfrm>
        </p:grpSpPr>
        <p:sp>
          <p:nvSpPr>
            <p:cNvPr id="11" name="Freeform 11"/>
            <p:cNvSpPr/>
            <p:nvPr/>
          </p:nvSpPr>
          <p:spPr>
            <a:xfrm>
              <a:off x="9494" y="0"/>
              <a:ext cx="792317" cy="767888"/>
            </a:xfrm>
            <a:custGeom>
              <a:avLst/>
              <a:gdLst/>
              <a:ahLst/>
              <a:cxnLst/>
              <a:rect l="l" t="t" r="r" b="b"/>
              <a:pathLst>
                <a:path w="792317" h="767888">
                  <a:moveTo>
                    <a:pt x="776456" y="431855"/>
                  </a:moveTo>
                  <a:lnTo>
                    <a:pt x="623969" y="719977"/>
                  </a:lnTo>
                  <a:cubicBezTo>
                    <a:pt x="608369" y="749452"/>
                    <a:pt x="577753" y="767888"/>
                    <a:pt x="544405" y="767888"/>
                  </a:cubicBezTo>
                  <a:lnTo>
                    <a:pt x="247913" y="767888"/>
                  </a:lnTo>
                  <a:cubicBezTo>
                    <a:pt x="214565" y="767888"/>
                    <a:pt x="183949" y="749452"/>
                    <a:pt x="168349" y="719977"/>
                  </a:cubicBezTo>
                  <a:lnTo>
                    <a:pt x="15863" y="431855"/>
                  </a:lnTo>
                  <a:cubicBezTo>
                    <a:pt x="0" y="401884"/>
                    <a:pt x="0" y="366005"/>
                    <a:pt x="15863" y="336033"/>
                  </a:cubicBezTo>
                  <a:lnTo>
                    <a:pt x="168349" y="47911"/>
                  </a:lnTo>
                  <a:cubicBezTo>
                    <a:pt x="183949" y="18436"/>
                    <a:pt x="214565" y="0"/>
                    <a:pt x="247913" y="0"/>
                  </a:cubicBezTo>
                  <a:lnTo>
                    <a:pt x="544405" y="0"/>
                  </a:lnTo>
                  <a:cubicBezTo>
                    <a:pt x="577753" y="0"/>
                    <a:pt x="608369" y="18436"/>
                    <a:pt x="623969" y="47911"/>
                  </a:cubicBezTo>
                  <a:lnTo>
                    <a:pt x="776456" y="336033"/>
                  </a:lnTo>
                  <a:cubicBezTo>
                    <a:pt x="792318" y="366005"/>
                    <a:pt x="792318" y="401884"/>
                    <a:pt x="776456" y="431855"/>
                  </a:cubicBezTo>
                  <a:close/>
                </a:path>
              </a:pathLst>
            </a:custGeom>
            <a:solidFill>
              <a:srgbClr val="000000">
                <a:alpha val="0"/>
              </a:srgbClr>
            </a:solidFill>
            <a:ln w="66675" cap="rnd">
              <a:solidFill>
                <a:srgbClr val="1F3B80"/>
              </a:solidFill>
              <a:prstDash val="solid"/>
              <a:round/>
            </a:ln>
          </p:spPr>
        </p:sp>
        <p:sp>
          <p:nvSpPr>
            <p:cNvPr id="12" name="TextBox 12"/>
            <p:cNvSpPr txBox="1"/>
            <p:nvPr/>
          </p:nvSpPr>
          <p:spPr>
            <a:xfrm>
              <a:off x="114300" y="-47625"/>
              <a:ext cx="582706" cy="81551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5400000">
            <a:off x="16540497" y="12059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5661066" y="117432"/>
            <a:ext cx="1961970" cy="2201369"/>
          </a:xfrm>
          <a:custGeom>
            <a:avLst/>
            <a:gdLst/>
            <a:ahLst/>
            <a:cxnLst/>
            <a:rect l="l" t="t" r="r" b="b"/>
            <a:pathLst>
              <a:path w="1961970" h="2201369">
                <a:moveTo>
                  <a:pt x="0" y="0"/>
                </a:moveTo>
                <a:lnTo>
                  <a:pt x="1961970" y="0"/>
                </a:lnTo>
                <a:lnTo>
                  <a:pt x="1961970" y="2201369"/>
                </a:lnTo>
                <a:lnTo>
                  <a:pt x="0" y="2201369"/>
                </a:lnTo>
                <a:lnTo>
                  <a:pt x="0" y="0"/>
                </a:lnTo>
                <a:close/>
              </a:path>
            </a:pathLst>
          </a:custGeom>
          <a:blipFill>
            <a:blip r:embed="rId7" cstate="print"/>
            <a:stretch>
              <a:fillRect/>
            </a:stretch>
          </a:blipFill>
        </p:spPr>
      </p:sp>
      <p:sp>
        <p:nvSpPr>
          <p:cNvPr id="15" name="TextBox 15"/>
          <p:cNvSpPr txBox="1"/>
          <p:nvPr/>
        </p:nvSpPr>
        <p:spPr>
          <a:xfrm>
            <a:off x="4403641" y="1909302"/>
            <a:ext cx="4513324" cy="679450"/>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err="1">
                <a:ln>
                  <a:noFill/>
                </a:ln>
                <a:solidFill>
                  <a:srgbClr val="000000"/>
                </a:solidFill>
                <a:effectLst/>
                <a:uLnTx/>
                <a:uFillTx/>
                <a:latin typeface="Clear Sans"/>
                <a:ea typeface="+mn-ea"/>
                <a:cs typeface="+mn-cs"/>
              </a:rPr>
              <a:t>chabac</a:t>
            </a:r>
            <a:r>
              <a:rPr kumimoji="0" lang="en-US" sz="3999" b="0" i="0" u="none" strike="noStrike" kern="1200" cap="none" spc="0" normalizeH="0" baseline="0" noProof="0" dirty="0">
                <a:ln>
                  <a:noFill/>
                </a:ln>
                <a:solidFill>
                  <a:srgbClr val="000000"/>
                </a:solidFill>
                <a:effectLst/>
                <a:uLnTx/>
                <a:uFillTx/>
                <a:latin typeface="Clear Sans"/>
                <a:ea typeface="+mn-ea"/>
                <a:cs typeface="+mn-cs"/>
              </a:rPr>
              <a:t> </a:t>
            </a:r>
            <a:r>
              <a:rPr kumimoji="0" lang="en-US" sz="3999" b="0" i="0" u="none" strike="noStrike" kern="1200" cap="none" spc="0" normalizeH="0" baseline="0" noProof="0" dirty="0" err="1">
                <a:ln>
                  <a:noFill/>
                </a:ln>
                <a:solidFill>
                  <a:srgbClr val="000000"/>
                </a:solidFill>
                <a:effectLst/>
                <a:uLnTx/>
                <a:uFillTx/>
                <a:latin typeface="Clear Sans"/>
                <a:ea typeface="+mn-ea"/>
                <a:cs typeface="+mn-cs"/>
              </a:rPr>
              <a:t>srh</a:t>
            </a:r>
            <a:r>
              <a:rPr kumimoji="0" lang="en-US" sz="3999" b="0" i="0" u="none" strike="noStrike" kern="1200" cap="none" spc="0" normalizeH="0" baseline="0" noProof="0" dirty="0">
                <a:ln>
                  <a:noFill/>
                </a:ln>
                <a:solidFill>
                  <a:srgbClr val="000000"/>
                </a:solidFill>
                <a:effectLst/>
                <a:uLnTx/>
                <a:uFillTx/>
                <a:latin typeface="Clear Sans"/>
                <a:ea typeface="+mn-ea"/>
                <a:cs typeface="+mn-cs"/>
              </a:rPr>
              <a:t> project</a:t>
            </a:r>
          </a:p>
        </p:txBody>
      </p:sp>
      <p:sp>
        <p:nvSpPr>
          <p:cNvPr id="16" name="TextBox 16"/>
          <p:cNvSpPr txBox="1"/>
          <p:nvPr/>
        </p:nvSpPr>
        <p:spPr>
          <a:xfrm>
            <a:off x="3966556" y="640078"/>
            <a:ext cx="9443731" cy="1689565"/>
          </a:xfrm>
          <a:prstGeom prst="rect">
            <a:avLst/>
          </a:prstGeom>
        </p:spPr>
        <p:txBody>
          <a:bodyPr lIns="0" tIns="0" rIns="0" bIns="0" rtlCol="0" anchor="t">
            <a:spAutoFit/>
          </a:bodyPr>
          <a:lstStyle/>
          <a:p>
            <a:pPr marL="0" marR="0" lvl="0" indent="0" algn="ctr" defTabSz="914400" rtl="0" eaLnBrk="1" fontAlgn="auto" latinLnBrk="0" hangingPunct="1">
              <a:lnSpc>
                <a:spcPts val="648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Pragmatica Bold" charset="0"/>
                <a:ea typeface="+mn-ea"/>
                <a:cs typeface="+mn-cs"/>
              </a:rPr>
              <a:t>INFORMATIONS DE CONTACT</a:t>
            </a:r>
            <a:endParaRPr kumimoji="0" lang="en-US" sz="6000" b="0" i="0" u="none" strike="noStrike" kern="1200" cap="none" spc="-150" normalizeH="0" baseline="0" noProof="0" dirty="0">
              <a:ln>
                <a:noFill/>
              </a:ln>
              <a:solidFill>
                <a:srgbClr val="000000"/>
              </a:solidFill>
              <a:effectLst/>
              <a:uLnTx/>
              <a:uFillTx/>
              <a:latin typeface="Pragmatica Bold" charset="0"/>
              <a:ea typeface="+mn-ea"/>
              <a:cs typeface="+mn-cs"/>
            </a:endParaRPr>
          </a:p>
        </p:txBody>
      </p:sp>
      <p:sp>
        <p:nvSpPr>
          <p:cNvPr id="17" name="TextBox 17"/>
          <p:cNvSpPr txBox="1"/>
          <p:nvPr/>
        </p:nvSpPr>
        <p:spPr>
          <a:xfrm>
            <a:off x="1660800" y="5843388"/>
            <a:ext cx="12587470" cy="4216924"/>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000000"/>
                </a:solidFill>
                <a:effectLst/>
                <a:uLnTx/>
                <a:uFillTx/>
                <a:latin typeface="Clear Sans Italics"/>
                <a:ea typeface="+mn-ea"/>
                <a:cs typeface="+mn-cs"/>
              </a:rPr>
              <a:t>[</a:t>
            </a: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Insérez votre nom]</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[Titre du poste]</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[Organisation partenaire]</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[Adresse de l'organisation]</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[Votre adresse e-mail officielle]</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[Site Web de l'organisation et identifiants sur les réseaux sociaux</a:t>
            </a:r>
            <a:r>
              <a:rPr kumimoji="0" lang="en-US" sz="2800" b="0" i="0" u="none" strike="noStrike" kern="1200" cap="none" spc="0" normalizeH="0" baseline="0" noProof="0" dirty="0">
                <a:ln>
                  <a:noFill/>
                </a:ln>
                <a:solidFill>
                  <a:srgbClr val="000000"/>
                </a:solidFill>
                <a:effectLst/>
                <a:uLnTx/>
                <a:uFillTx/>
                <a:latin typeface="Clear Sans Italics"/>
                <a:ea typeface="+mn-ea"/>
                <a:cs typeface="+mn-cs"/>
              </a:rPr>
              <a:t>]</a:t>
            </a:r>
          </a:p>
        </p:txBody>
      </p:sp>
      <p:sp>
        <p:nvSpPr>
          <p:cNvPr id="18" name="Freeform 18"/>
          <p:cNvSpPr/>
          <p:nvPr/>
        </p:nvSpPr>
        <p:spPr>
          <a:xfrm>
            <a:off x="2026375" y="1908764"/>
            <a:ext cx="669130" cy="669130"/>
          </a:xfrm>
          <a:custGeom>
            <a:avLst/>
            <a:gdLst/>
            <a:ahLst/>
            <a:cxnLst/>
            <a:rect l="l" t="t" r="r" b="b"/>
            <a:pathLst>
              <a:path w="669130" h="669130">
                <a:moveTo>
                  <a:pt x="0" y="0"/>
                </a:moveTo>
                <a:lnTo>
                  <a:pt x="669130" y="0"/>
                </a:lnTo>
                <a:lnTo>
                  <a:pt x="669130" y="669130"/>
                </a:lnTo>
                <a:lnTo>
                  <a:pt x="0" y="669130"/>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20" name="Freeform 20"/>
          <p:cNvSpPr/>
          <p:nvPr/>
        </p:nvSpPr>
        <p:spPr>
          <a:xfrm>
            <a:off x="3094773" y="3034518"/>
            <a:ext cx="646334" cy="715815"/>
          </a:xfrm>
          <a:custGeom>
            <a:avLst/>
            <a:gdLst/>
            <a:ahLst/>
            <a:cxnLst/>
            <a:rect l="l" t="t" r="r" b="b"/>
            <a:pathLst>
              <a:path w="646334" h="715815">
                <a:moveTo>
                  <a:pt x="0" y="0"/>
                </a:moveTo>
                <a:lnTo>
                  <a:pt x="646334" y="0"/>
                </a:lnTo>
                <a:lnTo>
                  <a:pt x="646334" y="715815"/>
                </a:lnTo>
                <a:lnTo>
                  <a:pt x="0" y="715815"/>
                </a:lnTo>
                <a:lnTo>
                  <a:pt x="0" y="0"/>
                </a:lnTo>
                <a:close/>
              </a:path>
            </a:pathLst>
          </a:custGeom>
          <a:blipFill>
            <a:blip r:embed="rId10"/>
            <a:stretch>
              <a:fillRect/>
            </a:stretch>
          </a:blipFill>
        </p:spPr>
      </p:sp>
      <p:sp>
        <p:nvSpPr>
          <p:cNvPr id="21" name="Freeform 21"/>
          <p:cNvSpPr/>
          <p:nvPr/>
        </p:nvSpPr>
        <p:spPr>
          <a:xfrm>
            <a:off x="1949204" y="1218116"/>
            <a:ext cx="2617735" cy="2194441"/>
          </a:xfrm>
          <a:custGeom>
            <a:avLst/>
            <a:gdLst/>
            <a:ahLst/>
            <a:cxnLst/>
            <a:rect l="l" t="t" r="r" b="b"/>
            <a:pathLst>
              <a:path w="2617735" h="2194441">
                <a:moveTo>
                  <a:pt x="0" y="0"/>
                </a:moveTo>
                <a:lnTo>
                  <a:pt x="2617734" y="0"/>
                </a:lnTo>
                <a:lnTo>
                  <a:pt x="2617734" y="2194442"/>
                </a:lnTo>
                <a:lnTo>
                  <a:pt x="0" y="2194442"/>
                </a:lnTo>
                <a:lnTo>
                  <a:pt x="0" y="0"/>
                </a:lnTo>
                <a:close/>
              </a:path>
            </a:pathLst>
          </a:custGeom>
          <a:blipFill>
            <a:blip r:embed="rId11"/>
            <a:stretch>
              <a:fillRect/>
            </a:stretch>
          </a:blipFill>
        </p:spPr>
      </p:sp>
      <p:sp>
        <p:nvSpPr>
          <p:cNvPr id="22" name="TextBox 22"/>
          <p:cNvSpPr txBox="1"/>
          <p:nvPr/>
        </p:nvSpPr>
        <p:spPr>
          <a:xfrm>
            <a:off x="4403641" y="3047935"/>
            <a:ext cx="4513324" cy="679450"/>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err="1">
                <a:ln>
                  <a:noFill/>
                </a:ln>
                <a:solidFill>
                  <a:srgbClr val="000000"/>
                </a:solidFill>
                <a:effectLst/>
                <a:uLnTx/>
                <a:uFillTx/>
                <a:latin typeface="Clear Sans"/>
                <a:ea typeface="+mn-ea"/>
                <a:cs typeface="+mn-cs"/>
              </a:rPr>
              <a:t>chabac_srh</a:t>
            </a:r>
            <a:endParaRPr kumimoji="0" lang="en-US" sz="3999" b="0" i="0" u="none" strike="noStrike" kern="1200" cap="none" spc="0" normalizeH="0" baseline="0" noProof="0" dirty="0">
              <a:ln>
                <a:noFill/>
              </a:ln>
              <a:solidFill>
                <a:srgbClr val="000000"/>
              </a:solidFill>
              <a:effectLst/>
              <a:uLnTx/>
              <a:uFillTx/>
              <a:latin typeface="Clear Sans"/>
              <a:ea typeface="+mn-ea"/>
              <a:cs typeface="+mn-cs"/>
            </a:endParaRPr>
          </a:p>
        </p:txBody>
      </p:sp>
      <p:sp>
        <p:nvSpPr>
          <p:cNvPr id="23" name="TextBox 23"/>
          <p:cNvSpPr txBox="1"/>
          <p:nvPr/>
        </p:nvSpPr>
        <p:spPr>
          <a:xfrm>
            <a:off x="4450060" y="5104268"/>
            <a:ext cx="3588231" cy="605935"/>
          </a:xfrm>
          <a:prstGeom prst="rect">
            <a:avLst/>
          </a:prstGeom>
        </p:spPr>
        <p:txBody>
          <a:bodyPr wrap="square" lIns="0" tIns="0" rIns="0" bIns="0" rtlCol="0" anchor="t">
            <a:spAutoFit/>
          </a:bodyPr>
          <a:lstStyle/>
          <a:p>
            <a:pPr marL="0" marR="0" lvl="0" indent="0" algn="l" defTabSz="914400" rtl="0" eaLnBrk="1" fontAlgn="auto" latinLnBrk="0" hangingPunct="1">
              <a:lnSpc>
                <a:spcPts val="4955"/>
              </a:lnSpc>
              <a:spcBef>
                <a:spcPct val="0"/>
              </a:spcBef>
              <a:spcAft>
                <a:spcPts val="0"/>
              </a:spcAft>
              <a:buClrTx/>
              <a:buSzTx/>
              <a:buFontTx/>
              <a:buNone/>
              <a:tabLst/>
              <a:defRPr/>
            </a:pPr>
            <a:r>
              <a:rPr kumimoji="0" lang="en-US" sz="3996" b="0" i="0" u="none" strike="noStrike" kern="1200" cap="none" spc="0" normalizeH="0" baseline="0" noProof="0" dirty="0">
                <a:ln>
                  <a:noFill/>
                </a:ln>
                <a:solidFill>
                  <a:srgbClr val="000000"/>
                </a:solidFill>
                <a:effectLst/>
                <a:uLnTx/>
                <a:uFillTx/>
                <a:latin typeface="Clear Sans"/>
                <a:ea typeface="+mn-ea"/>
                <a:cs typeface="+mn-cs"/>
              </a:rPr>
              <a:t>www.chabac.ca</a:t>
            </a:r>
          </a:p>
        </p:txBody>
      </p:sp>
      <p:sp>
        <p:nvSpPr>
          <p:cNvPr id="25" name="Rectangle 1">
            <a:extLst>
              <a:ext uri="{FF2B5EF4-FFF2-40B4-BE49-F238E27FC236}">
                <a16:creationId xmlns:a16="http://schemas.microsoft.com/office/drawing/2014/main" id="{0B603ECD-FF8F-4B31-9180-15FB43041C9E}"/>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9">
            <a:extLst>
              <a:ext uri="{FF2B5EF4-FFF2-40B4-BE49-F238E27FC236}">
                <a16:creationId xmlns:a16="http://schemas.microsoft.com/office/drawing/2014/main" id="{9BBC6AEA-9F68-4848-B8FC-558616A86E63}"/>
              </a:ext>
            </a:extLst>
          </p:cNvPr>
          <p:cNvSpPr/>
          <p:nvPr/>
        </p:nvSpPr>
        <p:spPr>
          <a:xfrm>
            <a:off x="1969698" y="3007853"/>
            <a:ext cx="782484" cy="782484"/>
          </a:xfrm>
          <a:custGeom>
            <a:avLst/>
            <a:gdLst/>
            <a:ahLst/>
            <a:cxnLst/>
            <a:rect l="l" t="t" r="r" b="b"/>
            <a:pathLst>
              <a:path w="782484" h="782484">
                <a:moveTo>
                  <a:pt x="0" y="0"/>
                </a:moveTo>
                <a:lnTo>
                  <a:pt x="782485" y="0"/>
                </a:lnTo>
                <a:lnTo>
                  <a:pt x="782485" y="782484"/>
                </a:lnTo>
                <a:lnTo>
                  <a:pt x="0" y="7824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6" name="Freeform 18">
            <a:extLst>
              <a:ext uri="{FF2B5EF4-FFF2-40B4-BE49-F238E27FC236}">
                <a16:creationId xmlns:a16="http://schemas.microsoft.com/office/drawing/2014/main" id="{239B8C04-2801-44FD-B0EE-0D67493D98C7}"/>
              </a:ext>
            </a:extLst>
          </p:cNvPr>
          <p:cNvSpPr/>
          <p:nvPr/>
        </p:nvSpPr>
        <p:spPr>
          <a:xfrm>
            <a:off x="2045483" y="1881499"/>
            <a:ext cx="669130" cy="669130"/>
          </a:xfrm>
          <a:custGeom>
            <a:avLst/>
            <a:gdLst/>
            <a:ahLst/>
            <a:cxnLst/>
            <a:rect l="l" t="t" r="r" b="b"/>
            <a:pathLst>
              <a:path w="669130" h="669130">
                <a:moveTo>
                  <a:pt x="0" y="0"/>
                </a:moveTo>
                <a:lnTo>
                  <a:pt x="669130" y="0"/>
                </a:lnTo>
                <a:lnTo>
                  <a:pt x="669130" y="669130"/>
                </a:lnTo>
                <a:lnTo>
                  <a:pt x="0" y="669130"/>
                </a:lnTo>
                <a:lnTo>
                  <a:pt x="0" y="0"/>
                </a:lnTo>
                <a:close/>
              </a:path>
            </a:pathLst>
          </a:custGeom>
          <a:blipFill>
            <a:blip r:embed="rId14" cstate="print">
              <a:extLst>
                <a:ext uri="{96DAC541-7B7A-43D3-8B79-37D633B846F1}">
                  <asvg:svgBlip xmlns:asvg="http://schemas.microsoft.com/office/drawing/2016/SVG/main" r:embed="rId15"/>
                </a:ext>
              </a:extLst>
            </a:blip>
            <a:stretch>
              <a:fillRect/>
            </a:stretch>
          </a:blipFill>
        </p:spPr>
      </p:sp>
      <p:sp>
        <p:nvSpPr>
          <p:cNvPr id="27" name="Freeform 24">
            <a:extLst>
              <a:ext uri="{FF2B5EF4-FFF2-40B4-BE49-F238E27FC236}">
                <a16:creationId xmlns:a16="http://schemas.microsoft.com/office/drawing/2014/main" id="{8D0E3AF0-C43C-4DFD-8628-C89F52770167}"/>
              </a:ext>
            </a:extLst>
          </p:cNvPr>
          <p:cNvSpPr/>
          <p:nvPr/>
        </p:nvSpPr>
        <p:spPr>
          <a:xfrm>
            <a:off x="2509602" y="4228256"/>
            <a:ext cx="748469" cy="640876"/>
          </a:xfrm>
          <a:custGeom>
            <a:avLst/>
            <a:gdLst/>
            <a:ahLst/>
            <a:cxnLst/>
            <a:rect l="l" t="t" r="r" b="b"/>
            <a:pathLst>
              <a:path w="748469" h="640876">
                <a:moveTo>
                  <a:pt x="0" y="0"/>
                </a:moveTo>
                <a:lnTo>
                  <a:pt x="748469" y="0"/>
                </a:lnTo>
                <a:lnTo>
                  <a:pt x="748469" y="640876"/>
                </a:lnTo>
                <a:lnTo>
                  <a:pt x="0" y="640876"/>
                </a:lnTo>
                <a:lnTo>
                  <a:pt x="0" y="0"/>
                </a:lnTo>
                <a:close/>
              </a:path>
            </a:pathLst>
          </a:custGeom>
          <a:blipFill>
            <a:blip r:embed="rId16" cstate="print">
              <a:extLst>
                <a:ext uri="{96DAC541-7B7A-43D3-8B79-37D633B846F1}">
                  <asvg:svgBlip xmlns:asvg="http://schemas.microsoft.com/office/drawing/2016/SVG/main" r:embed="rId17"/>
                </a:ext>
              </a:extLst>
            </a:blip>
            <a:stretch>
              <a:fillRect/>
            </a:stretch>
          </a:blipFill>
        </p:spPr>
      </p:sp>
      <p:sp>
        <p:nvSpPr>
          <p:cNvPr id="28" name="TextBox 23">
            <a:extLst>
              <a:ext uri="{FF2B5EF4-FFF2-40B4-BE49-F238E27FC236}">
                <a16:creationId xmlns:a16="http://schemas.microsoft.com/office/drawing/2014/main" id="{328B74E4-254D-4A26-9660-770E94A18DDD}"/>
              </a:ext>
            </a:extLst>
          </p:cNvPr>
          <p:cNvSpPr txBox="1"/>
          <p:nvPr/>
        </p:nvSpPr>
        <p:spPr>
          <a:xfrm>
            <a:off x="4403641" y="4241736"/>
            <a:ext cx="8569561" cy="627397"/>
          </a:xfrm>
          <a:prstGeom prst="rect">
            <a:avLst/>
          </a:prstGeom>
        </p:spPr>
        <p:txBody>
          <a:bodyPr lIns="0" tIns="0" rIns="0" bIns="0" rtlCol="0" anchor="t">
            <a:spAutoFit/>
          </a:bodyPr>
          <a:lstStyle/>
          <a:p>
            <a:pPr marL="0" marR="0" lvl="0" indent="0" algn="l" defTabSz="914400" rtl="0" eaLnBrk="1" fontAlgn="auto" latinLnBrk="0" hangingPunct="1">
              <a:lnSpc>
                <a:spcPts val="4955"/>
              </a:lnSpc>
              <a:spcBef>
                <a:spcPct val="0"/>
              </a:spcBef>
              <a:spcAft>
                <a:spcPts val="0"/>
              </a:spcAft>
              <a:buClrTx/>
              <a:buSzTx/>
              <a:buFontTx/>
              <a:buNone/>
              <a:tabLst/>
              <a:defRPr/>
            </a:pPr>
            <a:r>
              <a:rPr kumimoji="0" lang="en-US" sz="3996" b="0" i="0" u="none" strike="noStrike" kern="1200" cap="none" spc="0" normalizeH="0" baseline="0" noProof="0" dirty="0">
                <a:ln>
                  <a:noFill/>
                </a:ln>
                <a:solidFill>
                  <a:srgbClr val="000000"/>
                </a:solidFill>
                <a:effectLst/>
                <a:uLnTx/>
                <a:uFillTx/>
                <a:latin typeface="Clear Sans"/>
                <a:ea typeface="+mn-ea"/>
                <a:cs typeface="+mn-cs"/>
              </a:rPr>
              <a:t>chabac.srh.project23@gmail.com</a:t>
            </a:r>
          </a:p>
        </p:txBody>
      </p:sp>
      <p:sp>
        <p:nvSpPr>
          <p:cNvPr id="19" name="Rectangle 18">
            <a:extLst>
              <a:ext uri="{FF2B5EF4-FFF2-40B4-BE49-F238E27FC236}">
                <a16:creationId xmlns:a16="http://schemas.microsoft.com/office/drawing/2014/main" id="{F8744AA6-0D77-45CF-9B88-EA0BEDE9DD4C}"/>
              </a:ext>
            </a:extLst>
          </p:cNvPr>
          <p:cNvSpPr/>
          <p:nvPr/>
        </p:nvSpPr>
        <p:spPr>
          <a:xfrm>
            <a:off x="1611632" y="5002317"/>
            <a:ext cx="247433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Clear Sans" panose="020B0604020202020204" charset="0"/>
                <a:ea typeface="+mn-ea"/>
                <a:cs typeface="Clear Sans" panose="020B0604020202020204" charset="0"/>
              </a:rPr>
              <a:t>Site Web: </a:t>
            </a:r>
            <a:endParaRPr kumimoji="0" lang="en-US" sz="4000" b="0" i="0" u="none" strike="noStrike" kern="1200" cap="none" spc="0" normalizeH="0" baseline="0" noProof="0" dirty="0">
              <a:ln>
                <a:noFill/>
              </a:ln>
              <a:solidFill>
                <a:prstClr val="black"/>
              </a:solidFill>
              <a:effectLst/>
              <a:uLnTx/>
              <a:uFillTx/>
              <a:latin typeface="Clear Sans" panose="020B0604020202020204" charset="0"/>
              <a:ea typeface="+mn-ea"/>
              <a:cs typeface="Clear Sans" panose="020B0604020202020204" charset="0"/>
            </a:endParaRPr>
          </a:p>
        </p:txBody>
      </p:sp>
    </p:spTree>
    <p:extLst>
      <p:ext uri="{BB962C8B-B14F-4D97-AF65-F5344CB8AC3E}">
        <p14:creationId xmlns:p14="http://schemas.microsoft.com/office/powerpoint/2010/main" val="375411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704044" y="1523495"/>
            <a:ext cx="14453010" cy="4329390"/>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a:ea typeface="+mn-ea"/>
                <a:cs typeface="+mn-cs"/>
              </a:rPr>
              <a:t>Le Réseau canadien VIH/sida des communautés noires, africaines et caribéennes (RCVSNAC) a été fondé en 2010 pour mobiliser une réponse stratégique nationale au VIH au sein des communautés noires, africaines et caribéennes (NAC). Il est actuellement hébergé par la Société du Réseau VIH d'Edmonton, une organisation caritative qui se consacre à l'amélioration de la vie des personnes vivant avec ou affectées par le VIH et le sida</a:t>
            </a:r>
            <a:r>
              <a:rPr kumimoji="0" lang="en-US" sz="3200" b="0" i="0" u="none" strike="noStrike" kern="1200" cap="none" spc="0" normalizeH="0" baseline="0" noProof="0" dirty="0">
                <a:ln>
                  <a:noFill/>
                </a:ln>
                <a:solidFill>
                  <a:srgbClr val="000000"/>
                </a:solidFill>
                <a:effectLst/>
                <a:uLnTx/>
                <a:uFillTx/>
                <a:latin typeface="Barlow"/>
                <a:ea typeface="+mn-ea"/>
                <a:cs typeface="+mn-cs"/>
              </a:rPr>
              <a:t>.</a:t>
            </a:r>
          </a:p>
        </p:txBody>
      </p:sp>
      <p:grpSp>
        <p:nvGrpSpPr>
          <p:cNvPr id="3" name="Group 3"/>
          <p:cNvGrpSpPr/>
          <p:nvPr/>
        </p:nvGrpSpPr>
        <p:grpSpPr>
          <a:xfrm>
            <a:off x="1092079" y="1009879"/>
            <a:ext cx="4051418" cy="552064"/>
            <a:chOff x="0" y="0"/>
            <a:chExt cx="4473657" cy="609600"/>
          </a:xfrm>
        </p:grpSpPr>
        <p:sp>
          <p:nvSpPr>
            <p:cNvPr id="4" name="Freeform 4"/>
            <p:cNvSpPr/>
            <p:nvPr/>
          </p:nvSpPr>
          <p:spPr>
            <a:xfrm>
              <a:off x="3714" y="0"/>
              <a:ext cx="4466229" cy="609600"/>
            </a:xfrm>
            <a:custGeom>
              <a:avLst/>
              <a:gdLst/>
              <a:ahLst/>
              <a:cxnLst/>
              <a:rect l="l" t="t" r="r" b="b"/>
              <a:pathLst>
                <a:path w="4466229" h="609600">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gradFill rotWithShape="1">
              <a:gsLst>
                <a:gs pos="0">
                  <a:srgbClr val="FFB613">
                    <a:alpha val="100000"/>
                  </a:srgbClr>
                </a:gs>
                <a:gs pos="100000">
                  <a:srgbClr val="FFE42F">
                    <a:alpha val="100000"/>
                  </a:srgbClr>
                </a:gs>
              </a:gsLst>
              <a:lin ang="5400000"/>
            </a:gradFill>
          </p:spPr>
        </p:sp>
        <p:sp>
          <p:nvSpPr>
            <p:cNvPr id="5" name="TextBox 5"/>
            <p:cNvSpPr txBox="1"/>
            <p:nvPr/>
          </p:nvSpPr>
          <p:spPr>
            <a:xfrm>
              <a:off x="101600" y="-47625"/>
              <a:ext cx="4270457" cy="657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76240" y="6461604"/>
            <a:ext cx="14732455" cy="3590727"/>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a:ea typeface="+mn-ea"/>
                <a:cs typeface="+mn-cs"/>
              </a:rPr>
              <a:t>Accroître la capacité des programmes et services de santé sexuelle et reproductive (SSR) dans quatre provinces canadiennes pour mieux servir les communautés noires, africaines et caribéennes (NAC), en particulier les femmes,  2SLGBTQI + les personnes, les nouveaux arrivants et les jeunes noirs, grâce au renforcement des capacités des prestataires de soins de santé (PSS) et des communautés.</a:t>
            </a:r>
          </a:p>
        </p:txBody>
      </p:sp>
      <p:grpSp>
        <p:nvGrpSpPr>
          <p:cNvPr id="7" name="Group 7"/>
          <p:cNvGrpSpPr/>
          <p:nvPr/>
        </p:nvGrpSpPr>
        <p:grpSpPr>
          <a:xfrm>
            <a:off x="1000069" y="5926939"/>
            <a:ext cx="4051418" cy="697706"/>
            <a:chOff x="0" y="0"/>
            <a:chExt cx="4473657" cy="609600"/>
          </a:xfrm>
        </p:grpSpPr>
        <p:sp>
          <p:nvSpPr>
            <p:cNvPr id="8" name="Freeform 8"/>
            <p:cNvSpPr/>
            <p:nvPr/>
          </p:nvSpPr>
          <p:spPr>
            <a:xfrm>
              <a:off x="3714" y="0"/>
              <a:ext cx="4466229" cy="609600"/>
            </a:xfrm>
            <a:custGeom>
              <a:avLst/>
              <a:gdLst/>
              <a:ahLst/>
              <a:cxnLst/>
              <a:rect l="l" t="t" r="r" b="b"/>
              <a:pathLst>
                <a:path w="4466229" h="609600">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solidFill>
              <a:srgbClr val="1F3B80"/>
            </a:solidFill>
          </p:spPr>
        </p:sp>
        <p:sp>
          <p:nvSpPr>
            <p:cNvPr id="9" name="TextBox 9"/>
            <p:cNvSpPr txBox="1"/>
            <p:nvPr/>
          </p:nvSpPr>
          <p:spPr>
            <a:xfrm>
              <a:off x="101600" y="-47625"/>
              <a:ext cx="4270457" cy="657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rot="-10800000">
            <a:off x="14819795" y="1620871"/>
            <a:ext cx="3133487" cy="2871836"/>
          </a:xfrm>
          <a:custGeom>
            <a:avLst/>
            <a:gdLst/>
            <a:ahLst/>
            <a:cxnLst/>
            <a:rect l="l" t="t" r="r" b="b"/>
            <a:pathLst>
              <a:path w="3565397" h="3240055">
                <a:moveTo>
                  <a:pt x="0" y="0"/>
                </a:moveTo>
                <a:lnTo>
                  <a:pt x="3565398" y="0"/>
                </a:lnTo>
                <a:lnTo>
                  <a:pt x="3565398" y="3240055"/>
                </a:lnTo>
                <a:lnTo>
                  <a:pt x="0" y="3240055"/>
                </a:lnTo>
                <a:lnTo>
                  <a:pt x="0" y="0"/>
                </a:lnTo>
                <a:close/>
              </a:path>
            </a:pathLst>
          </a:custGeom>
          <a:blipFill>
            <a:blip r:embed="rId2"/>
            <a:stretch>
              <a:fillRect/>
            </a:stretch>
          </a:blipFill>
        </p:spPr>
      </p:sp>
      <p:grpSp>
        <p:nvGrpSpPr>
          <p:cNvPr id="11" name="Group 11"/>
          <p:cNvGrpSpPr/>
          <p:nvPr/>
        </p:nvGrpSpPr>
        <p:grpSpPr>
          <a:xfrm rot="-5400000">
            <a:off x="15459171" y="1600440"/>
            <a:ext cx="1989567" cy="2671658"/>
            <a:chOff x="0" y="0"/>
            <a:chExt cx="648328" cy="812800"/>
          </a:xfrm>
        </p:grpSpPr>
        <p:sp>
          <p:nvSpPr>
            <p:cNvPr id="12" name="Freeform 12"/>
            <p:cNvSpPr/>
            <p:nvPr/>
          </p:nvSpPr>
          <p:spPr>
            <a:xfrm>
              <a:off x="0" y="11843"/>
              <a:ext cx="648328" cy="789114"/>
            </a:xfrm>
            <a:custGeom>
              <a:avLst/>
              <a:gdLst/>
              <a:ahLst/>
              <a:cxnLst/>
              <a:rect l="l" t="t" r="r" b="b"/>
              <a:pathLst>
                <a:path w="648328" h="789114">
                  <a:moveTo>
                    <a:pt x="372801" y="18645"/>
                  </a:moveTo>
                  <a:lnTo>
                    <a:pt x="599690" y="160869"/>
                  </a:lnTo>
                  <a:cubicBezTo>
                    <a:pt x="629953" y="179839"/>
                    <a:pt x="648328" y="213043"/>
                    <a:pt x="648328" y="248760"/>
                  </a:cubicBezTo>
                  <a:lnTo>
                    <a:pt x="648328" y="540354"/>
                  </a:lnTo>
                  <a:cubicBezTo>
                    <a:pt x="648328" y="576071"/>
                    <a:pt x="629953" y="609275"/>
                    <a:pt x="599690" y="628245"/>
                  </a:cubicBezTo>
                  <a:lnTo>
                    <a:pt x="372801" y="770469"/>
                  </a:lnTo>
                  <a:cubicBezTo>
                    <a:pt x="343057" y="789114"/>
                    <a:pt x="305271" y="789114"/>
                    <a:pt x="275526" y="770469"/>
                  </a:cubicBezTo>
                  <a:lnTo>
                    <a:pt x="48638" y="628245"/>
                  </a:lnTo>
                  <a:cubicBezTo>
                    <a:pt x="18375" y="609275"/>
                    <a:pt x="0" y="576071"/>
                    <a:pt x="0" y="540354"/>
                  </a:cubicBezTo>
                  <a:lnTo>
                    <a:pt x="0" y="248760"/>
                  </a:lnTo>
                  <a:cubicBezTo>
                    <a:pt x="0" y="213043"/>
                    <a:pt x="18375" y="179839"/>
                    <a:pt x="48638" y="160869"/>
                  </a:cubicBezTo>
                  <a:lnTo>
                    <a:pt x="275526" y="18645"/>
                  </a:lnTo>
                  <a:cubicBezTo>
                    <a:pt x="305271" y="0"/>
                    <a:pt x="343057" y="0"/>
                    <a:pt x="372801" y="18645"/>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13" name="Freeform 13"/>
          <p:cNvSpPr/>
          <p:nvPr/>
        </p:nvSpPr>
        <p:spPr>
          <a:xfrm>
            <a:off x="15745383" y="2172160"/>
            <a:ext cx="1496785" cy="1280483"/>
          </a:xfrm>
          <a:custGeom>
            <a:avLst/>
            <a:gdLst/>
            <a:ahLst/>
            <a:cxnLst/>
            <a:rect l="l" t="t" r="r" b="b"/>
            <a:pathLst>
              <a:path w="1725535" h="1524942">
                <a:moveTo>
                  <a:pt x="0" y="0"/>
                </a:moveTo>
                <a:lnTo>
                  <a:pt x="1725536" y="0"/>
                </a:lnTo>
                <a:lnTo>
                  <a:pt x="1725536" y="1524942"/>
                </a:lnTo>
                <a:lnTo>
                  <a:pt x="0" y="15249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4906330" y="221484"/>
            <a:ext cx="8475340" cy="856004"/>
          </a:xfrm>
          <a:prstGeom prst="rect">
            <a:avLst/>
          </a:prstGeom>
        </p:spPr>
        <p:txBody>
          <a:bodyPr wrap="square" lIns="0" tIns="0" rIns="0" bIns="0" rtlCol="0" anchor="t">
            <a:spAutoFit/>
          </a:bodyPr>
          <a:lstStyle/>
          <a:p>
            <a:pPr marL="0" marR="0" lvl="0" indent="0" algn="ctr" defTabSz="914400" rtl="0" eaLnBrk="1" fontAlgn="auto" latinLnBrk="0" hangingPunct="1">
              <a:lnSpc>
                <a:spcPts val="6479"/>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Pragmatica Bold" charset="0"/>
                <a:ea typeface="+mn-ea"/>
                <a:cs typeface="+mn-cs"/>
              </a:rPr>
              <a:t>APERÇU DU PROJET</a:t>
            </a:r>
            <a:endParaRPr kumimoji="0" lang="en-US" sz="5999" b="0" i="0" u="none" strike="noStrike" kern="1200" cap="none" spc="-149" normalizeH="0" baseline="0" noProof="0" dirty="0">
              <a:ln>
                <a:noFill/>
              </a:ln>
              <a:solidFill>
                <a:srgbClr val="000000"/>
              </a:solidFill>
              <a:effectLst/>
              <a:uLnTx/>
              <a:uFillTx/>
              <a:latin typeface="Pragmatica Bold" charset="0"/>
              <a:ea typeface="+mn-ea"/>
              <a:cs typeface="+mn-cs"/>
            </a:endParaRPr>
          </a:p>
        </p:txBody>
      </p:sp>
      <p:sp>
        <p:nvSpPr>
          <p:cNvPr id="15" name="TextBox 15"/>
          <p:cNvSpPr txBox="1"/>
          <p:nvPr/>
        </p:nvSpPr>
        <p:spPr>
          <a:xfrm>
            <a:off x="1840116" y="260818"/>
            <a:ext cx="3162969" cy="1411861"/>
          </a:xfrm>
          <a:prstGeom prst="rect">
            <a:avLst/>
          </a:prstGeom>
        </p:spPr>
        <p:txBody>
          <a:bodyPr lIns="0" tIns="0" rIns="0" bIns="0" rtlCol="0" anchor="t">
            <a:spAutoFit/>
          </a:bodyPr>
          <a:lstStyle/>
          <a:p>
            <a:pPr marL="0" marR="0" lvl="0" indent="0" algn="l" defTabSz="914400" rtl="0" eaLnBrk="1" fontAlgn="auto" latinLnBrk="0" hangingPunct="1">
              <a:lnSpc>
                <a:spcPts val="5643"/>
              </a:lnSpc>
              <a:spcBef>
                <a:spcPts val="0"/>
              </a:spcBef>
              <a:spcAft>
                <a:spcPts val="0"/>
              </a:spcAft>
              <a:buClrTx/>
              <a:buSzTx/>
              <a:buFontTx/>
              <a:buNone/>
              <a:tabLst/>
              <a:defRPr/>
            </a:pPr>
            <a:r>
              <a:rPr kumimoji="0" lang="en-US" sz="4031" b="0" i="0" u="none" strike="noStrike" kern="1200" cap="none" spc="0" normalizeH="0" baseline="0" noProof="0" dirty="0">
                <a:ln>
                  <a:noFill/>
                </a:ln>
                <a:solidFill>
                  <a:srgbClr val="112D4E"/>
                </a:solidFill>
                <a:effectLst/>
                <a:uLnTx/>
                <a:uFillTx/>
                <a:latin typeface="Pragmatica Bold"/>
                <a:ea typeface="+mn-ea"/>
                <a:cs typeface="+mn-cs"/>
              </a:rPr>
              <a:t>         </a:t>
            </a:r>
            <a:r>
              <a:rPr kumimoji="0" lang="en-US" sz="4031" b="0" i="0" u="none" strike="noStrike" kern="1200" cap="none" spc="0" normalizeH="0" baseline="0" noProof="0" dirty="0">
                <a:ln>
                  <a:noFill/>
                </a:ln>
                <a:solidFill>
                  <a:srgbClr val="FFFFFF"/>
                </a:solidFill>
                <a:effectLst/>
                <a:uLnTx/>
                <a:uFillTx/>
                <a:latin typeface="Pragmatica Bold"/>
                <a:ea typeface="+mn-ea"/>
                <a:cs typeface="+mn-cs"/>
              </a:rPr>
              <a:t>RCVSNAC</a:t>
            </a:r>
          </a:p>
        </p:txBody>
      </p:sp>
      <p:sp>
        <p:nvSpPr>
          <p:cNvPr id="16" name="Freeform 16"/>
          <p:cNvSpPr/>
          <p:nvPr/>
        </p:nvSpPr>
        <p:spPr>
          <a:xfrm rot="-10800000">
            <a:off x="14975936" y="6479892"/>
            <a:ext cx="2649180" cy="2863285"/>
          </a:xfrm>
          <a:custGeom>
            <a:avLst/>
            <a:gdLst/>
            <a:ahLst/>
            <a:cxnLst/>
            <a:rect l="l" t="t" r="r" b="b"/>
            <a:pathLst>
              <a:path w="3133487" h="2935219">
                <a:moveTo>
                  <a:pt x="0" y="0"/>
                </a:moveTo>
                <a:lnTo>
                  <a:pt x="3133487" y="0"/>
                </a:lnTo>
                <a:lnTo>
                  <a:pt x="3133487" y="2935219"/>
                </a:lnTo>
                <a:lnTo>
                  <a:pt x="0" y="2935219"/>
                </a:lnTo>
                <a:lnTo>
                  <a:pt x="0" y="0"/>
                </a:lnTo>
                <a:close/>
              </a:path>
            </a:pathLst>
          </a:custGeom>
          <a:blipFill>
            <a:blip r:embed="rId5" cstate="print"/>
            <a:stretch>
              <a:fillRect r="-3078"/>
            </a:stretch>
          </a:blipFill>
        </p:spPr>
      </p:sp>
      <p:grpSp>
        <p:nvGrpSpPr>
          <p:cNvPr id="17" name="Group 17"/>
          <p:cNvGrpSpPr/>
          <p:nvPr/>
        </p:nvGrpSpPr>
        <p:grpSpPr>
          <a:xfrm rot="-5400000">
            <a:off x="15206215" y="6623650"/>
            <a:ext cx="2188621" cy="2383223"/>
            <a:chOff x="0" y="0"/>
            <a:chExt cx="698500" cy="812800"/>
          </a:xfrm>
        </p:grpSpPr>
        <p:sp>
          <p:nvSpPr>
            <p:cNvPr id="18" name="Freeform 18"/>
            <p:cNvSpPr/>
            <p:nvPr/>
          </p:nvSpPr>
          <p:spPr>
            <a:xfrm>
              <a:off x="0" y="11063"/>
              <a:ext cx="698500" cy="790675"/>
            </a:xfrm>
            <a:custGeom>
              <a:avLst/>
              <a:gdLst/>
              <a:ahLst/>
              <a:cxnLst/>
              <a:rect l="l" t="t" r="r" b="b"/>
              <a:pathLst>
                <a:path w="698500" h="790675">
                  <a:moveTo>
                    <a:pt x="399046" y="17909"/>
                  </a:moveTo>
                  <a:lnTo>
                    <a:pt x="648704" y="163165"/>
                  </a:lnTo>
                  <a:cubicBezTo>
                    <a:pt x="679534" y="181102"/>
                    <a:pt x="698500" y="214080"/>
                    <a:pt x="698500" y="249748"/>
                  </a:cubicBezTo>
                  <a:lnTo>
                    <a:pt x="698500" y="540926"/>
                  </a:lnTo>
                  <a:cubicBezTo>
                    <a:pt x="698500" y="576594"/>
                    <a:pt x="679534" y="609572"/>
                    <a:pt x="648704" y="627509"/>
                  </a:cubicBezTo>
                  <a:lnTo>
                    <a:pt x="399046" y="772765"/>
                  </a:lnTo>
                  <a:cubicBezTo>
                    <a:pt x="368264" y="790674"/>
                    <a:pt x="330236" y="790674"/>
                    <a:pt x="299454" y="772765"/>
                  </a:cubicBezTo>
                  <a:lnTo>
                    <a:pt x="49796" y="627509"/>
                  </a:lnTo>
                  <a:cubicBezTo>
                    <a:pt x="18966" y="609572"/>
                    <a:pt x="0" y="576594"/>
                    <a:pt x="0" y="540926"/>
                  </a:cubicBezTo>
                  <a:lnTo>
                    <a:pt x="0" y="249748"/>
                  </a:lnTo>
                  <a:cubicBezTo>
                    <a:pt x="0" y="214080"/>
                    <a:pt x="18966" y="181102"/>
                    <a:pt x="49796" y="163165"/>
                  </a:cubicBezTo>
                  <a:lnTo>
                    <a:pt x="299454" y="17909"/>
                  </a:lnTo>
                  <a:cubicBezTo>
                    <a:pt x="330236" y="0"/>
                    <a:pt x="368264" y="0"/>
                    <a:pt x="399046" y="17909"/>
                  </a:cubicBezTo>
                  <a:close/>
                </a:path>
              </a:pathLst>
            </a:custGeom>
            <a:solidFill>
              <a:srgbClr val="1F3B80"/>
            </a:solidFill>
            <a:ln w="12700">
              <a:solidFill>
                <a:srgbClr val="000000"/>
              </a:solidFill>
            </a:ln>
          </p:spPr>
        </p:sp>
      </p:grpSp>
      <p:sp>
        <p:nvSpPr>
          <p:cNvPr id="19" name="Freeform 19"/>
          <p:cNvSpPr/>
          <p:nvPr/>
        </p:nvSpPr>
        <p:spPr>
          <a:xfrm>
            <a:off x="15784580" y="7165654"/>
            <a:ext cx="1274845" cy="1231649"/>
          </a:xfrm>
          <a:custGeom>
            <a:avLst/>
            <a:gdLst/>
            <a:ahLst/>
            <a:cxnLst/>
            <a:rect l="l" t="t" r="r" b="b"/>
            <a:pathLst>
              <a:path w="1450166" h="1450166">
                <a:moveTo>
                  <a:pt x="0" y="0"/>
                </a:moveTo>
                <a:lnTo>
                  <a:pt x="1450166" y="0"/>
                </a:lnTo>
                <a:lnTo>
                  <a:pt x="1450166" y="1450166"/>
                </a:lnTo>
                <a:lnTo>
                  <a:pt x="0" y="14501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TextBox 20"/>
          <p:cNvSpPr txBox="1"/>
          <p:nvPr/>
        </p:nvSpPr>
        <p:spPr>
          <a:xfrm>
            <a:off x="1092838" y="5926938"/>
            <a:ext cx="3162969" cy="697706"/>
          </a:xfrm>
          <a:prstGeom prst="rect">
            <a:avLst/>
          </a:prstGeom>
        </p:spPr>
        <p:txBody>
          <a:bodyPr lIns="0" tIns="0" rIns="0" bIns="0" rtlCol="0" anchor="t">
            <a:spAutoFit/>
          </a:bodyPr>
          <a:lstStyle/>
          <a:p>
            <a:pPr marL="0" marR="0" lvl="0" indent="0" algn="just" defTabSz="914400" rtl="0" eaLnBrk="1" fontAlgn="auto" latinLnBrk="0" hangingPunct="1">
              <a:lnSpc>
                <a:spcPts val="5643"/>
              </a:lnSpc>
              <a:spcBef>
                <a:spcPts val="0"/>
              </a:spcBef>
              <a:spcAft>
                <a:spcPts val="0"/>
              </a:spcAft>
              <a:buClrTx/>
              <a:buSzTx/>
              <a:buFontTx/>
              <a:buNone/>
              <a:tabLst/>
              <a:defRPr/>
            </a:pPr>
            <a:r>
              <a:rPr kumimoji="0" lang="en-US" sz="4031" b="0" i="0" u="none" strike="noStrike" kern="1200" cap="none" spc="0" normalizeH="0" baseline="0" noProof="0" dirty="0">
                <a:ln>
                  <a:noFill/>
                </a:ln>
                <a:solidFill>
                  <a:srgbClr val="112D4E"/>
                </a:solidFill>
                <a:effectLst/>
                <a:uLnTx/>
                <a:uFillTx/>
                <a:latin typeface="Pragmatica Bold"/>
                <a:ea typeface="+mn-ea"/>
                <a:cs typeface="+mn-cs"/>
              </a:rPr>
              <a:t>         </a:t>
            </a:r>
            <a:r>
              <a:rPr kumimoji="0" lang="en-US" sz="4031" b="0" i="0" u="none" strike="noStrike" kern="1200" cap="none" spc="0" normalizeH="0" baseline="0" noProof="0" dirty="0">
                <a:ln>
                  <a:noFill/>
                </a:ln>
                <a:solidFill>
                  <a:srgbClr val="FFFFFF"/>
                </a:solidFill>
                <a:effectLst/>
                <a:uLnTx/>
                <a:uFillTx/>
                <a:latin typeface="Pragmatica Bold"/>
                <a:ea typeface="+mn-ea"/>
                <a:cs typeface="+mn-cs"/>
              </a:rPr>
              <a:t> BUT</a:t>
            </a:r>
          </a:p>
        </p:txBody>
      </p:sp>
      <p:sp>
        <p:nvSpPr>
          <p:cNvPr id="21" name="Freeform 21"/>
          <p:cNvSpPr/>
          <p:nvPr/>
        </p:nvSpPr>
        <p:spPr>
          <a:xfrm>
            <a:off x="16560823" y="8343133"/>
            <a:ext cx="1822665" cy="1952830"/>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8" cstate="print"/>
            <a:stretch>
              <a:fillRect/>
            </a:stretch>
          </a:blipFill>
        </p:spPr>
      </p:sp>
      <p:sp>
        <p:nvSpPr>
          <p:cNvPr id="22" name="Freeform 22"/>
          <p:cNvSpPr/>
          <p:nvPr/>
        </p:nvSpPr>
        <p:spPr>
          <a:xfrm rot="5400000">
            <a:off x="-1249287" y="85216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Freeform 23"/>
          <p:cNvSpPr/>
          <p:nvPr/>
        </p:nvSpPr>
        <p:spPr>
          <a:xfrm rot="5400000">
            <a:off x="-1249287" y="573075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4" name="Freeform 24"/>
          <p:cNvSpPr/>
          <p:nvPr/>
        </p:nvSpPr>
        <p:spPr>
          <a:xfrm rot="5400000">
            <a:off x="-1249287" y="293984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5" name="Freeform 25"/>
          <p:cNvSpPr/>
          <p:nvPr/>
        </p:nvSpPr>
        <p:spPr>
          <a:xfrm rot="5400000">
            <a:off x="-1249287" y="14892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6" name="Freeform 26"/>
          <p:cNvSpPr/>
          <p:nvPr/>
        </p:nvSpPr>
        <p:spPr>
          <a:xfrm rot="5400000">
            <a:off x="16576126" y="680039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7" name="Freeform 27"/>
          <p:cNvSpPr/>
          <p:nvPr/>
        </p:nvSpPr>
        <p:spPr>
          <a:xfrm rot="5400000">
            <a:off x="16540496" y="404679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8" name="Freeform 28"/>
          <p:cNvSpPr/>
          <p:nvPr/>
        </p:nvSpPr>
        <p:spPr>
          <a:xfrm rot="5400000">
            <a:off x="16504853" y="12716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10800000">
            <a:off x="823945" y="1957364"/>
            <a:ext cx="2955354" cy="2548655"/>
          </a:xfrm>
          <a:custGeom>
            <a:avLst/>
            <a:gdLst/>
            <a:ahLst/>
            <a:cxnLst/>
            <a:rect l="l" t="t" r="r" b="b"/>
            <a:pathLst>
              <a:path w="3319912" h="3016970">
                <a:moveTo>
                  <a:pt x="0" y="0"/>
                </a:moveTo>
                <a:lnTo>
                  <a:pt x="3319912" y="0"/>
                </a:lnTo>
                <a:lnTo>
                  <a:pt x="3319912" y="3016970"/>
                </a:lnTo>
                <a:lnTo>
                  <a:pt x="0" y="3016970"/>
                </a:lnTo>
                <a:lnTo>
                  <a:pt x="0" y="0"/>
                </a:lnTo>
                <a:close/>
              </a:path>
            </a:pathLst>
          </a:custGeom>
          <a:blipFill>
            <a:blip r:embed="rId2"/>
            <a:stretch>
              <a:fillRect/>
            </a:stretch>
          </a:blipFill>
        </p:spPr>
      </p:sp>
      <p:grpSp>
        <p:nvGrpSpPr>
          <p:cNvPr id="3" name="Group 3"/>
          <p:cNvGrpSpPr/>
          <p:nvPr/>
        </p:nvGrpSpPr>
        <p:grpSpPr>
          <a:xfrm rot="-5400000">
            <a:off x="1319071" y="2087576"/>
            <a:ext cx="2212819" cy="2574917"/>
            <a:chOff x="0" y="0"/>
            <a:chExt cx="698500" cy="812800"/>
          </a:xfrm>
        </p:grpSpPr>
        <p:sp>
          <p:nvSpPr>
            <p:cNvPr id="4" name="Freeform 4"/>
            <p:cNvSpPr/>
            <p:nvPr/>
          </p:nvSpPr>
          <p:spPr>
            <a:xfrm>
              <a:off x="0" y="10970"/>
              <a:ext cx="698500" cy="790860"/>
            </a:xfrm>
            <a:custGeom>
              <a:avLst/>
              <a:gdLst/>
              <a:ahLst/>
              <a:cxnLst/>
              <a:rect l="l" t="t" r="r" b="b"/>
              <a:pathLst>
                <a:path w="698500" h="790860">
                  <a:moveTo>
                    <a:pt x="398627" y="17759"/>
                  </a:moveTo>
                  <a:lnTo>
                    <a:pt x="649123" y="163501"/>
                  </a:lnTo>
                  <a:cubicBezTo>
                    <a:pt x="679693" y="181288"/>
                    <a:pt x="698500" y="213988"/>
                    <a:pt x="698500" y="249357"/>
                  </a:cubicBezTo>
                  <a:lnTo>
                    <a:pt x="698500" y="541503"/>
                  </a:lnTo>
                  <a:cubicBezTo>
                    <a:pt x="698500" y="576872"/>
                    <a:pt x="679693" y="609572"/>
                    <a:pt x="649123" y="627359"/>
                  </a:cubicBezTo>
                  <a:lnTo>
                    <a:pt x="398627" y="773101"/>
                  </a:lnTo>
                  <a:cubicBezTo>
                    <a:pt x="368104" y="790860"/>
                    <a:pt x="330396" y="790860"/>
                    <a:pt x="299873" y="773101"/>
                  </a:cubicBezTo>
                  <a:lnTo>
                    <a:pt x="49377" y="627359"/>
                  </a:lnTo>
                  <a:cubicBezTo>
                    <a:pt x="18807" y="609572"/>
                    <a:pt x="0" y="576872"/>
                    <a:pt x="0" y="541503"/>
                  </a:cubicBezTo>
                  <a:lnTo>
                    <a:pt x="0" y="249357"/>
                  </a:lnTo>
                  <a:cubicBezTo>
                    <a:pt x="0" y="213988"/>
                    <a:pt x="18807" y="181288"/>
                    <a:pt x="49377" y="163501"/>
                  </a:cubicBezTo>
                  <a:lnTo>
                    <a:pt x="299873" y="17759"/>
                  </a:lnTo>
                  <a:cubicBezTo>
                    <a:pt x="330396" y="0"/>
                    <a:pt x="368104" y="0"/>
                    <a:pt x="398627" y="17759"/>
                  </a:cubicBezTo>
                  <a:close/>
                </a:path>
              </a:pathLst>
            </a:custGeom>
            <a:solidFill>
              <a:srgbClr val="1F3B80"/>
            </a:solidFill>
            <a:ln w="12700">
              <a:solidFill>
                <a:srgbClr val="000000"/>
              </a:solidFill>
            </a:ln>
          </p:spPr>
        </p:sp>
      </p:grpSp>
      <p:sp>
        <p:nvSpPr>
          <p:cNvPr id="5" name="Freeform 5"/>
          <p:cNvSpPr/>
          <p:nvPr/>
        </p:nvSpPr>
        <p:spPr>
          <a:xfrm rot="-10800000">
            <a:off x="765524" y="5729910"/>
            <a:ext cx="3319912" cy="3016970"/>
          </a:xfrm>
          <a:custGeom>
            <a:avLst/>
            <a:gdLst/>
            <a:ahLst/>
            <a:cxnLst/>
            <a:rect l="l" t="t" r="r" b="b"/>
            <a:pathLst>
              <a:path w="3319912" h="3016970">
                <a:moveTo>
                  <a:pt x="0" y="0"/>
                </a:moveTo>
                <a:lnTo>
                  <a:pt x="3319912" y="0"/>
                </a:lnTo>
                <a:lnTo>
                  <a:pt x="3319912" y="3016970"/>
                </a:lnTo>
                <a:lnTo>
                  <a:pt x="0" y="3016970"/>
                </a:lnTo>
                <a:lnTo>
                  <a:pt x="0" y="0"/>
                </a:lnTo>
                <a:close/>
              </a:path>
            </a:pathLst>
          </a:custGeom>
          <a:blipFill>
            <a:blip r:embed="rId2"/>
            <a:stretch>
              <a:fillRect/>
            </a:stretch>
          </a:blipFill>
        </p:spPr>
      </p:sp>
      <p:sp>
        <p:nvSpPr>
          <p:cNvPr id="6" name="Freeform 6"/>
          <p:cNvSpPr/>
          <p:nvPr/>
        </p:nvSpPr>
        <p:spPr>
          <a:xfrm>
            <a:off x="1694301" y="2559544"/>
            <a:ext cx="1462358" cy="1497934"/>
          </a:xfrm>
          <a:custGeom>
            <a:avLst/>
            <a:gdLst/>
            <a:ahLst/>
            <a:cxnLst/>
            <a:rect l="l" t="t" r="r" b="b"/>
            <a:pathLst>
              <a:path w="1462358" h="1497934">
                <a:moveTo>
                  <a:pt x="0" y="0"/>
                </a:moveTo>
                <a:lnTo>
                  <a:pt x="1462358" y="0"/>
                </a:lnTo>
                <a:lnTo>
                  <a:pt x="1462358" y="1497934"/>
                </a:lnTo>
                <a:lnTo>
                  <a:pt x="0" y="14979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rot="-5400000">
            <a:off x="1336064" y="5880254"/>
            <a:ext cx="2334305" cy="2716282"/>
            <a:chOff x="0" y="0"/>
            <a:chExt cx="698500" cy="812800"/>
          </a:xfrm>
        </p:grpSpPr>
        <p:sp>
          <p:nvSpPr>
            <p:cNvPr id="8" name="Freeform 8"/>
            <p:cNvSpPr/>
            <p:nvPr/>
          </p:nvSpPr>
          <p:spPr>
            <a:xfrm>
              <a:off x="0" y="10399"/>
              <a:ext cx="698500" cy="792002"/>
            </a:xfrm>
            <a:custGeom>
              <a:avLst/>
              <a:gdLst/>
              <a:ahLst/>
              <a:cxnLst/>
              <a:rect l="l" t="t" r="r" b="b"/>
              <a:pathLst>
                <a:path w="698500" h="792002">
                  <a:moveTo>
                    <a:pt x="396058" y="16835"/>
                  </a:moveTo>
                  <a:lnTo>
                    <a:pt x="651692" y="165567"/>
                  </a:lnTo>
                  <a:cubicBezTo>
                    <a:pt x="680672" y="182428"/>
                    <a:pt x="698500" y="213427"/>
                    <a:pt x="698500" y="246955"/>
                  </a:cubicBezTo>
                  <a:lnTo>
                    <a:pt x="698500" y="545047"/>
                  </a:lnTo>
                  <a:cubicBezTo>
                    <a:pt x="698500" y="578575"/>
                    <a:pt x="680672" y="609574"/>
                    <a:pt x="651692" y="626435"/>
                  </a:cubicBezTo>
                  <a:lnTo>
                    <a:pt x="396058" y="775167"/>
                  </a:lnTo>
                  <a:cubicBezTo>
                    <a:pt x="367123" y="792002"/>
                    <a:pt x="331377" y="792002"/>
                    <a:pt x="302442" y="775167"/>
                  </a:cubicBezTo>
                  <a:lnTo>
                    <a:pt x="46808" y="626435"/>
                  </a:lnTo>
                  <a:cubicBezTo>
                    <a:pt x="17828" y="609574"/>
                    <a:pt x="0" y="578575"/>
                    <a:pt x="0" y="545047"/>
                  </a:cubicBezTo>
                  <a:lnTo>
                    <a:pt x="0" y="246955"/>
                  </a:lnTo>
                  <a:cubicBezTo>
                    <a:pt x="0" y="213427"/>
                    <a:pt x="17828" y="182428"/>
                    <a:pt x="46808" y="165567"/>
                  </a:cubicBezTo>
                  <a:lnTo>
                    <a:pt x="302442" y="16835"/>
                  </a:lnTo>
                  <a:cubicBezTo>
                    <a:pt x="331377" y="0"/>
                    <a:pt x="367123" y="0"/>
                    <a:pt x="396058" y="16835"/>
                  </a:cubicBezTo>
                  <a:close/>
                </a:path>
              </a:pathLst>
            </a:custGeom>
            <a:solidFill>
              <a:srgbClr val="1F3B80"/>
            </a:solidFill>
            <a:ln w="12700">
              <a:solidFill>
                <a:srgbClr val="000000"/>
              </a:solidFill>
            </a:ln>
          </p:spPr>
        </p:sp>
      </p:grpSp>
      <p:sp>
        <p:nvSpPr>
          <p:cNvPr id="9" name="Freeform 9"/>
          <p:cNvSpPr/>
          <p:nvPr/>
        </p:nvSpPr>
        <p:spPr>
          <a:xfrm>
            <a:off x="1694301" y="6530842"/>
            <a:ext cx="1605794" cy="1415106"/>
          </a:xfrm>
          <a:custGeom>
            <a:avLst/>
            <a:gdLst/>
            <a:ahLst/>
            <a:cxnLst/>
            <a:rect l="l" t="t" r="r" b="b"/>
            <a:pathLst>
              <a:path w="1605794" h="1415106">
                <a:moveTo>
                  <a:pt x="0" y="0"/>
                </a:moveTo>
                <a:lnTo>
                  <a:pt x="1605794" y="0"/>
                </a:lnTo>
                <a:lnTo>
                  <a:pt x="1605794" y="1415106"/>
                </a:lnTo>
                <a:lnTo>
                  <a:pt x="0" y="1415106"/>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10" name="AutoShape 10"/>
          <p:cNvSpPr/>
          <p:nvPr/>
        </p:nvSpPr>
        <p:spPr>
          <a:xfrm>
            <a:off x="3664122" y="3375034"/>
            <a:ext cx="3215790" cy="964561"/>
          </a:xfrm>
          <a:prstGeom prst="line">
            <a:avLst/>
          </a:prstGeom>
          <a:ln w="38100" cap="flat">
            <a:solidFill>
              <a:srgbClr val="000000"/>
            </a:solidFill>
            <a:prstDash val="solid"/>
            <a:headEnd type="none" w="sm" len="sm"/>
            <a:tailEnd type="none" w="sm" len="sm"/>
          </a:ln>
        </p:spPr>
      </p:sp>
      <p:grpSp>
        <p:nvGrpSpPr>
          <p:cNvPr id="11" name="Group 11"/>
          <p:cNvGrpSpPr/>
          <p:nvPr/>
        </p:nvGrpSpPr>
        <p:grpSpPr>
          <a:xfrm rot="-10800000">
            <a:off x="6914316" y="3601540"/>
            <a:ext cx="2585516" cy="2724666"/>
            <a:chOff x="0" y="0"/>
            <a:chExt cx="909840" cy="958807"/>
          </a:xfrm>
        </p:grpSpPr>
        <p:sp>
          <p:nvSpPr>
            <p:cNvPr id="12" name="Freeform 12"/>
            <p:cNvSpPr/>
            <p:nvPr/>
          </p:nvSpPr>
          <p:spPr>
            <a:xfrm>
              <a:off x="0" y="2671"/>
              <a:ext cx="909840" cy="953464"/>
            </a:xfrm>
            <a:custGeom>
              <a:avLst/>
              <a:gdLst/>
              <a:ahLst/>
              <a:cxnLst/>
              <a:rect l="l" t="t" r="r" b="b"/>
              <a:pathLst>
                <a:path w="909840" h="953464">
                  <a:moveTo>
                    <a:pt x="471367" y="4675"/>
                  </a:moveTo>
                  <a:lnTo>
                    <a:pt x="893394" y="193183"/>
                  </a:lnTo>
                  <a:cubicBezTo>
                    <a:pt x="903398" y="197651"/>
                    <a:pt x="909840" y="207585"/>
                    <a:pt x="909840" y="218542"/>
                  </a:cubicBezTo>
                  <a:lnTo>
                    <a:pt x="909840" y="734923"/>
                  </a:lnTo>
                  <a:cubicBezTo>
                    <a:pt x="909840" y="745880"/>
                    <a:pt x="903398" y="755814"/>
                    <a:pt x="893394" y="760282"/>
                  </a:cubicBezTo>
                  <a:lnTo>
                    <a:pt x="471367" y="948790"/>
                  </a:lnTo>
                  <a:cubicBezTo>
                    <a:pt x="460901" y="953465"/>
                    <a:pt x="448940" y="953465"/>
                    <a:pt x="438473" y="948790"/>
                  </a:cubicBezTo>
                  <a:lnTo>
                    <a:pt x="16447" y="760282"/>
                  </a:lnTo>
                  <a:cubicBezTo>
                    <a:pt x="6442" y="755814"/>
                    <a:pt x="0" y="745880"/>
                    <a:pt x="0" y="734923"/>
                  </a:cubicBezTo>
                  <a:lnTo>
                    <a:pt x="0" y="218542"/>
                  </a:lnTo>
                  <a:cubicBezTo>
                    <a:pt x="0" y="207585"/>
                    <a:pt x="6442" y="197651"/>
                    <a:pt x="16447" y="193183"/>
                  </a:cubicBezTo>
                  <a:lnTo>
                    <a:pt x="438473" y="4675"/>
                  </a:lnTo>
                  <a:cubicBezTo>
                    <a:pt x="448940" y="0"/>
                    <a:pt x="460901" y="0"/>
                    <a:pt x="471367" y="4675"/>
                  </a:cubicBezTo>
                  <a:close/>
                </a:path>
              </a:pathLst>
            </a:custGeom>
            <a:solidFill>
              <a:srgbClr val="000000">
                <a:alpha val="0"/>
              </a:srgbClr>
            </a:solidFill>
            <a:ln w="133350" cap="sq">
              <a:gradFill>
                <a:gsLst>
                  <a:gs pos="0">
                    <a:srgbClr val="FFE42F">
                      <a:alpha val="100000"/>
                    </a:srgbClr>
                  </a:gs>
                  <a:gs pos="100000">
                    <a:srgbClr val="FF9F2F">
                      <a:alpha val="100000"/>
                    </a:srgbClr>
                  </a:gs>
                </a:gsLst>
                <a:path path="circle">
                  <a:fillToRect l="50000" t="50000" r="50000" b="50000"/>
                </a:path>
              </a:gradFill>
              <a:prstDash val="solid"/>
              <a:miter/>
            </a:ln>
          </p:spPr>
        </p:sp>
        <p:sp>
          <p:nvSpPr>
            <p:cNvPr id="13" name="TextBox 13"/>
            <p:cNvSpPr txBox="1"/>
            <p:nvPr/>
          </p:nvSpPr>
          <p:spPr>
            <a:xfrm>
              <a:off x="0" y="92075"/>
              <a:ext cx="909840" cy="727032"/>
            </a:xfrm>
            <a:prstGeom prst="rect">
              <a:avLst/>
            </a:prstGeom>
          </p:spPr>
          <p:txBody>
            <a:bodyPr lIns="120277" tIns="120277" rIns="120277" bIns="120277"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AutoShape 14"/>
          <p:cNvSpPr/>
          <p:nvPr/>
        </p:nvSpPr>
        <p:spPr>
          <a:xfrm flipV="1">
            <a:off x="3812541" y="5534026"/>
            <a:ext cx="3059016" cy="1704369"/>
          </a:xfrm>
          <a:prstGeom prst="line">
            <a:avLst/>
          </a:prstGeom>
          <a:ln w="38100" cap="flat">
            <a:solidFill>
              <a:srgbClr val="000000"/>
            </a:solidFill>
            <a:prstDash val="solid"/>
            <a:headEnd type="none" w="sm" len="sm"/>
            <a:tailEnd type="none" w="sm" len="sm"/>
          </a:ln>
        </p:spPr>
      </p:sp>
      <p:sp>
        <p:nvSpPr>
          <p:cNvPr id="15" name="AutoShape 15"/>
          <p:cNvSpPr/>
          <p:nvPr/>
        </p:nvSpPr>
        <p:spPr>
          <a:xfrm flipV="1">
            <a:off x="9499832" y="4963873"/>
            <a:ext cx="2890288" cy="0"/>
          </a:xfrm>
          <a:prstGeom prst="line">
            <a:avLst/>
          </a:prstGeom>
          <a:ln w="38100" cap="flat">
            <a:solidFill>
              <a:srgbClr val="000000"/>
            </a:solidFill>
            <a:prstDash val="solid"/>
            <a:headEnd type="none" w="sm" len="sm"/>
            <a:tailEnd type="arrow" w="med" len="sm"/>
          </a:ln>
        </p:spPr>
      </p:sp>
      <p:sp>
        <p:nvSpPr>
          <p:cNvPr id="16" name="Freeform 16"/>
          <p:cNvSpPr/>
          <p:nvPr/>
        </p:nvSpPr>
        <p:spPr>
          <a:xfrm rot="1269140">
            <a:off x="6760577" y="4099044"/>
            <a:ext cx="238669" cy="424300"/>
          </a:xfrm>
          <a:custGeom>
            <a:avLst/>
            <a:gdLst/>
            <a:ahLst/>
            <a:cxnLst/>
            <a:rect l="l" t="t" r="r" b="b"/>
            <a:pathLst>
              <a:path w="238669" h="424300">
                <a:moveTo>
                  <a:pt x="0" y="0"/>
                </a:moveTo>
                <a:lnTo>
                  <a:pt x="238669" y="0"/>
                </a:lnTo>
                <a:lnTo>
                  <a:pt x="238669" y="424300"/>
                </a:lnTo>
                <a:lnTo>
                  <a:pt x="0" y="42430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7" name="Freeform 17"/>
          <p:cNvSpPr/>
          <p:nvPr/>
        </p:nvSpPr>
        <p:spPr>
          <a:xfrm rot="-668528">
            <a:off x="12102115" y="4736559"/>
            <a:ext cx="247779" cy="440496"/>
          </a:xfrm>
          <a:custGeom>
            <a:avLst/>
            <a:gdLst/>
            <a:ahLst/>
            <a:cxnLst/>
            <a:rect l="l" t="t" r="r" b="b"/>
            <a:pathLst>
              <a:path w="247779" h="440496">
                <a:moveTo>
                  <a:pt x="0" y="0"/>
                </a:moveTo>
                <a:lnTo>
                  <a:pt x="247779" y="0"/>
                </a:lnTo>
                <a:lnTo>
                  <a:pt x="247779" y="440497"/>
                </a:lnTo>
                <a:lnTo>
                  <a:pt x="0" y="440497"/>
                </a:lnTo>
                <a:lnTo>
                  <a:pt x="0" y="0"/>
                </a:lnTo>
                <a:close/>
              </a:path>
            </a:pathLst>
          </a:custGeom>
          <a:blipFill>
            <a:blip r:embed="rId9">
              <a:extLst>
                <a:ext uri="{96DAC541-7B7A-43D3-8B79-37D633B846F1}">
                  <asvg:svgBlip xmlns:asvg="http://schemas.microsoft.com/office/drawing/2016/SVG/main" r:embed="rId8"/>
                </a:ext>
              </a:extLst>
            </a:blip>
            <a:stretch>
              <a:fillRect/>
            </a:stretch>
          </a:blipFill>
        </p:spPr>
      </p:sp>
      <p:sp>
        <p:nvSpPr>
          <p:cNvPr id="18" name="Freeform 18"/>
          <p:cNvSpPr/>
          <p:nvPr/>
        </p:nvSpPr>
        <p:spPr>
          <a:xfrm rot="-1211599">
            <a:off x="6725129" y="5321876"/>
            <a:ext cx="238669" cy="424300"/>
          </a:xfrm>
          <a:custGeom>
            <a:avLst/>
            <a:gdLst/>
            <a:ahLst/>
            <a:cxnLst/>
            <a:rect l="l" t="t" r="r" b="b"/>
            <a:pathLst>
              <a:path w="238669" h="424300">
                <a:moveTo>
                  <a:pt x="0" y="0"/>
                </a:moveTo>
                <a:lnTo>
                  <a:pt x="238669" y="0"/>
                </a:lnTo>
                <a:lnTo>
                  <a:pt x="238669" y="424300"/>
                </a:lnTo>
                <a:lnTo>
                  <a:pt x="0" y="42430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grpSp>
        <p:nvGrpSpPr>
          <p:cNvPr id="19" name="Group 19"/>
          <p:cNvGrpSpPr/>
          <p:nvPr/>
        </p:nvGrpSpPr>
        <p:grpSpPr>
          <a:xfrm>
            <a:off x="12390120" y="2142748"/>
            <a:ext cx="4681387" cy="5628120"/>
            <a:chOff x="0" y="0"/>
            <a:chExt cx="768453" cy="923860"/>
          </a:xfrm>
        </p:grpSpPr>
        <p:sp>
          <p:nvSpPr>
            <p:cNvPr id="20" name="Freeform 20"/>
            <p:cNvSpPr/>
            <p:nvPr/>
          </p:nvSpPr>
          <p:spPr>
            <a:xfrm>
              <a:off x="0" y="4726"/>
              <a:ext cx="768453" cy="914408"/>
            </a:xfrm>
            <a:custGeom>
              <a:avLst/>
              <a:gdLst/>
              <a:ahLst/>
              <a:cxnLst/>
              <a:rect l="l" t="t" r="r" b="b"/>
              <a:pathLst>
                <a:path w="768453" h="914408">
                  <a:moveTo>
                    <a:pt x="408097" y="7898"/>
                  </a:moveTo>
                  <a:lnTo>
                    <a:pt x="744583" y="185850"/>
                  </a:lnTo>
                  <a:cubicBezTo>
                    <a:pt x="759267" y="193616"/>
                    <a:pt x="768453" y="208865"/>
                    <a:pt x="768453" y="225477"/>
                  </a:cubicBezTo>
                  <a:lnTo>
                    <a:pt x="768453" y="688931"/>
                  </a:lnTo>
                  <a:cubicBezTo>
                    <a:pt x="768453" y="705543"/>
                    <a:pt x="759267" y="720792"/>
                    <a:pt x="744583" y="728558"/>
                  </a:cubicBezTo>
                  <a:lnTo>
                    <a:pt x="408097" y="906510"/>
                  </a:lnTo>
                  <a:cubicBezTo>
                    <a:pt x="393163" y="914408"/>
                    <a:pt x="375290" y="914408"/>
                    <a:pt x="360356" y="906510"/>
                  </a:cubicBezTo>
                  <a:lnTo>
                    <a:pt x="23870" y="728558"/>
                  </a:lnTo>
                  <a:cubicBezTo>
                    <a:pt x="9186" y="720792"/>
                    <a:pt x="0" y="705543"/>
                    <a:pt x="0" y="688931"/>
                  </a:cubicBezTo>
                  <a:lnTo>
                    <a:pt x="0" y="225477"/>
                  </a:lnTo>
                  <a:cubicBezTo>
                    <a:pt x="0" y="208865"/>
                    <a:pt x="9186" y="193616"/>
                    <a:pt x="23870" y="185850"/>
                  </a:cubicBezTo>
                  <a:lnTo>
                    <a:pt x="360356" y="7898"/>
                  </a:lnTo>
                  <a:cubicBezTo>
                    <a:pt x="375290" y="0"/>
                    <a:pt x="393163" y="0"/>
                    <a:pt x="408097" y="7898"/>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21" name="Freeform 21"/>
          <p:cNvSpPr/>
          <p:nvPr/>
        </p:nvSpPr>
        <p:spPr>
          <a:xfrm>
            <a:off x="7348889" y="4121779"/>
            <a:ext cx="1716369" cy="1684187"/>
          </a:xfrm>
          <a:custGeom>
            <a:avLst/>
            <a:gdLst/>
            <a:ahLst/>
            <a:cxnLst/>
            <a:rect l="l" t="t" r="r" b="b"/>
            <a:pathLst>
              <a:path w="1716369" h="1684187">
                <a:moveTo>
                  <a:pt x="0" y="0"/>
                </a:moveTo>
                <a:lnTo>
                  <a:pt x="1716369" y="0"/>
                </a:lnTo>
                <a:lnTo>
                  <a:pt x="1716369" y="1684187"/>
                </a:lnTo>
                <a:lnTo>
                  <a:pt x="0" y="16841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a:off x="16039622" y="8020803"/>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12" cstate="print"/>
            <a:stretch>
              <a:fillRect/>
            </a:stretch>
          </a:blipFill>
        </p:spPr>
      </p:sp>
      <p:sp>
        <p:nvSpPr>
          <p:cNvPr id="23" name="Freeform 23"/>
          <p:cNvSpPr/>
          <p:nvPr/>
        </p:nvSpPr>
        <p:spPr>
          <a:xfrm rot="5400000">
            <a:off x="-1249287" y="85216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4" name="Freeform 24"/>
          <p:cNvSpPr/>
          <p:nvPr/>
        </p:nvSpPr>
        <p:spPr>
          <a:xfrm rot="5400000">
            <a:off x="-1267729" y="3284350"/>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5400000">
            <a:off x="-1249287" y="596605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6" name="Freeform 26"/>
          <p:cNvSpPr/>
          <p:nvPr/>
        </p:nvSpPr>
        <p:spPr>
          <a:xfrm rot="5400000">
            <a:off x="-1267729" y="52112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7" name="Freeform 27"/>
          <p:cNvSpPr/>
          <p:nvPr/>
        </p:nvSpPr>
        <p:spPr>
          <a:xfrm rot="5400000">
            <a:off x="16540497" y="654301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8" name="Freeform 28"/>
          <p:cNvSpPr/>
          <p:nvPr/>
        </p:nvSpPr>
        <p:spPr>
          <a:xfrm rot="5400000">
            <a:off x="16540497" y="378652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9" name="Freeform 29"/>
          <p:cNvSpPr/>
          <p:nvPr/>
        </p:nvSpPr>
        <p:spPr>
          <a:xfrm rot="5400000">
            <a:off x="16540497" y="103003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0" name="Freeform 30"/>
          <p:cNvSpPr/>
          <p:nvPr/>
        </p:nvSpPr>
        <p:spPr>
          <a:xfrm>
            <a:off x="12768722" y="4073161"/>
            <a:ext cx="1317599" cy="1585081"/>
          </a:xfrm>
          <a:custGeom>
            <a:avLst/>
            <a:gdLst/>
            <a:ahLst/>
            <a:cxnLst/>
            <a:rect l="l" t="t" r="r" b="b"/>
            <a:pathLst>
              <a:path w="1317599" h="1585081">
                <a:moveTo>
                  <a:pt x="0" y="0"/>
                </a:moveTo>
                <a:lnTo>
                  <a:pt x="1317598" y="0"/>
                </a:lnTo>
                <a:lnTo>
                  <a:pt x="1317598" y="1585082"/>
                </a:lnTo>
                <a:lnTo>
                  <a:pt x="0" y="1585082"/>
                </a:lnTo>
                <a:lnTo>
                  <a:pt x="0" y="0"/>
                </a:lnTo>
                <a:close/>
              </a:path>
            </a:pathLst>
          </a:custGeom>
          <a:blipFill>
            <a:blip r:embed="rId15" cstate="print">
              <a:extLst>
                <a:ext uri="{96DAC541-7B7A-43D3-8B79-37D633B846F1}">
                  <asvg:svgBlip xmlns:asvg="http://schemas.microsoft.com/office/drawing/2016/SVG/main" r:embed="rId16"/>
                </a:ext>
              </a:extLst>
            </a:blip>
            <a:stretch>
              <a:fillRect/>
            </a:stretch>
          </a:blipFill>
        </p:spPr>
      </p:sp>
      <p:sp>
        <p:nvSpPr>
          <p:cNvPr id="31" name="Freeform 31"/>
          <p:cNvSpPr/>
          <p:nvPr/>
        </p:nvSpPr>
        <p:spPr>
          <a:xfrm>
            <a:off x="15260294" y="3797075"/>
            <a:ext cx="1446386" cy="1627439"/>
          </a:xfrm>
          <a:custGeom>
            <a:avLst/>
            <a:gdLst/>
            <a:ahLst/>
            <a:cxnLst/>
            <a:rect l="l" t="t" r="r" b="b"/>
            <a:pathLst>
              <a:path w="1446386" h="1627439">
                <a:moveTo>
                  <a:pt x="0" y="0"/>
                </a:moveTo>
                <a:lnTo>
                  <a:pt x="1446386" y="0"/>
                </a:lnTo>
                <a:lnTo>
                  <a:pt x="1446386" y="1627439"/>
                </a:lnTo>
                <a:lnTo>
                  <a:pt x="0" y="162743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2" name="Freeform 32"/>
          <p:cNvSpPr/>
          <p:nvPr/>
        </p:nvSpPr>
        <p:spPr>
          <a:xfrm>
            <a:off x="13916744" y="5615580"/>
            <a:ext cx="1656811" cy="1656811"/>
          </a:xfrm>
          <a:custGeom>
            <a:avLst/>
            <a:gdLst/>
            <a:ahLst/>
            <a:cxnLst/>
            <a:rect l="l" t="t" r="r" b="b"/>
            <a:pathLst>
              <a:path w="1656811" h="1656811">
                <a:moveTo>
                  <a:pt x="0" y="0"/>
                </a:moveTo>
                <a:lnTo>
                  <a:pt x="1656811" y="0"/>
                </a:lnTo>
                <a:lnTo>
                  <a:pt x="1656811" y="1656810"/>
                </a:lnTo>
                <a:lnTo>
                  <a:pt x="0" y="1656810"/>
                </a:lnTo>
                <a:lnTo>
                  <a:pt x="0" y="0"/>
                </a:lnTo>
                <a:close/>
              </a:path>
            </a:pathLst>
          </a:custGeom>
          <a:blipFill>
            <a:blip r:embed="rId19" cstate="print">
              <a:extLst>
                <a:ext uri="{96DAC541-7B7A-43D3-8B79-37D633B846F1}">
                  <asvg:svgBlip xmlns:asvg="http://schemas.microsoft.com/office/drawing/2016/SVG/main" r:embed="rId20"/>
                </a:ext>
              </a:extLst>
            </a:blip>
            <a:stretch>
              <a:fillRect/>
            </a:stretch>
          </a:blipFill>
        </p:spPr>
      </p:sp>
      <p:sp>
        <p:nvSpPr>
          <p:cNvPr id="33" name="Freeform 33"/>
          <p:cNvSpPr/>
          <p:nvPr/>
        </p:nvSpPr>
        <p:spPr>
          <a:xfrm>
            <a:off x="14078102" y="2690169"/>
            <a:ext cx="1334095" cy="1334095"/>
          </a:xfrm>
          <a:custGeom>
            <a:avLst/>
            <a:gdLst/>
            <a:ahLst/>
            <a:cxnLst/>
            <a:rect l="l" t="t" r="r" b="b"/>
            <a:pathLst>
              <a:path w="1334095" h="1334095">
                <a:moveTo>
                  <a:pt x="0" y="0"/>
                </a:moveTo>
                <a:lnTo>
                  <a:pt x="1334095" y="0"/>
                </a:lnTo>
                <a:lnTo>
                  <a:pt x="1334095" y="1334096"/>
                </a:lnTo>
                <a:lnTo>
                  <a:pt x="0" y="1334096"/>
                </a:lnTo>
                <a:lnTo>
                  <a:pt x="0" y="0"/>
                </a:lnTo>
                <a:close/>
              </a:path>
            </a:pathLst>
          </a:custGeom>
          <a:blipFill>
            <a:blip r:embed="rId21" cstate="print">
              <a:extLst>
                <a:ext uri="{96DAC541-7B7A-43D3-8B79-37D633B846F1}">
                  <asvg:svgBlip xmlns:asvg="http://schemas.microsoft.com/office/drawing/2016/SVG/main" r:embed="rId22"/>
                </a:ext>
              </a:extLst>
            </a:blip>
            <a:stretch>
              <a:fillRect/>
            </a:stretch>
          </a:blipFill>
        </p:spPr>
      </p:sp>
      <p:sp>
        <p:nvSpPr>
          <p:cNvPr id="34" name="TextBox 34"/>
          <p:cNvSpPr txBox="1"/>
          <p:nvPr/>
        </p:nvSpPr>
        <p:spPr>
          <a:xfrm>
            <a:off x="1145076" y="722500"/>
            <a:ext cx="6642264" cy="1119537"/>
          </a:xfrm>
          <a:prstGeom prst="rect">
            <a:avLst/>
          </a:prstGeom>
        </p:spPr>
        <p:txBody>
          <a:bodyPr lIns="0" tIns="0" rIns="0" bIns="0" rtlCol="0" anchor="t">
            <a:spAutoFit/>
          </a:bodyPr>
          <a:lstStyle/>
          <a:p>
            <a:pPr marL="0" marR="0" lvl="0" indent="0" algn="l" defTabSz="914400" rtl="0" eaLnBrk="1" fontAlgn="auto" latinLnBrk="0" hangingPunct="1">
              <a:lnSpc>
                <a:spcPts val="8959"/>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Pragmatica Bold" charset="0"/>
                <a:ea typeface="+mn-ea"/>
                <a:cs typeface="+mn-cs"/>
              </a:rPr>
              <a:t>PROCESSUS</a:t>
            </a:r>
            <a:endParaRPr kumimoji="0" lang="en-US" sz="6399" b="0" i="0" u="none" strike="noStrike" kern="1200" cap="none" spc="0" normalizeH="0" baseline="0" noProof="0" dirty="0">
              <a:ln>
                <a:noFill/>
              </a:ln>
              <a:solidFill>
                <a:srgbClr val="000000"/>
              </a:solidFill>
              <a:effectLst/>
              <a:uLnTx/>
              <a:uFillTx/>
              <a:latin typeface="Pragmatica Bold" charset="0"/>
              <a:ea typeface="+mn-ea"/>
              <a:cs typeface="+mn-cs"/>
            </a:endParaRPr>
          </a:p>
        </p:txBody>
      </p:sp>
      <p:sp>
        <p:nvSpPr>
          <p:cNvPr id="35" name="TextBox 35"/>
          <p:cNvSpPr txBox="1"/>
          <p:nvPr/>
        </p:nvSpPr>
        <p:spPr>
          <a:xfrm>
            <a:off x="6548056" y="6345748"/>
            <a:ext cx="3738952" cy="1769715"/>
          </a:xfrm>
          <a:prstGeom prst="rect">
            <a:avLst/>
          </a:prstGeom>
        </p:spPr>
        <p:txBody>
          <a:bodyPr wrap="square" lIns="0" tIns="0" rIns="0" bIns="0" rtlCol="0" anchor="t">
            <a:spAutoFit/>
          </a:bodyPr>
          <a:lstStyle/>
          <a:p>
            <a:pPr marL="0" marR="0" lvl="0" indent="0" algn="ctr" defTabSz="914400" rtl="0" eaLnBrk="1" fontAlgn="auto" latinLnBrk="0" hangingPunct="1">
              <a:lnSpc>
                <a:spcPts val="4573"/>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000000"/>
                </a:solidFill>
                <a:effectLst/>
                <a:uLnTx/>
                <a:uFillTx/>
                <a:latin typeface="Barlow Bold"/>
                <a:ea typeface="+mn-ea"/>
                <a:cs typeface="+mn-cs"/>
              </a:rPr>
              <a:t>Séances de groupe de travail et de groupe consultatif</a:t>
            </a:r>
            <a:endParaRPr kumimoji="0" lang="en-US" sz="3300" b="0" i="0" u="none" strike="noStrike" kern="1200" cap="none" spc="0" normalizeH="0" baseline="0" noProof="0" dirty="0">
              <a:ln>
                <a:noFill/>
              </a:ln>
              <a:solidFill>
                <a:srgbClr val="000000"/>
              </a:solidFill>
              <a:effectLst/>
              <a:uLnTx/>
              <a:uFillTx/>
              <a:latin typeface="Barlow Bold"/>
              <a:ea typeface="+mn-ea"/>
              <a:cs typeface="+mn-cs"/>
            </a:endParaRPr>
          </a:p>
        </p:txBody>
      </p:sp>
      <p:sp>
        <p:nvSpPr>
          <p:cNvPr id="36" name="TextBox 36"/>
          <p:cNvSpPr txBox="1"/>
          <p:nvPr/>
        </p:nvSpPr>
        <p:spPr>
          <a:xfrm>
            <a:off x="1138022" y="8462697"/>
            <a:ext cx="3550807" cy="1154430"/>
          </a:xfrm>
          <a:prstGeom prst="rect">
            <a:avLst/>
          </a:prstGeom>
        </p:spPr>
        <p:txBody>
          <a:bodyPr lIns="0" tIns="0" rIns="0" bIns="0" rtlCol="0" anchor="t">
            <a:spAutoFit/>
          </a:bodyPr>
          <a:lstStyle/>
          <a:p>
            <a:pPr marL="0" marR="0" lvl="0" indent="0" algn="ctr" defTabSz="914400" rtl="0" eaLnBrk="1" fontAlgn="auto" latinLnBrk="0" hangingPunct="1">
              <a:lnSpc>
                <a:spcPts val="4573"/>
              </a:lnSpc>
              <a:spcBef>
                <a:spcPts val="0"/>
              </a:spcBef>
              <a:spcAft>
                <a:spcPts val="0"/>
              </a:spcAft>
              <a:buClrTx/>
              <a:buSzTx/>
              <a:buFontTx/>
              <a:buNone/>
              <a:tabLst/>
              <a:defRPr/>
            </a:pPr>
            <a:r>
              <a:rPr kumimoji="0" lang="fr-FR" sz="3300" b="1" i="0" u="none" strike="noStrike" kern="1200" cap="none" spc="0" normalizeH="0" baseline="0" noProof="0" dirty="0">
                <a:ln>
                  <a:noFill/>
                </a:ln>
                <a:solidFill>
                  <a:prstClr val="black"/>
                </a:solidFill>
                <a:effectLst/>
                <a:uLnTx/>
                <a:uFillTx/>
                <a:latin typeface="Barlow Bold" charset="0"/>
                <a:ea typeface="+mn-ea"/>
                <a:cs typeface="+mn-cs"/>
              </a:rPr>
              <a:t>Expérience vécue ou vivante</a:t>
            </a:r>
            <a:endParaRPr kumimoji="0" lang="en-US" sz="3300" b="1" i="0" u="none" strike="noStrike" kern="1200" cap="none" spc="0" normalizeH="0" baseline="0" noProof="0" dirty="0">
              <a:ln>
                <a:noFill/>
              </a:ln>
              <a:solidFill>
                <a:srgbClr val="000000"/>
              </a:solidFill>
              <a:effectLst/>
              <a:uLnTx/>
              <a:uFillTx/>
              <a:latin typeface="Barlow Bold" charset="0"/>
              <a:ea typeface="+mn-ea"/>
              <a:cs typeface="+mn-cs"/>
            </a:endParaRPr>
          </a:p>
        </p:txBody>
      </p:sp>
      <p:sp>
        <p:nvSpPr>
          <p:cNvPr id="37" name="TextBox 37"/>
          <p:cNvSpPr txBox="1"/>
          <p:nvPr/>
        </p:nvSpPr>
        <p:spPr>
          <a:xfrm>
            <a:off x="1145076" y="4534594"/>
            <a:ext cx="4498462" cy="589905"/>
          </a:xfrm>
          <a:prstGeom prst="rect">
            <a:avLst/>
          </a:prstGeom>
        </p:spPr>
        <p:txBody>
          <a:bodyPr wrap="square" lIns="0" tIns="0" rIns="0" bIns="0" rtlCol="0" anchor="t">
            <a:spAutoFit/>
          </a:bodyPr>
          <a:lstStyle/>
          <a:p>
            <a:pPr marL="0" marR="0" lvl="0" indent="0" algn="just" defTabSz="914400" rtl="0" eaLnBrk="1" fontAlgn="auto" latinLnBrk="0" hangingPunct="1">
              <a:lnSpc>
                <a:spcPts val="4573"/>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rlow Bold" charset="0"/>
                <a:ea typeface="+mn-ea"/>
                <a:cs typeface="+mn-cs"/>
              </a:rPr>
              <a:t>Experts en la </a:t>
            </a:r>
            <a:r>
              <a:rPr kumimoji="0" lang="en-US" sz="3300" b="1" i="0" u="none" strike="noStrike" kern="1200" cap="none" spc="0" normalizeH="0" baseline="0" noProof="0" dirty="0" err="1">
                <a:ln>
                  <a:noFill/>
                </a:ln>
                <a:solidFill>
                  <a:prstClr val="black"/>
                </a:solidFill>
                <a:effectLst/>
                <a:uLnTx/>
                <a:uFillTx/>
                <a:latin typeface="Barlow Bold" charset="0"/>
                <a:ea typeface="+mn-ea"/>
                <a:cs typeface="+mn-cs"/>
              </a:rPr>
              <a:t>matière</a:t>
            </a:r>
            <a:endParaRPr kumimoji="0" lang="en-US" sz="3200" b="1" i="0" u="none" strike="noStrike" kern="1200" cap="none" spc="0" normalizeH="0" baseline="0" noProof="0" dirty="0">
              <a:ln>
                <a:noFill/>
              </a:ln>
              <a:solidFill>
                <a:srgbClr val="000000"/>
              </a:solidFill>
              <a:effectLst/>
              <a:uLnTx/>
              <a:uFillTx/>
              <a:latin typeface="Barlow Bold"/>
              <a:ea typeface="+mn-ea"/>
              <a:cs typeface="+mn-cs"/>
            </a:endParaRPr>
          </a:p>
        </p:txBody>
      </p:sp>
      <p:sp>
        <p:nvSpPr>
          <p:cNvPr id="38" name="TextBox 38"/>
          <p:cNvSpPr txBox="1"/>
          <p:nvPr/>
        </p:nvSpPr>
        <p:spPr>
          <a:xfrm>
            <a:off x="10715636" y="7637360"/>
            <a:ext cx="5929354" cy="2359620"/>
          </a:xfrm>
          <a:prstGeom prst="rect">
            <a:avLst/>
          </a:prstGeom>
        </p:spPr>
        <p:txBody>
          <a:bodyPr wrap="square" lIns="0" tIns="0" rIns="0" bIns="0" rtlCol="0" anchor="t">
            <a:spAutoFit/>
          </a:bodyPr>
          <a:lstStyle/>
          <a:p>
            <a:pPr marL="0" marR="0" lvl="0" indent="0" algn="ctr" defTabSz="914400" rtl="0" eaLnBrk="1" fontAlgn="auto" latinLnBrk="0" hangingPunct="1">
              <a:lnSpc>
                <a:spcPts val="462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000000"/>
                </a:solidFill>
                <a:effectLst/>
                <a:uLnTx/>
                <a:uFillTx/>
                <a:latin typeface="Barlow Bold"/>
                <a:ea typeface="+mn-ea"/>
                <a:cs typeface="+mn-cs"/>
              </a:rPr>
              <a:t>Ressources de sensibilisation et de formation pour les prestataires de soins de santé (PSS) et les populations NAC.</a:t>
            </a:r>
            <a:endParaRPr kumimoji="0" lang="en-US" sz="3300" b="0" i="0" u="none" strike="noStrike" kern="1200" cap="none" spc="0" normalizeH="0" baseline="0" noProof="0" dirty="0">
              <a:ln>
                <a:noFill/>
              </a:ln>
              <a:solidFill>
                <a:srgbClr val="000000"/>
              </a:solidFill>
              <a:effectLst/>
              <a:uLnTx/>
              <a:uFillTx/>
              <a:latin typeface="Barlow Bold"/>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cstate="print"/>
            <a:stretch>
              <a:fillRect/>
            </a:stretch>
          </a:blipFill>
        </p:spPr>
      </p:sp>
      <p:sp>
        <p:nvSpPr>
          <p:cNvPr id="3" name="Freeform 3"/>
          <p:cNvSpPr/>
          <p:nvPr/>
        </p:nvSpPr>
        <p:spPr>
          <a:xfrm>
            <a:off x="7647112" y="2112484"/>
            <a:ext cx="2973625" cy="1474423"/>
          </a:xfrm>
          <a:custGeom>
            <a:avLst/>
            <a:gdLst/>
            <a:ahLst/>
            <a:cxnLst/>
            <a:rect l="l" t="t" r="r" b="b"/>
            <a:pathLst>
              <a:path w="2973625" h="1474423">
                <a:moveTo>
                  <a:pt x="0" y="0"/>
                </a:moveTo>
                <a:lnTo>
                  <a:pt x="2973625" y="0"/>
                </a:lnTo>
                <a:lnTo>
                  <a:pt x="2973625" y="1474423"/>
                </a:lnTo>
                <a:lnTo>
                  <a:pt x="0" y="1474423"/>
                </a:lnTo>
                <a:lnTo>
                  <a:pt x="0" y="0"/>
                </a:lnTo>
                <a:close/>
              </a:path>
            </a:pathLst>
          </a:custGeom>
          <a:blipFill>
            <a:blip r:embed="rId3"/>
            <a:stretch>
              <a:fillRect/>
            </a:stretch>
          </a:blipFill>
        </p:spPr>
      </p:sp>
      <p:sp>
        <p:nvSpPr>
          <p:cNvPr id="4" name="Freeform 4"/>
          <p:cNvSpPr/>
          <p:nvPr/>
        </p:nvSpPr>
        <p:spPr>
          <a:xfrm>
            <a:off x="2392276" y="5152444"/>
            <a:ext cx="2216273" cy="1659798"/>
          </a:xfrm>
          <a:custGeom>
            <a:avLst/>
            <a:gdLst/>
            <a:ahLst/>
            <a:cxnLst/>
            <a:rect l="l" t="t" r="r" b="b"/>
            <a:pathLst>
              <a:path w="2216273" h="1659798">
                <a:moveTo>
                  <a:pt x="0" y="0"/>
                </a:moveTo>
                <a:lnTo>
                  <a:pt x="2216272" y="0"/>
                </a:lnTo>
                <a:lnTo>
                  <a:pt x="2216272" y="1659798"/>
                </a:lnTo>
                <a:lnTo>
                  <a:pt x="0" y="1659798"/>
                </a:lnTo>
                <a:lnTo>
                  <a:pt x="0" y="0"/>
                </a:lnTo>
                <a:close/>
              </a:path>
            </a:pathLst>
          </a:custGeom>
          <a:blipFill>
            <a:blip r:embed="rId4"/>
            <a:stretch>
              <a:fillRect t="-16763" b="-16763"/>
            </a:stretch>
          </a:blipFill>
        </p:spPr>
      </p:sp>
      <p:sp>
        <p:nvSpPr>
          <p:cNvPr id="5" name="Freeform 5"/>
          <p:cNvSpPr/>
          <p:nvPr/>
        </p:nvSpPr>
        <p:spPr>
          <a:xfrm>
            <a:off x="1569950" y="1980673"/>
            <a:ext cx="3860924" cy="1647328"/>
          </a:xfrm>
          <a:custGeom>
            <a:avLst/>
            <a:gdLst/>
            <a:ahLst/>
            <a:cxnLst/>
            <a:rect l="l" t="t" r="r" b="b"/>
            <a:pathLst>
              <a:path w="3860924" h="1647328">
                <a:moveTo>
                  <a:pt x="0" y="0"/>
                </a:moveTo>
                <a:lnTo>
                  <a:pt x="3860924" y="0"/>
                </a:lnTo>
                <a:lnTo>
                  <a:pt x="3860924" y="1647328"/>
                </a:lnTo>
                <a:lnTo>
                  <a:pt x="0" y="1647328"/>
                </a:lnTo>
                <a:lnTo>
                  <a:pt x="0" y="0"/>
                </a:lnTo>
                <a:close/>
              </a:path>
            </a:pathLst>
          </a:custGeom>
          <a:blipFill>
            <a:blip r:embed="rId5"/>
            <a:stretch>
              <a:fillRect/>
            </a:stretch>
          </a:blipFill>
        </p:spPr>
      </p:sp>
      <p:sp>
        <p:nvSpPr>
          <p:cNvPr id="6" name="Freeform 6"/>
          <p:cNvSpPr/>
          <p:nvPr/>
        </p:nvSpPr>
        <p:spPr>
          <a:xfrm>
            <a:off x="13409939" y="1912070"/>
            <a:ext cx="2953475" cy="1674836"/>
          </a:xfrm>
          <a:custGeom>
            <a:avLst/>
            <a:gdLst/>
            <a:ahLst/>
            <a:cxnLst/>
            <a:rect l="l" t="t" r="r" b="b"/>
            <a:pathLst>
              <a:path w="2953475" h="1674836">
                <a:moveTo>
                  <a:pt x="0" y="0"/>
                </a:moveTo>
                <a:lnTo>
                  <a:pt x="2953475" y="0"/>
                </a:lnTo>
                <a:lnTo>
                  <a:pt x="2953475" y="1674837"/>
                </a:lnTo>
                <a:lnTo>
                  <a:pt x="0" y="1674837"/>
                </a:lnTo>
                <a:lnTo>
                  <a:pt x="0" y="0"/>
                </a:lnTo>
                <a:close/>
              </a:path>
            </a:pathLst>
          </a:custGeom>
          <a:blipFill>
            <a:blip r:embed="rId6"/>
            <a:stretch>
              <a:fillRect/>
            </a:stretch>
          </a:blipFill>
        </p:spPr>
      </p:sp>
      <p:sp>
        <p:nvSpPr>
          <p:cNvPr id="7" name="Freeform 7"/>
          <p:cNvSpPr/>
          <p:nvPr/>
        </p:nvSpPr>
        <p:spPr>
          <a:xfrm>
            <a:off x="14086279" y="5173290"/>
            <a:ext cx="1600795" cy="1803712"/>
          </a:xfrm>
          <a:custGeom>
            <a:avLst/>
            <a:gdLst/>
            <a:ahLst/>
            <a:cxnLst/>
            <a:rect l="l" t="t" r="r" b="b"/>
            <a:pathLst>
              <a:path w="1600795" h="1803712">
                <a:moveTo>
                  <a:pt x="0" y="0"/>
                </a:moveTo>
                <a:lnTo>
                  <a:pt x="1600795" y="0"/>
                </a:lnTo>
                <a:lnTo>
                  <a:pt x="1600795" y="1803712"/>
                </a:lnTo>
                <a:lnTo>
                  <a:pt x="0" y="1803712"/>
                </a:lnTo>
                <a:lnTo>
                  <a:pt x="0" y="0"/>
                </a:lnTo>
                <a:close/>
              </a:path>
            </a:pathLst>
          </a:custGeom>
          <a:blipFill>
            <a:blip r:embed="rId7"/>
            <a:stretch>
              <a:fillRect/>
            </a:stretch>
          </a:blipFill>
        </p:spPr>
      </p:sp>
      <p:sp>
        <p:nvSpPr>
          <p:cNvPr id="8" name="Freeform 8"/>
          <p:cNvSpPr/>
          <p:nvPr/>
        </p:nvSpPr>
        <p:spPr>
          <a:xfrm>
            <a:off x="8094782" y="5135109"/>
            <a:ext cx="2078286" cy="1838383"/>
          </a:xfrm>
          <a:custGeom>
            <a:avLst/>
            <a:gdLst/>
            <a:ahLst/>
            <a:cxnLst/>
            <a:rect l="l" t="t" r="r" b="b"/>
            <a:pathLst>
              <a:path w="2078286" h="1838383">
                <a:moveTo>
                  <a:pt x="0" y="0"/>
                </a:moveTo>
                <a:lnTo>
                  <a:pt x="2078286" y="0"/>
                </a:lnTo>
                <a:lnTo>
                  <a:pt x="2078286" y="1838383"/>
                </a:lnTo>
                <a:lnTo>
                  <a:pt x="0" y="1838383"/>
                </a:lnTo>
                <a:lnTo>
                  <a:pt x="0" y="0"/>
                </a:lnTo>
                <a:close/>
              </a:path>
            </a:pathLst>
          </a:custGeom>
          <a:blipFill>
            <a:blip r:embed="rId8"/>
            <a:stretch>
              <a:fillRect l="-1715" r="-1715"/>
            </a:stretch>
          </a:blipFill>
        </p:spPr>
      </p:sp>
      <p:sp>
        <p:nvSpPr>
          <p:cNvPr id="9" name="Freeform 9"/>
          <p:cNvSpPr/>
          <p:nvPr/>
        </p:nvSpPr>
        <p:spPr>
          <a:xfrm>
            <a:off x="7865994" y="8389878"/>
            <a:ext cx="2853608" cy="1124189"/>
          </a:xfrm>
          <a:custGeom>
            <a:avLst/>
            <a:gdLst/>
            <a:ahLst/>
            <a:cxnLst/>
            <a:rect l="l" t="t" r="r" b="b"/>
            <a:pathLst>
              <a:path w="2853608" h="1124189">
                <a:moveTo>
                  <a:pt x="0" y="0"/>
                </a:moveTo>
                <a:lnTo>
                  <a:pt x="2853608" y="0"/>
                </a:lnTo>
                <a:lnTo>
                  <a:pt x="2853608" y="1124188"/>
                </a:lnTo>
                <a:lnTo>
                  <a:pt x="0" y="1124188"/>
                </a:lnTo>
                <a:lnTo>
                  <a:pt x="0" y="0"/>
                </a:lnTo>
                <a:close/>
              </a:path>
            </a:pathLst>
          </a:custGeom>
          <a:blipFill>
            <a:blip r:embed="rId9"/>
            <a:stretch>
              <a:fillRect t="-24010" b="-18773"/>
            </a:stretch>
          </a:blipFill>
        </p:spPr>
      </p:sp>
      <p:sp>
        <p:nvSpPr>
          <p:cNvPr id="10" name="TextBox 10"/>
          <p:cNvSpPr txBox="1"/>
          <p:nvPr/>
        </p:nvSpPr>
        <p:spPr>
          <a:xfrm>
            <a:off x="3380250" y="396627"/>
            <a:ext cx="11527499" cy="909864"/>
          </a:xfrm>
          <a:prstGeom prst="rect">
            <a:avLst/>
          </a:prstGeom>
        </p:spPr>
        <p:txBody>
          <a:bodyPr wrap="square" lIns="0" tIns="0" rIns="0" bIns="0" rtlCol="0" anchor="t">
            <a:spAutoFit/>
          </a:bodyPr>
          <a:lstStyle/>
          <a:p>
            <a:pPr marL="0" marR="0" lvl="0" indent="0" algn="ctr" defTabSz="914400" rtl="0" eaLnBrk="1" fontAlgn="auto" latinLnBrk="0" hangingPunct="1">
              <a:lnSpc>
                <a:spcPts val="6911"/>
              </a:lnSpc>
              <a:spcBef>
                <a:spcPts val="0"/>
              </a:spcBef>
              <a:spcAft>
                <a:spcPts val="0"/>
              </a:spcAft>
              <a:buClrTx/>
              <a:buSzTx/>
              <a:buFontTx/>
              <a:buNone/>
              <a:tabLst/>
              <a:defRPr/>
            </a:pPr>
            <a:r>
              <a:rPr kumimoji="0" lang="en-US" sz="6400" b="0" i="0" u="none" strike="noStrike" kern="1200" cap="none" spc="0" normalizeH="0" baseline="0" noProof="0" dirty="0">
                <a:ln>
                  <a:noFill/>
                </a:ln>
                <a:solidFill>
                  <a:prstClr val="black"/>
                </a:solidFill>
                <a:effectLst/>
                <a:uLnTx/>
                <a:uFillTx/>
                <a:latin typeface="Pragmatica Bold" charset="0"/>
                <a:ea typeface="+mn-ea"/>
                <a:cs typeface="+mn-cs"/>
              </a:rPr>
              <a:t>PARTENAIRES DU PROJET</a:t>
            </a:r>
            <a:endParaRPr kumimoji="0" lang="en-US" sz="6400" b="0" i="0" u="none" strike="noStrike" kern="1200" cap="none" spc="-159" normalizeH="0" baseline="0" noProof="0" dirty="0">
              <a:ln>
                <a:noFill/>
              </a:ln>
              <a:solidFill>
                <a:srgbClr val="000000"/>
              </a:solidFill>
              <a:effectLst/>
              <a:uLnTx/>
              <a:uFillTx/>
              <a:latin typeface="Pragmatica Bold" charset="0"/>
              <a:ea typeface="+mn-ea"/>
              <a:cs typeface="+mn-cs"/>
            </a:endParaRPr>
          </a:p>
        </p:txBody>
      </p:sp>
      <p:sp>
        <p:nvSpPr>
          <p:cNvPr id="11" name="TextBox 11"/>
          <p:cNvSpPr txBox="1"/>
          <p:nvPr/>
        </p:nvSpPr>
        <p:spPr>
          <a:xfrm>
            <a:off x="1140387" y="3580376"/>
            <a:ext cx="4720051" cy="1849865"/>
          </a:xfrm>
          <a:prstGeom prst="rect">
            <a:avLst/>
          </a:prstGeom>
        </p:spPr>
        <p:txBody>
          <a:bodyPr lIns="0" tIns="0" rIns="0" bIns="0" rtlCol="0" anchor="t">
            <a:spAutoFit/>
          </a:bodyPr>
          <a:lstStyle/>
          <a:p>
            <a:pPr marL="0" marR="0" lvl="0" indent="0" algn="ctr" defTabSz="914400" rtl="0" eaLnBrk="1" fontAlgn="auto" latinLnBrk="0" hangingPunct="1">
              <a:lnSpc>
                <a:spcPts val="3449"/>
              </a:lnSpc>
              <a:spcBef>
                <a:spcPts val="0"/>
              </a:spcBef>
              <a:spcAft>
                <a:spcPts val="0"/>
              </a:spcAft>
              <a:buClrTx/>
              <a:buSzTx/>
              <a:buFontTx/>
              <a:buNone/>
              <a:tabLst/>
              <a:defRPr/>
            </a:pPr>
            <a:r>
              <a:rPr kumimoji="0" lang="fr-FR" sz="2500" b="1" i="0" u="none" strike="noStrike" kern="1200" cap="none" spc="0" normalizeH="0" baseline="0" noProof="0" dirty="0">
                <a:ln>
                  <a:noFill/>
                </a:ln>
                <a:solidFill>
                  <a:srgbClr val="000000"/>
                </a:solidFill>
                <a:effectLst/>
                <a:uLnTx/>
                <a:uFillTx/>
                <a:latin typeface="Barlow Bold" charset="0"/>
                <a:ea typeface="+mn-ea"/>
                <a:cs typeface="+mn-cs"/>
              </a:rPr>
              <a:t>Le Réseau canadien VIH/sida des communautés noires, africaines et caribéennes (RCVSNAC</a:t>
            </a:r>
            <a:r>
              <a:rPr kumimoji="0" lang="fr-FR" sz="2500" b="0" i="0" u="none" strike="noStrike" kern="1200" cap="none" spc="0" normalizeH="0" baseline="0" noProof="0" dirty="0">
                <a:ln>
                  <a:noFill/>
                </a:ln>
                <a:solidFill>
                  <a:srgbClr val="000000"/>
                </a:solidFill>
                <a:effectLst/>
                <a:uLnTx/>
                <a:uFillTx/>
                <a:latin typeface="Barlow Bold" charset="0"/>
                <a:ea typeface="+mn-ea"/>
                <a:cs typeface="+mn-cs"/>
              </a:rPr>
              <a:t>)</a:t>
            </a:r>
            <a:endParaRPr kumimoji="0" lang="en-US" sz="2500" b="0" i="0" u="none" strike="noStrike" kern="1200" cap="none" spc="0" normalizeH="0" baseline="0" noProof="0" dirty="0">
              <a:ln>
                <a:noFill/>
              </a:ln>
              <a:solidFill>
                <a:srgbClr val="000000"/>
              </a:solidFill>
              <a:effectLst/>
              <a:uLnTx/>
              <a:uFillTx/>
              <a:latin typeface="Barlow Bold" charset="0"/>
              <a:ea typeface="+mn-ea"/>
              <a:cs typeface="+mn-cs"/>
            </a:endParaRPr>
          </a:p>
          <a:p>
            <a:pPr marL="0" marR="0" lvl="0" indent="0" algn="ctr" defTabSz="914400" rtl="0" eaLnBrk="1" fontAlgn="auto" latinLnBrk="0" hangingPunct="1">
              <a:lnSpc>
                <a:spcPts val="503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6773899" y="3580376"/>
            <a:ext cx="5037798" cy="1413849"/>
          </a:xfrm>
          <a:prstGeom prst="rect">
            <a:avLst/>
          </a:prstGeom>
        </p:spPr>
        <p:txBody>
          <a:bodyPr lIns="0" tIns="0" rIns="0" bIns="0" rtlCol="0" anchor="t">
            <a:spAutoFit/>
          </a:bodyPr>
          <a:lstStyle/>
          <a:p>
            <a:pPr marL="0" marR="0" lvl="0" indent="0" algn="ctr" defTabSz="914400" rtl="0" eaLnBrk="1" fontAlgn="auto" latinLnBrk="0" hangingPunct="1">
              <a:lnSpc>
                <a:spcPts val="3449"/>
              </a:lnSpc>
              <a:spcBef>
                <a:spcPts val="0"/>
              </a:spcBef>
              <a:spcAft>
                <a:spcPts val="0"/>
              </a:spcAft>
              <a:buClrTx/>
              <a:buSzTx/>
              <a:buFontTx/>
              <a:buNone/>
              <a:tabLst/>
              <a:defRPr/>
            </a:pPr>
            <a:r>
              <a:rPr kumimoji="0" lang="fr-FR" sz="2499" b="0" i="0" u="none" strike="noStrike" kern="1200" cap="none" spc="0" normalizeH="0" baseline="0" noProof="0" dirty="0">
                <a:ln>
                  <a:noFill/>
                </a:ln>
                <a:solidFill>
                  <a:srgbClr val="000000"/>
                </a:solidFill>
                <a:effectLst/>
                <a:uLnTx/>
                <a:uFillTx/>
                <a:latin typeface="Barlow Bold"/>
                <a:ea typeface="+mn-ea"/>
                <a:cs typeface="+mn-cs"/>
              </a:rPr>
              <a:t>Réseau positif afro-canadien de la Colombie-Britannique</a:t>
            </a:r>
            <a:endParaRPr kumimoji="0" lang="en-US" sz="2499" b="0" i="0" u="none" strike="noStrike" kern="1200" cap="none" spc="0" normalizeH="0" baseline="0" noProof="0" dirty="0">
              <a:ln>
                <a:noFill/>
              </a:ln>
              <a:solidFill>
                <a:srgbClr val="000000"/>
              </a:solidFill>
              <a:effectLst/>
              <a:uLnTx/>
              <a:uFillTx/>
              <a:latin typeface="Barlow Bold"/>
              <a:ea typeface="+mn-ea"/>
              <a:cs typeface="+mn-cs"/>
            </a:endParaRPr>
          </a:p>
          <a:p>
            <a:pPr marL="0" marR="0" lvl="0" indent="0" algn="ctr" defTabSz="914400" rtl="0" eaLnBrk="1" fontAlgn="auto" latinLnBrk="0" hangingPunct="1">
              <a:lnSpc>
                <a:spcPts val="503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4152630" y="9556882"/>
            <a:ext cx="9982740" cy="698653"/>
          </a:xfrm>
          <a:prstGeom prst="rect">
            <a:avLst/>
          </a:prstGeom>
        </p:spPr>
        <p:txBody>
          <a:bodyPr lIns="0" tIns="0" rIns="0" bIns="0" rtlCol="0" anchor="t">
            <a:spAutoFit/>
          </a:bodyPr>
          <a:lstStyle/>
          <a:p>
            <a:pPr marL="0" marR="0" lvl="0" indent="0" algn="ctr" defTabSz="914400" rtl="0" eaLnBrk="1" fontAlgn="auto" latinLnBrk="0" hangingPunct="1">
              <a:lnSpc>
                <a:spcPts val="266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Canva Sans Bold"/>
                <a:ea typeface="+mn-ea"/>
                <a:cs typeface="+mn-cs"/>
              </a:rPr>
              <a:t>Les opinions exprimées dans le présent document ne reflètent pas nécessairement celles de Santé Canada</a:t>
            </a:r>
            <a:endParaRPr kumimoji="0" lang="en-US" sz="1900" b="0" i="0" u="none" strike="noStrike" kern="1200" cap="none" spc="0" normalizeH="0" baseline="0" noProof="0" dirty="0">
              <a:ln>
                <a:noFill/>
              </a:ln>
              <a:solidFill>
                <a:srgbClr val="000000"/>
              </a:solidFill>
              <a:effectLst/>
              <a:uLnTx/>
              <a:uFillTx/>
              <a:latin typeface="Canva Sans Bold"/>
              <a:ea typeface="+mn-ea"/>
              <a:cs typeface="+mn-cs"/>
            </a:endParaRPr>
          </a:p>
        </p:txBody>
      </p:sp>
      <p:sp>
        <p:nvSpPr>
          <p:cNvPr id="14" name="TextBox 14"/>
          <p:cNvSpPr txBox="1"/>
          <p:nvPr/>
        </p:nvSpPr>
        <p:spPr>
          <a:xfrm>
            <a:off x="12526651" y="3570851"/>
            <a:ext cx="4720051" cy="827150"/>
          </a:xfrm>
          <a:prstGeom prst="rect">
            <a:avLst/>
          </a:prstGeom>
        </p:spPr>
        <p:txBody>
          <a:bodyPr lIns="0" tIns="0" rIns="0" bIns="0" rtlCol="0" anchor="t">
            <a:spAutoFit/>
          </a:bodyPr>
          <a:lstStyle/>
          <a:p>
            <a:pPr marL="0" marR="0" lvl="0" indent="0" algn="ctr" defTabSz="914400" rtl="0" eaLnBrk="1" fontAlgn="auto" latinLnBrk="0" hangingPunct="1">
              <a:lnSpc>
                <a:spcPts val="3449"/>
              </a:lnSpc>
              <a:spcBef>
                <a:spcPts val="0"/>
              </a:spcBef>
              <a:spcAft>
                <a:spcPts val="0"/>
              </a:spcAft>
              <a:buClrTx/>
              <a:buSzTx/>
              <a:buFontTx/>
              <a:buNone/>
              <a:tabLst/>
              <a:defRPr/>
            </a:pPr>
            <a:r>
              <a:rPr kumimoji="0" lang="fr-FR" sz="2499" b="0" i="0" u="none" strike="noStrike" kern="1200" cap="none" spc="0" normalizeH="0" baseline="0" noProof="0" dirty="0">
                <a:ln>
                  <a:noFill/>
                </a:ln>
                <a:solidFill>
                  <a:srgbClr val="000000"/>
                </a:solidFill>
                <a:effectLst/>
                <a:uLnTx/>
                <a:uFillTx/>
                <a:latin typeface="Barlow Bold"/>
                <a:ea typeface="+mn-ea"/>
                <a:cs typeface="+mn-cs"/>
              </a:rPr>
              <a:t>Le Centre canadien d'études mondiales</a:t>
            </a:r>
            <a:endParaRPr kumimoji="0" lang="en-US" sz="2499" b="0" i="0" u="none" strike="noStrike" kern="1200" cap="none" spc="0" normalizeH="0" baseline="0" noProof="0" dirty="0">
              <a:ln>
                <a:noFill/>
              </a:ln>
              <a:solidFill>
                <a:srgbClr val="000000"/>
              </a:solidFill>
              <a:effectLst/>
              <a:uLnTx/>
              <a:uFillTx/>
              <a:latin typeface="Barlow Bold"/>
              <a:ea typeface="+mn-ea"/>
              <a:cs typeface="+mn-cs"/>
            </a:endParaRPr>
          </a:p>
        </p:txBody>
      </p:sp>
      <p:sp>
        <p:nvSpPr>
          <p:cNvPr id="15" name="TextBox 15"/>
          <p:cNvSpPr txBox="1"/>
          <p:nvPr/>
        </p:nvSpPr>
        <p:spPr>
          <a:xfrm>
            <a:off x="1140387" y="6925867"/>
            <a:ext cx="4720051" cy="422274"/>
          </a:xfrm>
          <a:prstGeom prst="rect">
            <a:avLst/>
          </a:prstGeom>
        </p:spPr>
        <p:txBody>
          <a:bodyPr lIns="0" tIns="0" rIns="0" bIns="0" rtlCol="0" anchor="t">
            <a:spAutoFit/>
          </a:bodyPr>
          <a:lstStyle/>
          <a:p>
            <a:pPr marL="0" marR="0" lvl="0" indent="0" algn="ctr" defTabSz="914400" rtl="0" eaLnBrk="1" fontAlgn="auto" latinLnBrk="0" hangingPunct="1">
              <a:lnSpc>
                <a:spcPts val="35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Barlow Bold"/>
                <a:ea typeface="+mn-ea"/>
                <a:cs typeface="+mn-cs"/>
              </a:rPr>
              <a:t>HIV Edmonton</a:t>
            </a:r>
          </a:p>
        </p:txBody>
      </p:sp>
      <p:sp>
        <p:nvSpPr>
          <p:cNvPr id="16" name="TextBox 16"/>
          <p:cNvSpPr txBox="1"/>
          <p:nvPr/>
        </p:nvSpPr>
        <p:spPr>
          <a:xfrm>
            <a:off x="6783975" y="6919852"/>
            <a:ext cx="4720051" cy="769441"/>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Barlow Bold" charset="0"/>
                <a:ea typeface="+mn-ea"/>
                <a:cs typeface="+mn-cs"/>
              </a:rPr>
              <a:t>Coalition noire pour la prévention du sida</a:t>
            </a:r>
          </a:p>
        </p:txBody>
      </p:sp>
      <p:sp>
        <p:nvSpPr>
          <p:cNvPr id="17" name="TextBox 17"/>
          <p:cNvSpPr txBox="1"/>
          <p:nvPr/>
        </p:nvSpPr>
        <p:spPr>
          <a:xfrm>
            <a:off x="12694849" y="6919852"/>
            <a:ext cx="4720051" cy="827150"/>
          </a:xfrm>
          <a:prstGeom prst="rect">
            <a:avLst/>
          </a:prstGeom>
        </p:spPr>
        <p:txBody>
          <a:bodyPr lIns="0" tIns="0" rIns="0" bIns="0" rtlCol="0" anchor="t">
            <a:spAutoFit/>
          </a:bodyPr>
          <a:lstStyle/>
          <a:p>
            <a:pPr marL="0" marR="0" lvl="0" indent="0" algn="ctr" defTabSz="914400" rtl="0" eaLnBrk="1" fontAlgn="auto" latinLnBrk="0" hangingPunct="1">
              <a:lnSpc>
                <a:spcPts val="3449"/>
              </a:lnSpc>
              <a:spcBef>
                <a:spcPts val="0"/>
              </a:spcBef>
              <a:spcAft>
                <a:spcPts val="0"/>
              </a:spcAft>
              <a:buClrTx/>
              <a:buSzTx/>
              <a:buFontTx/>
              <a:buNone/>
              <a:tabLst/>
              <a:defRPr/>
            </a:pPr>
            <a:r>
              <a:rPr kumimoji="0" lang="fr-FR" sz="2499" b="0" i="0" u="none" strike="noStrike" kern="1200" cap="none" spc="0" normalizeH="0" baseline="0" noProof="0" dirty="0">
                <a:ln>
                  <a:noFill/>
                </a:ln>
                <a:solidFill>
                  <a:srgbClr val="000000"/>
                </a:solidFill>
                <a:effectLst/>
                <a:uLnTx/>
                <a:uFillTx/>
                <a:latin typeface="Barlow Bold"/>
                <a:ea typeface="+mn-ea"/>
                <a:cs typeface="+mn-cs"/>
              </a:rPr>
              <a:t>La santé des femmes entre les mains des femmes (CHC</a:t>
            </a:r>
            <a:endParaRPr kumimoji="0" lang="en-US" sz="2499" b="0" i="0" u="none" strike="noStrike" kern="1200" cap="none" spc="0" normalizeH="0" baseline="0" noProof="0" dirty="0">
              <a:ln>
                <a:noFill/>
              </a:ln>
              <a:solidFill>
                <a:srgbClr val="000000"/>
              </a:solidFill>
              <a:effectLst/>
              <a:uLnTx/>
              <a:uFillTx/>
              <a:latin typeface="Barlow Bold"/>
              <a:ea typeface="+mn-ea"/>
              <a:cs typeface="+mn-cs"/>
            </a:endParaRPr>
          </a:p>
        </p:txBody>
      </p:sp>
      <p:sp>
        <p:nvSpPr>
          <p:cNvPr id="18" name="Freeform 18"/>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rot="5400000">
            <a:off x="16540497" y="399877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rot="5400000">
            <a:off x="16540497" y="129149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1249287" y="57332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Freeform 23"/>
          <p:cNvSpPr/>
          <p:nvPr/>
        </p:nvSpPr>
        <p:spPr>
          <a:xfrm rot="5400000">
            <a:off x="-1249287" y="292697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4" name="Freeform 24"/>
          <p:cNvSpPr/>
          <p:nvPr/>
        </p:nvSpPr>
        <p:spPr>
          <a:xfrm rot="5400000">
            <a:off x="-1249287" y="1207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10800000">
            <a:off x="13556737" y="2238975"/>
            <a:ext cx="4376852" cy="4010813"/>
          </a:xfrm>
          <a:custGeom>
            <a:avLst/>
            <a:gdLst/>
            <a:ahLst/>
            <a:cxnLst/>
            <a:rect l="l" t="t" r="r" b="b"/>
            <a:pathLst>
              <a:path w="4725289" h="4294106">
                <a:moveTo>
                  <a:pt x="0" y="0"/>
                </a:moveTo>
                <a:lnTo>
                  <a:pt x="4725289" y="0"/>
                </a:lnTo>
                <a:lnTo>
                  <a:pt x="4725289" y="4294106"/>
                </a:lnTo>
                <a:lnTo>
                  <a:pt x="0" y="4294106"/>
                </a:lnTo>
                <a:lnTo>
                  <a:pt x="0" y="0"/>
                </a:lnTo>
                <a:close/>
              </a:path>
            </a:pathLst>
          </a:custGeom>
          <a:blipFill>
            <a:blip r:embed="rId3"/>
            <a:stretch>
              <a:fillRect/>
            </a:stretch>
          </a:blipFill>
        </p:spPr>
      </p:sp>
      <p:grpSp>
        <p:nvGrpSpPr>
          <p:cNvPr id="3" name="Group 3"/>
          <p:cNvGrpSpPr/>
          <p:nvPr/>
        </p:nvGrpSpPr>
        <p:grpSpPr>
          <a:xfrm rot="-5400000">
            <a:off x="14045371" y="2168252"/>
            <a:ext cx="3086812" cy="3889680"/>
            <a:chOff x="0" y="0"/>
            <a:chExt cx="645030" cy="812800"/>
          </a:xfrm>
        </p:grpSpPr>
        <p:sp>
          <p:nvSpPr>
            <p:cNvPr id="4" name="Freeform 4"/>
            <p:cNvSpPr/>
            <p:nvPr/>
          </p:nvSpPr>
          <p:spPr>
            <a:xfrm>
              <a:off x="0" y="8490"/>
              <a:ext cx="645030" cy="795820"/>
            </a:xfrm>
            <a:custGeom>
              <a:avLst/>
              <a:gdLst/>
              <a:ahLst/>
              <a:cxnLst/>
              <a:rect l="l" t="t" r="r" b="b"/>
              <a:pathLst>
                <a:path w="645030" h="795820">
                  <a:moveTo>
                    <a:pt x="357163" y="13340"/>
                  </a:moveTo>
                  <a:lnTo>
                    <a:pt x="610382" y="172880"/>
                  </a:lnTo>
                  <a:cubicBezTo>
                    <a:pt x="631947" y="186467"/>
                    <a:pt x="645030" y="210173"/>
                    <a:pt x="645030" y="235662"/>
                  </a:cubicBezTo>
                  <a:lnTo>
                    <a:pt x="645030" y="560158"/>
                  </a:lnTo>
                  <a:cubicBezTo>
                    <a:pt x="645030" y="585647"/>
                    <a:pt x="631947" y="609353"/>
                    <a:pt x="610382" y="622940"/>
                  </a:cubicBezTo>
                  <a:lnTo>
                    <a:pt x="357163" y="782480"/>
                  </a:lnTo>
                  <a:cubicBezTo>
                    <a:pt x="335990" y="795820"/>
                    <a:pt x="309040" y="795820"/>
                    <a:pt x="287867" y="782480"/>
                  </a:cubicBezTo>
                  <a:lnTo>
                    <a:pt x="34648" y="622940"/>
                  </a:lnTo>
                  <a:cubicBezTo>
                    <a:pt x="13083" y="609353"/>
                    <a:pt x="0" y="585647"/>
                    <a:pt x="0" y="560158"/>
                  </a:cubicBezTo>
                  <a:lnTo>
                    <a:pt x="0" y="235662"/>
                  </a:lnTo>
                  <a:cubicBezTo>
                    <a:pt x="0" y="210173"/>
                    <a:pt x="13083" y="186467"/>
                    <a:pt x="34648" y="172880"/>
                  </a:cubicBezTo>
                  <a:lnTo>
                    <a:pt x="287867" y="13340"/>
                  </a:lnTo>
                  <a:cubicBezTo>
                    <a:pt x="309040" y="0"/>
                    <a:pt x="335990" y="0"/>
                    <a:pt x="357163" y="13340"/>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5" name="Freeform 5"/>
          <p:cNvSpPr/>
          <p:nvPr/>
        </p:nvSpPr>
        <p:spPr>
          <a:xfrm>
            <a:off x="14654695" y="2858886"/>
            <a:ext cx="2181821" cy="2238808"/>
          </a:xfrm>
          <a:custGeom>
            <a:avLst/>
            <a:gdLst/>
            <a:ahLst/>
            <a:cxnLst/>
            <a:rect l="l" t="t" r="r" b="b"/>
            <a:pathLst>
              <a:path w="2181821" h="2238808">
                <a:moveTo>
                  <a:pt x="0" y="0"/>
                </a:moveTo>
                <a:lnTo>
                  <a:pt x="2181820" y="0"/>
                </a:lnTo>
                <a:lnTo>
                  <a:pt x="2181820" y="2238808"/>
                </a:lnTo>
                <a:lnTo>
                  <a:pt x="0" y="22388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509566" y="462855"/>
            <a:ext cx="5974340" cy="909801"/>
          </a:xfrm>
          <a:prstGeom prst="rect">
            <a:avLst/>
          </a:prstGeom>
        </p:spPr>
        <p:txBody>
          <a:bodyPr lIns="0" tIns="0" rIns="0" bIns="0" rtlCol="0" anchor="t">
            <a:spAutoFit/>
          </a:bodyPr>
          <a:lstStyle/>
          <a:p>
            <a:pPr lvl="0">
              <a:lnSpc>
                <a:spcPts val="6911"/>
              </a:lnSpc>
            </a:pPr>
            <a:r>
              <a:rPr lang="en-US" sz="6399" spc="-159" dirty="0">
                <a:solidFill>
                  <a:srgbClr val="000000"/>
                </a:solidFill>
                <a:latin typeface="Pragmatica Bold"/>
              </a:rPr>
              <a:t>OBJECTIFS</a:t>
            </a:r>
          </a:p>
        </p:txBody>
      </p:sp>
      <p:grpSp>
        <p:nvGrpSpPr>
          <p:cNvPr id="7" name="Group 7"/>
          <p:cNvGrpSpPr/>
          <p:nvPr/>
        </p:nvGrpSpPr>
        <p:grpSpPr>
          <a:xfrm>
            <a:off x="1062199" y="2820027"/>
            <a:ext cx="313271" cy="31327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091568" y="4378272"/>
            <a:ext cx="313271" cy="31327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62199" y="5936517"/>
            <a:ext cx="313271" cy="31327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6" cstate="print"/>
            <a:stretch>
              <a:fillRect/>
            </a:stretch>
          </a:blipFill>
        </p:spPr>
      </p:sp>
      <p:sp>
        <p:nvSpPr>
          <p:cNvPr id="17" name="Freeform 17"/>
          <p:cNvSpPr/>
          <p:nvPr/>
        </p:nvSpPr>
        <p:spPr>
          <a:xfrm rot="5400000">
            <a:off x="16540497" y="389999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rot="5400000">
            <a:off x="16540497" y="11113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rot="5400000">
            <a:off x="-1249287" y="85986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Freeform 21"/>
          <p:cNvSpPr/>
          <p:nvPr/>
        </p:nvSpPr>
        <p:spPr>
          <a:xfrm rot="5400000">
            <a:off x="-1249287" y="584404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rot="5400000">
            <a:off x="-1249287" y="308939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23"/>
          <p:cNvSpPr/>
          <p:nvPr/>
        </p:nvSpPr>
        <p:spPr>
          <a:xfrm rot="5400000">
            <a:off x="-1249287" y="33474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4" name="TextBox 24"/>
          <p:cNvSpPr txBox="1"/>
          <p:nvPr/>
        </p:nvSpPr>
        <p:spPr>
          <a:xfrm>
            <a:off x="1631421" y="2462850"/>
            <a:ext cx="11698735" cy="4748095"/>
          </a:xfrm>
          <a:prstGeom prst="rect">
            <a:avLst/>
          </a:prstGeom>
        </p:spPr>
        <p:txBody>
          <a:bodyPr lIns="0" tIns="0" rIns="0" bIns="0" rtlCol="0" anchor="t">
            <a:spAutoFit/>
          </a:bodyPr>
          <a:lstStyle/>
          <a:p>
            <a:pPr algn="just">
              <a:lnSpc>
                <a:spcPts val="6319"/>
              </a:lnSpc>
            </a:pPr>
            <a:r>
              <a:rPr lang="fr-FR" sz="3999" spc="-39" dirty="0">
                <a:solidFill>
                  <a:srgbClr val="000000"/>
                </a:solidFill>
                <a:latin typeface="Barlow"/>
              </a:rPr>
              <a:t>Comprendre l’histoire culturelle des communautés africaines, caribéennes et noires (NAC) </a:t>
            </a:r>
          </a:p>
          <a:p>
            <a:pPr algn="just">
              <a:lnSpc>
                <a:spcPts val="6319"/>
              </a:lnSpc>
            </a:pPr>
            <a:r>
              <a:rPr lang="fr-FR" sz="3999" spc="-39" dirty="0">
                <a:solidFill>
                  <a:srgbClr val="000000"/>
                </a:solidFill>
                <a:latin typeface="Barlow"/>
              </a:rPr>
              <a:t>Reconnaître l’impact des différences culturelles en ce qui concerne la santé sexuelle et reproductive (SSR)</a:t>
            </a:r>
          </a:p>
          <a:p>
            <a:pPr algn="just">
              <a:lnSpc>
                <a:spcPts val="6319"/>
              </a:lnSpc>
            </a:pPr>
            <a:r>
              <a:rPr lang="fr-FR" sz="3999" spc="-39" dirty="0">
                <a:solidFill>
                  <a:srgbClr val="000000"/>
                </a:solidFill>
                <a:latin typeface="Barlow"/>
              </a:rPr>
              <a:t>Obtenir des stratégies pour fournir des soins culturellement compétents aux communautés.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4922358" y="-2060474"/>
            <a:ext cx="4369851" cy="4135995"/>
            <a:chOff x="0" y="0"/>
            <a:chExt cx="811306" cy="767888"/>
          </a:xfrm>
        </p:grpSpPr>
        <p:sp>
          <p:nvSpPr>
            <p:cNvPr id="3" name="Freeform 3"/>
            <p:cNvSpPr/>
            <p:nvPr/>
          </p:nvSpPr>
          <p:spPr>
            <a:xfrm>
              <a:off x="11171" y="0"/>
              <a:ext cx="788964" cy="767888"/>
            </a:xfrm>
            <a:custGeom>
              <a:avLst/>
              <a:gdLst/>
              <a:ahLst/>
              <a:cxnLst/>
              <a:rect l="l" t="t" r="r" b="b"/>
              <a:pathLst>
                <a:path w="788964" h="767888">
                  <a:moveTo>
                    <a:pt x="770301" y="440316"/>
                  </a:moveTo>
                  <a:lnTo>
                    <a:pt x="626770" y="711517"/>
                  </a:lnTo>
                  <a:cubicBezTo>
                    <a:pt x="608415" y="746197"/>
                    <a:pt x="572393" y="767888"/>
                    <a:pt x="533155" y="767888"/>
                  </a:cubicBezTo>
                  <a:lnTo>
                    <a:pt x="255809" y="767888"/>
                  </a:lnTo>
                  <a:cubicBezTo>
                    <a:pt x="216571" y="767888"/>
                    <a:pt x="180549" y="746197"/>
                    <a:pt x="162195" y="711517"/>
                  </a:cubicBezTo>
                  <a:lnTo>
                    <a:pt x="18663" y="440316"/>
                  </a:lnTo>
                  <a:cubicBezTo>
                    <a:pt x="0" y="405052"/>
                    <a:pt x="0" y="362836"/>
                    <a:pt x="18663" y="327572"/>
                  </a:cubicBezTo>
                  <a:lnTo>
                    <a:pt x="162195" y="56372"/>
                  </a:lnTo>
                  <a:cubicBezTo>
                    <a:pt x="180549" y="21692"/>
                    <a:pt x="216571" y="0"/>
                    <a:pt x="255809" y="0"/>
                  </a:cubicBezTo>
                  <a:lnTo>
                    <a:pt x="533155" y="0"/>
                  </a:lnTo>
                  <a:cubicBezTo>
                    <a:pt x="572393" y="0"/>
                    <a:pt x="608415" y="21692"/>
                    <a:pt x="626770" y="56372"/>
                  </a:cubicBezTo>
                  <a:lnTo>
                    <a:pt x="770301" y="327572"/>
                  </a:lnTo>
                  <a:cubicBezTo>
                    <a:pt x="788964" y="362836"/>
                    <a:pt x="788964" y="405052"/>
                    <a:pt x="770301" y="440316"/>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247428" y="-1819603"/>
            <a:ext cx="3610231" cy="3715959"/>
            <a:chOff x="0" y="0"/>
            <a:chExt cx="717375" cy="738384"/>
          </a:xfrm>
        </p:grpSpPr>
        <p:sp>
          <p:nvSpPr>
            <p:cNvPr id="6" name="Freeform 6"/>
            <p:cNvSpPr/>
            <p:nvPr/>
          </p:nvSpPr>
          <p:spPr>
            <a:xfrm>
              <a:off x="14828" y="0"/>
              <a:ext cx="687720" cy="738384"/>
            </a:xfrm>
            <a:custGeom>
              <a:avLst/>
              <a:gdLst/>
              <a:ahLst/>
              <a:cxnLst/>
              <a:rect l="l" t="t" r="r" b="b"/>
              <a:pathLst>
                <a:path w="687720" h="738384">
                  <a:moveTo>
                    <a:pt x="663255" y="440582"/>
                  </a:moveTo>
                  <a:lnTo>
                    <a:pt x="538640" y="666995"/>
                  </a:lnTo>
                  <a:cubicBezTo>
                    <a:pt x="514404" y="711029"/>
                    <a:pt x="468123" y="738384"/>
                    <a:pt x="417859" y="738384"/>
                  </a:cubicBezTo>
                  <a:lnTo>
                    <a:pt x="269861" y="738384"/>
                  </a:lnTo>
                  <a:cubicBezTo>
                    <a:pt x="219597" y="738384"/>
                    <a:pt x="173316" y="711029"/>
                    <a:pt x="149080" y="666995"/>
                  </a:cubicBezTo>
                  <a:lnTo>
                    <a:pt x="24464" y="440582"/>
                  </a:lnTo>
                  <a:cubicBezTo>
                    <a:pt x="0" y="396133"/>
                    <a:pt x="0" y="342252"/>
                    <a:pt x="24464" y="297802"/>
                  </a:cubicBezTo>
                  <a:lnTo>
                    <a:pt x="149080" y="71390"/>
                  </a:lnTo>
                  <a:cubicBezTo>
                    <a:pt x="173316" y="27355"/>
                    <a:pt x="219597" y="0"/>
                    <a:pt x="269861" y="0"/>
                  </a:cubicBezTo>
                  <a:lnTo>
                    <a:pt x="417859" y="0"/>
                  </a:lnTo>
                  <a:cubicBezTo>
                    <a:pt x="468123" y="0"/>
                    <a:pt x="514404" y="27355"/>
                    <a:pt x="538640" y="71390"/>
                  </a:cubicBezTo>
                  <a:lnTo>
                    <a:pt x="663255" y="297802"/>
                  </a:lnTo>
                  <a:cubicBezTo>
                    <a:pt x="687720" y="342252"/>
                    <a:pt x="687720" y="396133"/>
                    <a:pt x="663255" y="440582"/>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438274" y="6212096"/>
            <a:ext cx="14696837" cy="3654847"/>
          </a:xfrm>
          <a:prstGeom prst="rect">
            <a:avLst/>
          </a:prstGeom>
        </p:spPr>
        <p:txBody>
          <a:bodyPr lIns="0" tIns="0" rIns="0" bIns="0" rtlCol="0" anchor="t">
            <a:spAutoFit/>
          </a:bodyPr>
          <a:lstStyle/>
          <a:p>
            <a:pPr>
              <a:lnSpc>
                <a:spcPts val="5688"/>
              </a:lnSpc>
            </a:pPr>
            <a:r>
              <a:rPr lang="fr-FR" sz="2800" b="1" dirty="0">
                <a:latin typeface="Barlow" charset="0"/>
              </a:rPr>
              <a:t>Santé sexuelle et reproductive (SSR) </a:t>
            </a:r>
            <a:r>
              <a:rPr lang="fr-FR" sz="2800" dirty="0">
                <a:latin typeface="Barlow" charset="0"/>
              </a:rPr>
              <a:t>: Bien-être total en ce qui concerne la sexualité, et implique la capacité d'avoir des expériences sexuelles sûres, de prendre des décisions concernant le sexe et la reproduction librement et en toute sécurité, ainsi que la protection et la réalisation des droits sexuels et reproductifs individuels (Organisation mondiale de la santé, 2006 ; Agence de la santé publique du Canada, 2023).</a:t>
            </a:r>
            <a:endParaRPr lang="en-US" sz="2800" spc="-68" dirty="0">
              <a:solidFill>
                <a:srgbClr val="000000"/>
              </a:solidFill>
              <a:latin typeface="Barlow" charset="0"/>
            </a:endParaRPr>
          </a:p>
        </p:txBody>
      </p:sp>
      <p:sp>
        <p:nvSpPr>
          <p:cNvPr id="9" name="Freeform 9"/>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cstate="print"/>
            <a:stretch>
              <a:fillRect/>
            </a:stretch>
          </a:blipFill>
        </p:spPr>
      </p:sp>
      <p:sp>
        <p:nvSpPr>
          <p:cNvPr id="10" name="Freeform 10"/>
          <p:cNvSpPr/>
          <p:nvPr/>
        </p:nvSpPr>
        <p:spPr>
          <a:xfrm>
            <a:off x="16242071" y="156505"/>
            <a:ext cx="1606198" cy="1539943"/>
          </a:xfrm>
          <a:custGeom>
            <a:avLst/>
            <a:gdLst/>
            <a:ahLst/>
            <a:cxnLst/>
            <a:rect l="l" t="t" r="r" b="b"/>
            <a:pathLst>
              <a:path w="1606198" h="1539943">
                <a:moveTo>
                  <a:pt x="0" y="0"/>
                </a:moveTo>
                <a:lnTo>
                  <a:pt x="1606198" y="0"/>
                </a:lnTo>
                <a:lnTo>
                  <a:pt x="1606198" y="1539943"/>
                </a:lnTo>
                <a:lnTo>
                  <a:pt x="0" y="1539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2372828" y="581611"/>
            <a:ext cx="11724145" cy="856004"/>
          </a:xfrm>
          <a:prstGeom prst="rect">
            <a:avLst/>
          </a:prstGeom>
        </p:spPr>
        <p:txBody>
          <a:bodyPr wrap="square" lIns="0" tIns="0" rIns="0" bIns="0" rtlCol="0" anchor="t">
            <a:spAutoFit/>
          </a:bodyPr>
          <a:lstStyle/>
          <a:p>
            <a:pPr lvl="0" algn="ctr">
              <a:lnSpc>
                <a:spcPts val="6480"/>
              </a:lnSpc>
            </a:pPr>
            <a:r>
              <a:rPr lang="en-US" sz="6000" spc="-150" dirty="0">
                <a:solidFill>
                  <a:srgbClr val="000000"/>
                </a:solidFill>
                <a:latin typeface="Pragmatica Bold"/>
              </a:rPr>
              <a:t>DÉFINITION DES TERMES CLÉS</a:t>
            </a:r>
          </a:p>
        </p:txBody>
      </p:sp>
      <p:sp>
        <p:nvSpPr>
          <p:cNvPr id="12" name="Freeform 12"/>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6598983" y="66910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5400000">
            <a:off x="16598983" y="393978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5400000">
            <a:off x="16598983" y="1188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TextBox 19"/>
          <p:cNvSpPr txBox="1"/>
          <p:nvPr/>
        </p:nvSpPr>
        <p:spPr>
          <a:xfrm>
            <a:off x="1425181" y="1680297"/>
            <a:ext cx="14239931" cy="3141886"/>
          </a:xfrm>
          <a:prstGeom prst="rect">
            <a:avLst/>
          </a:prstGeom>
        </p:spPr>
        <p:txBody>
          <a:bodyPr lIns="0" tIns="0" rIns="0" bIns="0" rtlCol="0" anchor="t">
            <a:spAutoFit/>
          </a:bodyPr>
          <a:lstStyle/>
          <a:p>
            <a:pPr lvl="0">
              <a:lnSpc>
                <a:spcPts val="4900"/>
              </a:lnSpc>
            </a:pPr>
            <a:r>
              <a:rPr lang="fr-FR" sz="2800" b="1" dirty="0">
                <a:latin typeface="Barlow" charset="0"/>
              </a:rPr>
              <a:t>Noirs, Africains, et Caribéens (NAC) : </a:t>
            </a:r>
            <a:r>
              <a:rPr lang="fr-FR" sz="2800" dirty="0">
                <a:latin typeface="Barlow" charset="0"/>
              </a:rPr>
              <a:t>Personnes d'ascendance africaine ou caribéenne ou s'identifiant comme une minorité visible noire qui résident au Canada depuis de nombreuses générations ou qui ont récemment immigré. Cela inclut les Canadiens noirs ayant des origines ethniques, culturelles et linguistiques distinctes et des expériences variées (Société de sensibilisation à l'histoire des Noirs de la Colombie-Britannique, 2023</a:t>
            </a:r>
            <a:r>
              <a:rPr lang="fr-FR" sz="3600" dirty="0"/>
              <a:t>).</a:t>
            </a:r>
            <a:endParaRPr lang="en-US" sz="3500" spc="-87" dirty="0">
              <a:solidFill>
                <a:srgbClr val="000000"/>
              </a:solidFill>
              <a:latin typeface="Barlow Italics"/>
            </a:endParaRPr>
          </a:p>
        </p:txBody>
      </p:sp>
      <p:sp>
        <p:nvSpPr>
          <p:cNvPr id="20" name="TextBox 20"/>
          <p:cNvSpPr txBox="1"/>
          <p:nvPr/>
        </p:nvSpPr>
        <p:spPr>
          <a:xfrm>
            <a:off x="1438274" y="4915693"/>
            <a:ext cx="14239931" cy="1202893"/>
          </a:xfrm>
          <a:prstGeom prst="rect">
            <a:avLst/>
          </a:prstGeom>
        </p:spPr>
        <p:txBody>
          <a:bodyPr lIns="0" tIns="0" rIns="0" bIns="0" rtlCol="0" anchor="t">
            <a:spAutoFit/>
          </a:bodyPr>
          <a:lstStyle/>
          <a:p>
            <a:pPr>
              <a:lnSpc>
                <a:spcPct val="150000"/>
              </a:lnSpc>
            </a:pPr>
            <a:r>
              <a:rPr lang="fr-FR" sz="2800" b="1" dirty="0">
                <a:latin typeface="Barlow" charset="0"/>
              </a:rPr>
              <a:t>Culture</a:t>
            </a:r>
            <a:r>
              <a:rPr lang="fr-FR" sz="2800" dirty="0">
                <a:latin typeface="Barlow" charset="0"/>
              </a:rPr>
              <a:t> : Les croyances coutumières, les formes sociales et les traits matériels d'un groupe racial, religieux ou social (Dictionnaire </a:t>
            </a:r>
            <a:r>
              <a:rPr lang="fr-FR" sz="2800" dirty="0" err="1">
                <a:latin typeface="Barlow" charset="0"/>
              </a:rPr>
              <a:t>Merriam</a:t>
            </a:r>
            <a:r>
              <a:rPr lang="fr-FR" sz="2800" dirty="0">
                <a:latin typeface="Barlow" charset="0"/>
              </a:rPr>
              <a:t> Webster, 2024).</a:t>
            </a:r>
            <a:endParaRPr lang="en-US" sz="3500" spc="-87" dirty="0">
              <a:solidFill>
                <a:srgbClr val="000000"/>
              </a:solidFill>
              <a:latin typeface="Barlow Itali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cstate="print"/>
            <a:stretch>
              <a:fillRect/>
            </a:stretch>
          </a:blipFill>
        </p:spPr>
      </p:sp>
      <p:grpSp>
        <p:nvGrpSpPr>
          <p:cNvPr id="14" name="Group 14"/>
          <p:cNvGrpSpPr/>
          <p:nvPr/>
        </p:nvGrpSpPr>
        <p:grpSpPr>
          <a:xfrm>
            <a:off x="4714844" y="1928790"/>
            <a:ext cx="4421103" cy="1002705"/>
            <a:chOff x="0" y="0"/>
            <a:chExt cx="1164406" cy="264087"/>
          </a:xfrm>
        </p:grpSpPr>
        <p:sp>
          <p:nvSpPr>
            <p:cNvPr id="15" name="Freeform 15"/>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76B9F0"/>
            </a:solidFill>
            <a:ln cap="sq">
              <a:noFill/>
              <a:prstDash val="solid"/>
              <a:miter/>
            </a:ln>
          </p:spPr>
        </p:sp>
        <p:sp>
          <p:nvSpPr>
            <p:cNvPr id="16" name="TextBox 16"/>
            <p:cNvSpPr txBox="1"/>
            <p:nvPr/>
          </p:nvSpPr>
          <p:spPr>
            <a:xfrm>
              <a:off x="0" y="-57150"/>
              <a:ext cx="1164406" cy="321237"/>
            </a:xfrm>
            <a:prstGeom prst="rect">
              <a:avLst/>
            </a:prstGeom>
          </p:spPr>
          <p:txBody>
            <a:bodyPr lIns="50800" tIns="50800" rIns="50800" bIns="50800" rtlCol="0" anchor="ctr"/>
            <a:lstStyle/>
            <a:p>
              <a:pPr algn="ctr">
                <a:lnSpc>
                  <a:spcPts val="3499"/>
                </a:lnSpc>
              </a:pPr>
              <a:r>
                <a:rPr lang="fr-FR" sz="2499" dirty="0">
                  <a:solidFill>
                    <a:srgbClr val="1D1D1E"/>
                  </a:solidFill>
                  <a:latin typeface="Barlow" charset="0"/>
                </a:rPr>
                <a:t>NOMBRE DÉCLARÉ DE PERSONNES ACN</a:t>
              </a:r>
              <a:endParaRPr lang="en-US" sz="2499" dirty="0">
                <a:solidFill>
                  <a:srgbClr val="1D1D1E"/>
                </a:solidFill>
                <a:latin typeface="Barlow" charset="0"/>
              </a:endParaRPr>
            </a:p>
          </p:txBody>
        </p:sp>
      </p:grpSp>
      <p:sp>
        <p:nvSpPr>
          <p:cNvPr id="17" name="TextBox 17"/>
          <p:cNvSpPr txBox="1"/>
          <p:nvPr/>
        </p:nvSpPr>
        <p:spPr>
          <a:xfrm>
            <a:off x="6949440" y="9201150"/>
            <a:ext cx="4584007" cy="400751"/>
          </a:xfrm>
          <a:prstGeom prst="rect">
            <a:avLst/>
          </a:prstGeom>
        </p:spPr>
        <p:txBody>
          <a:bodyPr lIns="0" tIns="0" rIns="0" bIns="0" rtlCol="0" anchor="t">
            <a:spAutoFit/>
          </a:bodyPr>
          <a:lstStyle/>
          <a:p>
            <a:pPr algn="ctr">
              <a:lnSpc>
                <a:spcPts val="3499"/>
              </a:lnSpc>
              <a:spcBef>
                <a:spcPct val="0"/>
              </a:spcBef>
            </a:pPr>
            <a:r>
              <a:rPr lang="en-US" sz="2499" dirty="0">
                <a:solidFill>
                  <a:srgbClr val="000000"/>
                </a:solidFill>
                <a:latin typeface="Barlow"/>
              </a:rPr>
              <a:t>Source: </a:t>
            </a:r>
            <a:r>
              <a:rPr lang="en-US" sz="2499" dirty="0" err="1">
                <a:solidFill>
                  <a:srgbClr val="000000"/>
                </a:solidFill>
                <a:latin typeface="Barlow"/>
              </a:rPr>
              <a:t>Statistique</a:t>
            </a:r>
            <a:r>
              <a:rPr lang="en-US" sz="2499" dirty="0">
                <a:solidFill>
                  <a:srgbClr val="000000"/>
                </a:solidFill>
                <a:latin typeface="Barlow"/>
              </a:rPr>
              <a:t> Canada, 2023</a:t>
            </a:r>
          </a:p>
        </p:txBody>
      </p:sp>
      <p:sp>
        <p:nvSpPr>
          <p:cNvPr id="18" name="TextBox 18"/>
          <p:cNvSpPr txBox="1"/>
          <p:nvPr/>
        </p:nvSpPr>
        <p:spPr>
          <a:xfrm>
            <a:off x="1564761" y="464709"/>
            <a:ext cx="15353363" cy="833562"/>
          </a:xfrm>
          <a:prstGeom prst="rect">
            <a:avLst/>
          </a:prstGeom>
        </p:spPr>
        <p:txBody>
          <a:bodyPr wrap="square" lIns="0" tIns="0" rIns="0" bIns="0" rtlCol="0" anchor="t">
            <a:spAutoFit/>
          </a:bodyPr>
          <a:lstStyle/>
          <a:p>
            <a:pPr lvl="0" algn="ctr">
              <a:lnSpc>
                <a:spcPts val="6480"/>
              </a:lnSpc>
            </a:pPr>
            <a:r>
              <a:rPr lang="fr-FR" sz="5400" spc="-150" dirty="0">
                <a:solidFill>
                  <a:srgbClr val="000000"/>
                </a:solidFill>
                <a:latin typeface="Pragmatica Bold"/>
              </a:rPr>
              <a:t>DONNÉES DÉMOGRAPHIQUES DE NAC : 2021</a:t>
            </a:r>
            <a:endParaRPr lang="en-US" sz="5400" spc="-150" dirty="0">
              <a:solidFill>
                <a:srgbClr val="000000"/>
              </a:solidFill>
              <a:latin typeface="Pragmatica Bold"/>
            </a:endParaRPr>
          </a:p>
        </p:txBody>
      </p:sp>
      <p:sp>
        <p:nvSpPr>
          <p:cNvPr id="19" name="TextBox 19"/>
          <p:cNvSpPr txBox="1"/>
          <p:nvPr/>
        </p:nvSpPr>
        <p:spPr>
          <a:xfrm>
            <a:off x="998102" y="3961212"/>
            <a:ext cx="2868216" cy="1529265"/>
          </a:xfrm>
          <a:prstGeom prst="rect">
            <a:avLst/>
          </a:prstGeom>
        </p:spPr>
        <p:txBody>
          <a:bodyPr lIns="0" tIns="0" rIns="0" bIns="0" rtlCol="0" anchor="t">
            <a:spAutoFit/>
          </a:bodyPr>
          <a:lstStyle/>
          <a:p>
            <a:pPr algn="ctr">
              <a:lnSpc>
                <a:spcPts val="6300"/>
              </a:lnSpc>
              <a:spcBef>
                <a:spcPct val="0"/>
              </a:spcBef>
            </a:pPr>
            <a:r>
              <a:rPr lang="en-US" sz="4500" dirty="0">
                <a:solidFill>
                  <a:srgbClr val="000000"/>
                </a:solidFill>
                <a:latin typeface="Barlow Bold"/>
              </a:rPr>
              <a:t>AU CANADA</a:t>
            </a:r>
          </a:p>
        </p:txBody>
      </p:sp>
      <p:grpSp>
        <p:nvGrpSpPr>
          <p:cNvPr id="20" name="Group 20"/>
          <p:cNvGrpSpPr/>
          <p:nvPr/>
        </p:nvGrpSpPr>
        <p:grpSpPr>
          <a:xfrm>
            <a:off x="4722897" y="2938535"/>
            <a:ext cx="4421103" cy="1002705"/>
            <a:chOff x="0" y="0"/>
            <a:chExt cx="1164406" cy="264087"/>
          </a:xfrm>
        </p:grpSpPr>
        <p:sp>
          <p:nvSpPr>
            <p:cNvPr id="21" name="Freeform 21"/>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396CCD"/>
            </a:solidFill>
          </p:spPr>
        </p:sp>
        <p:sp>
          <p:nvSpPr>
            <p:cNvPr id="22" name="TextBox 22"/>
            <p:cNvSpPr txBox="1"/>
            <p:nvPr/>
          </p:nvSpPr>
          <p:spPr>
            <a:xfrm>
              <a:off x="0" y="-57150"/>
              <a:ext cx="1164406" cy="321237"/>
            </a:xfrm>
            <a:prstGeom prst="rect">
              <a:avLst/>
            </a:prstGeom>
          </p:spPr>
          <p:txBody>
            <a:bodyPr lIns="50800" tIns="50800" rIns="50800" bIns="50800" rtlCol="0" anchor="ctr"/>
            <a:lstStyle/>
            <a:p>
              <a:pPr algn="ctr">
                <a:lnSpc>
                  <a:spcPts val="3499"/>
                </a:lnSpc>
              </a:pPr>
              <a:r>
                <a:rPr lang="fr-FR" sz="2500" dirty="0">
                  <a:solidFill>
                    <a:schemeClr val="bg1"/>
                  </a:solidFill>
                  <a:latin typeface="Barlow" charset="0"/>
                </a:rPr>
                <a:t>CROISSANCE DE LA POPULATION ACB (2016 - 2021)</a:t>
              </a:r>
              <a:endParaRPr lang="en-US" sz="2500" dirty="0">
                <a:solidFill>
                  <a:schemeClr val="bg1"/>
                </a:solidFill>
                <a:latin typeface="Barlow" charset="0"/>
              </a:endParaRPr>
            </a:p>
          </p:txBody>
        </p:sp>
      </p:grpSp>
      <p:grpSp>
        <p:nvGrpSpPr>
          <p:cNvPr id="23" name="Group 23"/>
          <p:cNvGrpSpPr/>
          <p:nvPr/>
        </p:nvGrpSpPr>
        <p:grpSpPr>
          <a:xfrm>
            <a:off x="4722897" y="3936644"/>
            <a:ext cx="4421103" cy="1002705"/>
            <a:chOff x="0" y="0"/>
            <a:chExt cx="1164406" cy="264087"/>
          </a:xfrm>
        </p:grpSpPr>
        <p:sp>
          <p:nvSpPr>
            <p:cNvPr id="24" name="Freeform 24"/>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76B9F0"/>
            </a:solidFill>
          </p:spPr>
        </p:sp>
        <p:sp>
          <p:nvSpPr>
            <p:cNvPr id="25" name="TextBox 25"/>
            <p:cNvSpPr txBox="1"/>
            <p:nvPr/>
          </p:nvSpPr>
          <p:spPr>
            <a:xfrm>
              <a:off x="0" y="-57150"/>
              <a:ext cx="1164406" cy="321237"/>
            </a:xfrm>
            <a:prstGeom prst="rect">
              <a:avLst/>
            </a:prstGeom>
          </p:spPr>
          <p:txBody>
            <a:bodyPr lIns="50800" tIns="50800" rIns="50800" bIns="50800" rtlCol="0" anchor="ctr"/>
            <a:lstStyle/>
            <a:p>
              <a:pPr algn="ctr">
                <a:lnSpc>
                  <a:spcPts val="3499"/>
                </a:lnSpc>
              </a:pPr>
              <a:r>
                <a:rPr lang="fr-FR" sz="2500" dirty="0">
                  <a:latin typeface="Barlow" charset="0"/>
                </a:rPr>
                <a:t>% DE LA POPULATION TOTALE DU CANADA</a:t>
              </a:r>
              <a:endParaRPr lang="en-US" sz="2500" dirty="0">
                <a:solidFill>
                  <a:srgbClr val="1D1D1E"/>
                </a:solidFill>
                <a:latin typeface="Barlow" charset="0"/>
              </a:endParaRPr>
            </a:p>
          </p:txBody>
        </p:sp>
      </p:grpSp>
      <p:grpSp>
        <p:nvGrpSpPr>
          <p:cNvPr id="26" name="Group 26"/>
          <p:cNvGrpSpPr/>
          <p:nvPr/>
        </p:nvGrpSpPr>
        <p:grpSpPr>
          <a:xfrm>
            <a:off x="4722897" y="4934754"/>
            <a:ext cx="4421103" cy="1002705"/>
            <a:chOff x="0" y="0"/>
            <a:chExt cx="1164406" cy="264087"/>
          </a:xfrm>
        </p:grpSpPr>
        <p:sp>
          <p:nvSpPr>
            <p:cNvPr id="27" name="Freeform 27"/>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396CCD"/>
            </a:solidFill>
          </p:spPr>
        </p:sp>
        <p:sp>
          <p:nvSpPr>
            <p:cNvPr id="28" name="TextBox 28"/>
            <p:cNvSpPr txBox="1"/>
            <p:nvPr/>
          </p:nvSpPr>
          <p:spPr>
            <a:xfrm>
              <a:off x="0" y="-57150"/>
              <a:ext cx="1164406" cy="321237"/>
            </a:xfrm>
            <a:prstGeom prst="rect">
              <a:avLst/>
            </a:prstGeom>
          </p:spPr>
          <p:txBody>
            <a:bodyPr lIns="50800" tIns="50800" rIns="50800" bIns="50800" rtlCol="0" anchor="ctr"/>
            <a:lstStyle/>
            <a:p>
              <a:pPr algn="ctr">
                <a:lnSpc>
                  <a:spcPts val="3499"/>
                </a:lnSpc>
              </a:pPr>
              <a:r>
                <a:rPr lang="fr-FR" sz="2400" dirty="0">
                  <a:solidFill>
                    <a:schemeClr val="bg1"/>
                  </a:solidFill>
                </a:rPr>
                <a:t>% DE LA POPULATION RACISÉE</a:t>
              </a:r>
              <a:endParaRPr lang="en-US" sz="2400" dirty="0">
                <a:solidFill>
                  <a:schemeClr val="bg1"/>
                </a:solidFill>
                <a:latin typeface="Barlow Bold"/>
              </a:endParaRPr>
            </a:p>
          </p:txBody>
        </p:sp>
      </p:grpSp>
      <p:grpSp>
        <p:nvGrpSpPr>
          <p:cNvPr id="29" name="Group 29"/>
          <p:cNvGrpSpPr/>
          <p:nvPr/>
        </p:nvGrpSpPr>
        <p:grpSpPr>
          <a:xfrm>
            <a:off x="4722897" y="5937961"/>
            <a:ext cx="4421103" cy="1002705"/>
            <a:chOff x="0" y="0"/>
            <a:chExt cx="1164406" cy="264087"/>
          </a:xfrm>
        </p:grpSpPr>
        <p:sp>
          <p:nvSpPr>
            <p:cNvPr id="30" name="Freeform 30"/>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76B9F0"/>
            </a:solidFill>
          </p:spPr>
        </p:sp>
        <p:sp>
          <p:nvSpPr>
            <p:cNvPr id="31" name="TextBox 31"/>
            <p:cNvSpPr txBox="1"/>
            <p:nvPr/>
          </p:nvSpPr>
          <p:spPr>
            <a:xfrm>
              <a:off x="0" y="-57150"/>
              <a:ext cx="1164406" cy="321237"/>
            </a:xfrm>
            <a:prstGeom prst="rect">
              <a:avLst/>
            </a:prstGeom>
          </p:spPr>
          <p:txBody>
            <a:bodyPr lIns="50800" tIns="50800" rIns="50800" bIns="50800" rtlCol="0" anchor="ctr"/>
            <a:lstStyle/>
            <a:p>
              <a:pPr algn="ctr">
                <a:lnSpc>
                  <a:spcPts val="3499"/>
                </a:lnSpc>
              </a:pPr>
              <a:r>
                <a:rPr lang="fr-FR" sz="2000" dirty="0">
                  <a:latin typeface="Barlow" charset="0"/>
                </a:rPr>
                <a:t>% D'ENFANTS DE 15 ANS ET MOINS DANS LA POPULATION ACB</a:t>
              </a:r>
              <a:endParaRPr lang="en-US" sz="2000" dirty="0">
                <a:solidFill>
                  <a:srgbClr val="1D1D1E"/>
                </a:solidFill>
                <a:latin typeface="Barlow" charset="0"/>
              </a:endParaRPr>
            </a:p>
          </p:txBody>
        </p:sp>
      </p:grpSp>
      <p:grpSp>
        <p:nvGrpSpPr>
          <p:cNvPr id="32" name="Group 32"/>
          <p:cNvGrpSpPr/>
          <p:nvPr/>
        </p:nvGrpSpPr>
        <p:grpSpPr>
          <a:xfrm>
            <a:off x="4714844" y="6929450"/>
            <a:ext cx="4421103" cy="1002705"/>
            <a:chOff x="0" y="0"/>
            <a:chExt cx="1164406" cy="264087"/>
          </a:xfrm>
        </p:grpSpPr>
        <p:sp>
          <p:nvSpPr>
            <p:cNvPr id="33" name="Freeform 33"/>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396CCD"/>
            </a:solidFill>
          </p:spPr>
        </p:sp>
        <p:sp>
          <p:nvSpPr>
            <p:cNvPr id="34" name="TextBox 34"/>
            <p:cNvSpPr txBox="1"/>
            <p:nvPr/>
          </p:nvSpPr>
          <p:spPr>
            <a:xfrm>
              <a:off x="0" y="-57150"/>
              <a:ext cx="1164406" cy="321237"/>
            </a:xfrm>
            <a:prstGeom prst="rect">
              <a:avLst/>
            </a:prstGeom>
          </p:spPr>
          <p:txBody>
            <a:bodyPr lIns="50800" tIns="50800" rIns="50800" bIns="50800" rtlCol="0" anchor="ctr"/>
            <a:lstStyle/>
            <a:p>
              <a:pPr algn="ctr">
                <a:lnSpc>
                  <a:spcPts val="3499"/>
                </a:lnSpc>
              </a:pPr>
              <a:r>
                <a:rPr lang="fr-FR" sz="2400" dirty="0">
                  <a:solidFill>
                    <a:schemeClr val="bg1"/>
                  </a:solidFill>
                </a:rPr>
                <a:t>% D'ENFANTS ACB DANS LA POPULATION GÉNÉRALE</a:t>
              </a:r>
              <a:endParaRPr lang="en-US" sz="2400" dirty="0">
                <a:solidFill>
                  <a:schemeClr val="bg1"/>
                </a:solidFill>
                <a:latin typeface="Barlow Bold"/>
              </a:endParaRPr>
            </a:p>
          </p:txBody>
        </p:sp>
      </p:grpSp>
      <p:grpSp>
        <p:nvGrpSpPr>
          <p:cNvPr id="35" name="Group 35"/>
          <p:cNvGrpSpPr/>
          <p:nvPr/>
        </p:nvGrpSpPr>
        <p:grpSpPr>
          <a:xfrm>
            <a:off x="9144000" y="1933305"/>
            <a:ext cx="4227523" cy="1002705"/>
            <a:chOff x="0" y="0"/>
            <a:chExt cx="1113422" cy="264087"/>
          </a:xfrm>
        </p:grpSpPr>
        <p:sp>
          <p:nvSpPr>
            <p:cNvPr id="36" name="Freeform 36"/>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76B9F0"/>
            </a:solidFill>
          </p:spPr>
        </p:sp>
        <p:sp>
          <p:nvSpPr>
            <p:cNvPr id="37" name="TextBox 37"/>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dirty="0">
                  <a:solidFill>
                    <a:srgbClr val="1D1D1E"/>
                  </a:solidFill>
                  <a:latin typeface="Barlow Bold"/>
                </a:rPr>
                <a:t>1,5 MILLION</a:t>
              </a:r>
            </a:p>
          </p:txBody>
        </p:sp>
      </p:grpSp>
      <p:grpSp>
        <p:nvGrpSpPr>
          <p:cNvPr id="38" name="Group 38"/>
          <p:cNvGrpSpPr/>
          <p:nvPr/>
        </p:nvGrpSpPr>
        <p:grpSpPr>
          <a:xfrm>
            <a:off x="9144000" y="2936010"/>
            <a:ext cx="4227523" cy="1002705"/>
            <a:chOff x="0" y="0"/>
            <a:chExt cx="1113422" cy="264087"/>
          </a:xfrm>
        </p:grpSpPr>
        <p:sp>
          <p:nvSpPr>
            <p:cNvPr id="39" name="Freeform 39"/>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396CCD"/>
            </a:solidFill>
          </p:spPr>
        </p:sp>
        <p:sp>
          <p:nvSpPr>
            <p:cNvPr id="40" name="TextBox 40"/>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a:solidFill>
                    <a:srgbClr val="FFFFFE"/>
                  </a:solidFill>
                  <a:latin typeface="Barlow Bold"/>
                </a:rPr>
                <a:t>349, 000</a:t>
              </a:r>
            </a:p>
          </p:txBody>
        </p:sp>
      </p:grpSp>
      <p:grpSp>
        <p:nvGrpSpPr>
          <p:cNvPr id="41" name="Group 41"/>
          <p:cNvGrpSpPr/>
          <p:nvPr/>
        </p:nvGrpSpPr>
        <p:grpSpPr>
          <a:xfrm>
            <a:off x="9144000" y="3938715"/>
            <a:ext cx="4227523" cy="1002705"/>
            <a:chOff x="0" y="0"/>
            <a:chExt cx="1113422" cy="264087"/>
          </a:xfrm>
        </p:grpSpPr>
        <p:sp>
          <p:nvSpPr>
            <p:cNvPr id="42" name="Freeform 42"/>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76B9F0"/>
            </a:solidFill>
          </p:spPr>
        </p:sp>
        <p:sp>
          <p:nvSpPr>
            <p:cNvPr id="43" name="TextBox 43"/>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a:solidFill>
                    <a:srgbClr val="1D1D1E"/>
                  </a:solidFill>
                  <a:latin typeface="Barlow Bold"/>
                </a:rPr>
                <a:t>4.3%</a:t>
              </a:r>
            </a:p>
          </p:txBody>
        </p:sp>
      </p:grpSp>
      <p:grpSp>
        <p:nvGrpSpPr>
          <p:cNvPr id="44" name="Group 44"/>
          <p:cNvGrpSpPr/>
          <p:nvPr/>
        </p:nvGrpSpPr>
        <p:grpSpPr>
          <a:xfrm>
            <a:off x="9144000" y="4934754"/>
            <a:ext cx="4227523" cy="1002705"/>
            <a:chOff x="0" y="0"/>
            <a:chExt cx="1113422" cy="264087"/>
          </a:xfrm>
        </p:grpSpPr>
        <p:sp>
          <p:nvSpPr>
            <p:cNvPr id="45" name="Freeform 45"/>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396CCD"/>
            </a:solidFill>
          </p:spPr>
        </p:sp>
        <p:sp>
          <p:nvSpPr>
            <p:cNvPr id="46" name="TextBox 46"/>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a:solidFill>
                    <a:srgbClr val="FFFFFF"/>
                  </a:solidFill>
                  <a:latin typeface="Barlow Bold"/>
                </a:rPr>
                <a:t>16.1%</a:t>
              </a:r>
            </a:p>
          </p:txBody>
        </p:sp>
      </p:grpSp>
      <p:grpSp>
        <p:nvGrpSpPr>
          <p:cNvPr id="47" name="Group 47"/>
          <p:cNvGrpSpPr/>
          <p:nvPr/>
        </p:nvGrpSpPr>
        <p:grpSpPr>
          <a:xfrm>
            <a:off x="9144000" y="5937459"/>
            <a:ext cx="4227523" cy="1002705"/>
            <a:chOff x="0" y="0"/>
            <a:chExt cx="1113422" cy="264087"/>
          </a:xfrm>
        </p:grpSpPr>
        <p:sp>
          <p:nvSpPr>
            <p:cNvPr id="48" name="Freeform 48"/>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76B9F0"/>
            </a:solidFill>
          </p:spPr>
        </p:sp>
        <p:sp>
          <p:nvSpPr>
            <p:cNvPr id="49" name="TextBox 49"/>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a:solidFill>
                    <a:srgbClr val="1D1D1E"/>
                  </a:solidFill>
                  <a:latin typeface="Barlow Bold"/>
                </a:rPr>
                <a:t>26.1%</a:t>
              </a:r>
            </a:p>
          </p:txBody>
        </p:sp>
      </p:grpSp>
      <p:grpSp>
        <p:nvGrpSpPr>
          <p:cNvPr id="50" name="Group 50"/>
          <p:cNvGrpSpPr/>
          <p:nvPr/>
        </p:nvGrpSpPr>
        <p:grpSpPr>
          <a:xfrm>
            <a:off x="9144000" y="6940164"/>
            <a:ext cx="4227523" cy="1002705"/>
            <a:chOff x="0" y="0"/>
            <a:chExt cx="1113422" cy="264087"/>
          </a:xfrm>
        </p:grpSpPr>
        <p:sp>
          <p:nvSpPr>
            <p:cNvPr id="51" name="Freeform 51"/>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396CCD"/>
            </a:solidFill>
          </p:spPr>
        </p:sp>
        <p:sp>
          <p:nvSpPr>
            <p:cNvPr id="52" name="TextBox 52"/>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a:solidFill>
                    <a:srgbClr val="FFFFFF"/>
                  </a:solidFill>
                  <a:latin typeface="Barlow Bold"/>
                </a:rPr>
                <a:t>16.5%</a:t>
              </a:r>
            </a:p>
          </p:txBody>
        </p:sp>
      </p:grpSp>
      <p:sp>
        <p:nvSpPr>
          <p:cNvPr id="53" name="Freeform 3">
            <a:extLst>
              <a:ext uri="{FF2B5EF4-FFF2-40B4-BE49-F238E27FC236}">
                <a16:creationId xmlns:a16="http://schemas.microsoft.com/office/drawing/2014/main" id="{8D55741B-5967-45E0-9043-474BD9310612}"/>
              </a:ext>
            </a:extLst>
          </p:cNvPr>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4" name="Freeform 4">
            <a:extLst>
              <a:ext uri="{FF2B5EF4-FFF2-40B4-BE49-F238E27FC236}">
                <a16:creationId xmlns:a16="http://schemas.microsoft.com/office/drawing/2014/main" id="{8467ADC6-CECD-4187-BFD4-BA323B2B002A}"/>
              </a:ext>
            </a:extLst>
          </p:cNvPr>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5" name="Freeform 5">
            <a:extLst>
              <a:ext uri="{FF2B5EF4-FFF2-40B4-BE49-F238E27FC236}">
                <a16:creationId xmlns:a16="http://schemas.microsoft.com/office/drawing/2014/main" id="{8B914655-A4F3-49E3-993D-50650311D20D}"/>
              </a:ext>
            </a:extLst>
          </p:cNvPr>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6" name="Freeform 6">
            <a:extLst>
              <a:ext uri="{FF2B5EF4-FFF2-40B4-BE49-F238E27FC236}">
                <a16:creationId xmlns:a16="http://schemas.microsoft.com/office/drawing/2014/main" id="{144EC47D-4E4F-41BB-AB8B-FA613DC5B580}"/>
              </a:ext>
            </a:extLst>
          </p:cNvPr>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7" name="Freeform 7">
            <a:extLst>
              <a:ext uri="{FF2B5EF4-FFF2-40B4-BE49-F238E27FC236}">
                <a16:creationId xmlns:a16="http://schemas.microsoft.com/office/drawing/2014/main" id="{605AD8D8-CC0D-49CB-9944-8FEBFBB5A245}"/>
              </a:ext>
            </a:extLst>
          </p:cNvPr>
          <p:cNvSpPr/>
          <p:nvPr/>
        </p:nvSpPr>
        <p:spPr>
          <a:xfrm rot="5400000">
            <a:off x="16598983" y="66910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8" name="Freeform 8">
            <a:extLst>
              <a:ext uri="{FF2B5EF4-FFF2-40B4-BE49-F238E27FC236}">
                <a16:creationId xmlns:a16="http://schemas.microsoft.com/office/drawing/2014/main" id="{34552842-E7E5-4D55-B02B-9CB6FB228140}"/>
              </a:ext>
            </a:extLst>
          </p:cNvPr>
          <p:cNvSpPr/>
          <p:nvPr/>
        </p:nvSpPr>
        <p:spPr>
          <a:xfrm rot="5400000">
            <a:off x="16598983" y="393978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9" name="Freeform 9">
            <a:extLst>
              <a:ext uri="{FF2B5EF4-FFF2-40B4-BE49-F238E27FC236}">
                <a16:creationId xmlns:a16="http://schemas.microsoft.com/office/drawing/2014/main" id="{185D1F12-F8C2-434F-9340-F2A112A77950}"/>
              </a:ext>
            </a:extLst>
          </p:cNvPr>
          <p:cNvSpPr/>
          <p:nvPr/>
        </p:nvSpPr>
        <p:spPr>
          <a:xfrm rot="5400000">
            <a:off x="16598983" y="1188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5332</Words>
  <Application>Microsoft Office PowerPoint</Application>
  <PresentationFormat>Custom</PresentationFormat>
  <Paragraphs>331</Paragraphs>
  <Slides>33</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Barlow</vt:lpstr>
      <vt:lpstr>Pragmatica Bold</vt:lpstr>
      <vt:lpstr>Calibri</vt:lpstr>
      <vt:lpstr>Arial</vt:lpstr>
      <vt:lpstr>Canva Sans Bold</vt:lpstr>
      <vt:lpstr>Barlow Italics</vt:lpstr>
      <vt:lpstr>Barlow Bold</vt:lpstr>
      <vt:lpstr>Times New Roman</vt:lpstr>
      <vt:lpstr>Clear Sans Italics</vt:lpstr>
      <vt:lpstr>Clear Sans</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Cultural History on ACB Health</dc:title>
  <dc:creator>NGULEFAC</dc:creator>
  <cp:lastModifiedBy>Ft Adepeko</cp:lastModifiedBy>
  <cp:revision>106</cp:revision>
  <dcterms:created xsi:type="dcterms:W3CDTF">2006-08-16T00:00:00Z</dcterms:created>
  <dcterms:modified xsi:type="dcterms:W3CDTF">2024-04-06T12:55:02Z</dcterms:modified>
  <dc:identifier>DAF62vk3op8</dc:identifier>
</cp:coreProperties>
</file>