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95" r:id="rId4"/>
    <p:sldId id="294" r:id="rId5"/>
    <p:sldId id="260" r:id="rId6"/>
    <p:sldId id="261" r:id="rId7"/>
    <p:sldId id="262" r:id="rId8"/>
    <p:sldId id="263" r:id="rId9"/>
    <p:sldId id="264" r:id="rId10"/>
    <p:sldId id="265" r:id="rId11"/>
    <p:sldId id="266" r:id="rId12"/>
    <p:sldId id="277" r:id="rId13"/>
    <p:sldId id="278" r:id="rId14"/>
    <p:sldId id="279" r:id="rId15"/>
    <p:sldId id="270" r:id="rId16"/>
    <p:sldId id="271" r:id="rId17"/>
    <p:sldId id="272" r:id="rId18"/>
    <p:sldId id="280" r:id="rId19"/>
    <p:sldId id="281" r:id="rId20"/>
    <p:sldId id="282" r:id="rId21"/>
    <p:sldId id="287" r:id="rId22"/>
  </p:sldIdLst>
  <p:sldSz cx="18288000" cy="10287000"/>
  <p:notesSz cx="6858000" cy="9144000"/>
  <p:embeddedFontLst>
    <p:embeddedFont>
      <p:font typeface="Barlow" panose="020B0604020202020204" charset="0"/>
      <p:regular r:id="rId24"/>
    </p:embeddedFont>
    <p:embeddedFont>
      <p:font typeface="Barlow Bold" panose="020B0604020202020204" charset="0"/>
      <p:regular r:id="rId25"/>
    </p:embeddedFont>
    <p:embeddedFont>
      <p:font typeface="Barlow Bold Italics" panose="020B0604020202020204" charset="0"/>
      <p:regular r:id="rId26"/>
    </p:embeddedFont>
    <p:embeddedFont>
      <p:font typeface="Barlow Italics" panose="020B0604020202020204" charset="0"/>
      <p:regular r:id="rId27"/>
    </p:embeddedFont>
    <p:embeddedFont>
      <p:font typeface="Calibri" panose="020F0502020204030204" pitchFamily="34" charset="0"/>
      <p:regular r:id="rId28"/>
      <p:bold r:id="rId29"/>
      <p:italic r:id="rId30"/>
      <p:boldItalic r:id="rId31"/>
    </p:embeddedFont>
    <p:embeddedFont>
      <p:font typeface="Canva Sans" panose="020B0604020202020204" charset="0"/>
      <p:regular r:id="rId32"/>
    </p:embeddedFont>
    <p:embeddedFont>
      <p:font typeface="Canva Sans Bold" panose="020B0604020202020204" charset="0"/>
      <p:regular r:id="rId33"/>
    </p:embeddedFont>
    <p:embeddedFont>
      <p:font typeface="Clear Sans" panose="020B0604020202020204" charset="0"/>
      <p:regular r:id="rId34"/>
    </p:embeddedFont>
    <p:embeddedFont>
      <p:font typeface="Clear Sans Italics" panose="020B0604020202020204" charset="0"/>
      <p:regular r:id="rId35"/>
    </p:embeddedFont>
    <p:embeddedFont>
      <p:font typeface="Pragmatica Bold"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pPr/>
              <a:t>06.04.2024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pPr/>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fr-FR" dirty="0"/>
              <a:t>PLANIFICATION FAMILIALE (CONTRACEPTION (BIRTH CONTROL) : Fait référence à la prévention de la grossesse avant qu'elle ne commence. Les services comprennent des informations, des prescriptions et des  approvisionnements gratuites.</a:t>
            </a:r>
          </a:p>
          <a:p>
            <a:endParaRPr lang="fr-FR" dirty="0"/>
          </a:p>
          <a:p>
            <a:r>
              <a:rPr lang="fr-FR" dirty="0"/>
              <a:t>SOUTIEN ET SERVICES LIÉS À L'AVORTEMENT : Fournit un soutien à la prise de décision sur les options de grossesse et des services d'avortement. Comprend des conseils pré et post-avortement, des services de soutien liés à la perte précoce de grossesse et des services d'avortement médical.</a:t>
            </a:r>
          </a:p>
          <a:p>
            <a:endParaRPr lang="fr-FR" dirty="0"/>
          </a:p>
          <a:p>
            <a:r>
              <a:rPr lang="fr-FR" dirty="0"/>
              <a:t>SOUTIEN ET SERVICES LIÉS À LA GROSSESSE : Comprend les tests de grossesse, les services prénataux et les services post-partum.</a:t>
            </a:r>
          </a:p>
          <a:p>
            <a:endParaRPr lang="fr-FR" dirty="0"/>
          </a:p>
          <a:p>
            <a:r>
              <a:rPr lang="fr-FR" dirty="0"/>
              <a:t>SERVICES DE PRÉVENTION, DE DÉPISTAGE ET DE TRAITEMENT DES ISTS (INFECTIONS SEXUELLEMENT TRANSMISSIBLES  PAR LE SANG) :  Les  ISTS (infections sexuellement</a:t>
            </a:r>
            <a:r>
              <a:rPr lang="fr-FR" baseline="0" dirty="0"/>
              <a:t> </a:t>
            </a:r>
            <a:r>
              <a:rPr lang="fr-FR" dirty="0"/>
              <a:t>transmissibles  par le sang) sont des infections/maladies transmises par les rapports sexuels, le sang et/ou les fluides corporels. Les exemples incluent la syphilis, la gonorrhée, l'hépatite B et C. Les services d'ISTS comprennent le dépistage et le traitement de la syphilis, de la gonorrhée, de la chlamydia et d'autres  ISTS. Ils comprennent également des informations et des ressources sur les stratégies de prévention.</a:t>
            </a:r>
          </a:p>
          <a:p>
            <a:endParaRPr lang="fr-FR" dirty="0"/>
          </a:p>
          <a:p>
            <a:r>
              <a:rPr lang="fr-FR" dirty="0"/>
              <a:t>PRÉVENTION, DÉPISTAGE ET TRAITEMENT DU VIRUS DE L'IMMUNODÉFICIENCE HUMAINE (VIH) : Comprend la fourniture d’informations et de ressources pour la prévention, le dépistage et le traitement du VIH.</a:t>
            </a:r>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fr-FR" dirty="0"/>
              <a:t>DEPISTAGE ET VACCINATION CONTRE LES CANCERS REPRODUCTIFS : Comprend le dépistage du cancer du sein, du cancer du col de l'utérus, du cancer des testicules, et la vaccination contre le VPH. Bien que le cancer de la prostate chez les hommes ne soit pas un cancer reproductif, il peut également être détecté précocement par des tests.</a:t>
            </a:r>
          </a:p>
          <a:p>
            <a:endParaRPr lang="fr-FR" dirty="0"/>
          </a:p>
          <a:p>
            <a:r>
              <a:rPr lang="fr-FR" dirty="0"/>
              <a:t>SOUTIEN AUX VIOLENCES BASEES SUR LE GENRE (VBG) : Conseils individuels et de groupe pour les survivants de VBG. Comprend également l'orientation vers les ressources pertinentes.</a:t>
            </a:r>
          </a:p>
          <a:p>
            <a:endParaRPr lang="fr-FR" dirty="0"/>
          </a:p>
          <a:p>
            <a:r>
              <a:rPr lang="fr-FR" dirty="0"/>
              <a:t>SOUTIEN POST-AGRESSION SEXUELLE : Fournit une écoute attentive et des informations pertinentes sur la violence sexuelle aux victimes d'agression sexuelle. Aide à naviguer dans les aspects médicaux et juridiques.</a:t>
            </a:r>
          </a:p>
          <a:p>
            <a:endParaRPr lang="fr-FR" dirty="0"/>
          </a:p>
          <a:p>
            <a:r>
              <a:rPr lang="fr-FR" dirty="0"/>
              <a:t>SERVICES DE CONSEIL EN SANTE SEXUELLE/MENTALE EN SR : Comprend des services de conseil et de consultation pour soutenir les préoccupations en matière de santé mentale des personnes qui vivent ou ont vécu un événement sexuel et reproductif (grossesse, dépression post-partum, avortement, deuil, etc.).</a:t>
            </a:r>
          </a:p>
          <a:p>
            <a:endParaRPr lang="fr-FR" dirty="0"/>
          </a:p>
          <a:p>
            <a:r>
              <a:rPr lang="fr-FR" dirty="0"/>
              <a:t>SOINS AFFIRMANT LE GENRE : Fait référence à une gamme d'interventions sociales, psychologiques, comportementales et médicales "conçues pour soutenir et affirmer l'identité de genre d'un individu" lorsqu'elle entre en conflit avec le genre qui lui a été assigné à la naissance.</a:t>
            </a:r>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fr-FR" dirty="0"/>
              <a:t>Source : Consultations avec les membres de la communauté NAC (Noire, Africaine</a:t>
            </a:r>
            <a:r>
              <a:rPr lang="fr-FR" baseline="0" dirty="0"/>
              <a:t> et</a:t>
            </a:r>
            <a:r>
              <a:rPr lang="fr-FR" dirty="0"/>
              <a:t> Caribéenne ) sur ce projet et Revue de la littérature.</a:t>
            </a:r>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fr-FR" dirty="0"/>
              <a:t>Chaque centre doit modifier les diapositives de Soutien et de Ressources en matière de SSR (Santé Sexuelle et Reproductive) pour refléter celles de leur région respective. N'oubliez pas de mentionner que la liste n'est pas exhaustive.</a:t>
            </a:r>
          </a:p>
          <a:p>
            <a:endParaRPr lang="fr-FR" dirty="0"/>
          </a:p>
          <a:p>
            <a:endParaRPr lang="fr-FR" dirty="0"/>
          </a:p>
          <a:p>
            <a:endParaRPr lang="fr-FR" dirty="0"/>
          </a:p>
          <a:p>
            <a:endParaRPr lang="fr-FR" dirty="0"/>
          </a:p>
          <a:p>
            <a:endParaRPr lang="fr-FR" dirty="0"/>
          </a:p>
          <a:p>
            <a:endParaRPr lang="fr-FR" dirty="0"/>
          </a:p>
          <a:p>
            <a:endParaRPr lang="en-C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fr-FR" dirty="0"/>
              <a:t>Chaque hub devrait modifier les diapositives sur le soutien et les ressources en matière de SSR pour refléter celles de leur région.</a:t>
            </a:r>
            <a:endParaRPr lang="en-C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fr-FR" dirty="0"/>
              <a:t>1.Tous les individus ont le droit d'accéder aux ressources dans la mesure où elles sont nécessaires. Si un individu a besoin de plus de pilules pour la gestion de la douleur par rapport à une autre personne, il devrait recevoir autant qu'il en a besoin pour atteindre le niveau de santé désiré.</a:t>
            </a:r>
          </a:p>
          <a:p>
            <a:endParaRPr lang="fr-FR" dirty="0"/>
          </a:p>
          <a:p>
            <a:r>
              <a:rPr lang="fr-FR" dirty="0"/>
              <a:t>2. Si quelqu'un souffre de saignements sévères et de douleurs liées aux fibromes, par exemple, non seulement il y aura des symptômes physiques, mais il pourrait aussi y avoir de la tristesse et une faible estime de soi, ce qui pourrait affecter négativement sa santé émotionnelle et mentale. De plus, une faible productivité au travail/l'absentéisme sont également possibles, ce qui peut entraîner une réduction ou une perte de revenus et d'emploi.</a:t>
            </a:r>
          </a:p>
          <a:p>
            <a:endParaRPr lang="fr-FR" dirty="0"/>
          </a:p>
          <a:p>
            <a:endParaRPr lang="fr-FR" dirty="0"/>
          </a:p>
          <a:p>
            <a:endParaRPr lang="fr-FR" dirty="0"/>
          </a:p>
          <a:p>
            <a:endParaRPr lang="fr-FR" dirty="0"/>
          </a:p>
          <a:p>
            <a:endParaRPr lang="fr-FR" dirty="0"/>
          </a:p>
          <a:p>
            <a:endParaRPr lang="fr-FR" dirty="0"/>
          </a:p>
          <a:p>
            <a:endParaRPr lang="fr-FR" dirty="0"/>
          </a:p>
          <a:p>
            <a:endParaRPr lang="en-C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fr-FR" dirty="0"/>
              <a:t>Demandez aux participants s'ils ont des questions.</a:t>
            </a:r>
            <a:endParaRPr lang="en-C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fr-FR"/>
              <a:t>N'oubliez pas de modifier la partie inférieure de la diapositive pour refléter les coordonnées du présentateur.</a:t>
            </a:r>
          </a:p>
          <a:p>
            <a:endParaRPr lang="en-CA"/>
          </a:p>
        </p:txBody>
      </p:sp>
    </p:spTree>
    <p:extLst>
      <p:ext uri="{BB962C8B-B14F-4D97-AF65-F5344CB8AC3E}">
        <p14:creationId xmlns:p14="http://schemas.microsoft.com/office/powerpoint/2010/main" val="2964418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svg"/><Relationship Id="rId18" Type="http://schemas.openxmlformats.org/officeDocument/2006/relationships/image" Target="../media/image5.png"/><Relationship Id="rId3" Type="http://schemas.openxmlformats.org/officeDocument/2006/relationships/image" Target="../media/image14.png"/><Relationship Id="rId7" Type="http://schemas.openxmlformats.org/officeDocument/2006/relationships/image" Target="../media/image55.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notesSlide" Target="../notesSlides/notesSlide1.xml"/><Relationship Id="rId16" Type="http://schemas.openxmlformats.org/officeDocument/2006/relationships/image" Target="../media/image64.png"/><Relationship Id="rId20" Type="http://schemas.openxmlformats.org/officeDocument/2006/relationships/image" Target="../media/image7.sv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png"/><Relationship Id="rId15" Type="http://schemas.openxmlformats.org/officeDocument/2006/relationships/image" Target="../media/image63.svg"/><Relationship Id="rId10" Type="http://schemas.openxmlformats.org/officeDocument/2006/relationships/image" Target="../media/image58.png"/><Relationship Id="rId19" Type="http://schemas.openxmlformats.org/officeDocument/2006/relationships/image" Target="../media/image6.png"/><Relationship Id="rId4" Type="http://schemas.openxmlformats.org/officeDocument/2006/relationships/image" Target="../media/image52.png"/><Relationship Id="rId9" Type="http://schemas.openxmlformats.org/officeDocument/2006/relationships/image" Target="../media/image57.svg"/><Relationship Id="rId14" Type="http://schemas.openxmlformats.org/officeDocument/2006/relationships/image" Target="../media/image62.png"/></Relationships>
</file>

<file path=ppt/slides/_rels/slide11.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svg"/><Relationship Id="rId18" Type="http://schemas.openxmlformats.org/officeDocument/2006/relationships/image" Target="../media/image80.png"/><Relationship Id="rId26" Type="http://schemas.openxmlformats.org/officeDocument/2006/relationships/image" Target="../media/image7.svg"/><Relationship Id="rId3" Type="http://schemas.openxmlformats.org/officeDocument/2006/relationships/image" Target="../media/image66.png"/><Relationship Id="rId21" Type="http://schemas.openxmlformats.org/officeDocument/2006/relationships/image" Target="../media/image83.svg"/><Relationship Id="rId7" Type="http://schemas.openxmlformats.org/officeDocument/2006/relationships/image" Target="../media/image69.svg"/><Relationship Id="rId12" Type="http://schemas.openxmlformats.org/officeDocument/2006/relationships/image" Target="../media/image74.png"/><Relationship Id="rId17" Type="http://schemas.openxmlformats.org/officeDocument/2006/relationships/image" Target="../media/image79.svg"/><Relationship Id="rId25" Type="http://schemas.openxmlformats.org/officeDocument/2006/relationships/image" Target="../media/image6.png"/><Relationship Id="rId2" Type="http://schemas.openxmlformats.org/officeDocument/2006/relationships/notesSlide" Target="../notesSlides/notesSlide2.xml"/><Relationship Id="rId16" Type="http://schemas.openxmlformats.org/officeDocument/2006/relationships/image" Target="../media/image78.png"/><Relationship Id="rId20"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3.svg"/><Relationship Id="rId24" Type="http://schemas.openxmlformats.org/officeDocument/2006/relationships/image" Target="../media/image85.svg"/><Relationship Id="rId5" Type="http://schemas.openxmlformats.org/officeDocument/2006/relationships/image" Target="../media/image14.png"/><Relationship Id="rId15" Type="http://schemas.openxmlformats.org/officeDocument/2006/relationships/image" Target="../media/image77.svg"/><Relationship Id="rId23" Type="http://schemas.openxmlformats.org/officeDocument/2006/relationships/image" Target="../media/image84.png"/><Relationship Id="rId10" Type="http://schemas.openxmlformats.org/officeDocument/2006/relationships/image" Target="../media/image72.png"/><Relationship Id="rId19" Type="http://schemas.openxmlformats.org/officeDocument/2006/relationships/image" Target="../media/image81.svg"/><Relationship Id="rId4" Type="http://schemas.openxmlformats.org/officeDocument/2006/relationships/image" Target="../media/image67.png"/><Relationship Id="rId9" Type="http://schemas.openxmlformats.org/officeDocument/2006/relationships/image" Target="../media/image71.svg"/><Relationship Id="rId14" Type="http://schemas.openxmlformats.org/officeDocument/2006/relationships/image" Target="../media/image76.png"/><Relationship Id="rId22"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87.svg"/></Relationships>
</file>

<file path=ppt/slides/_rels/slide13.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svg"/><Relationship Id="rId3" Type="http://schemas.openxmlformats.org/officeDocument/2006/relationships/image" Target="../media/image14.png"/><Relationship Id="rId7" Type="http://schemas.openxmlformats.org/officeDocument/2006/relationships/image" Target="../media/image91.svg"/><Relationship Id="rId12" Type="http://schemas.openxmlformats.org/officeDocument/2006/relationships/image" Target="../media/image96.png"/><Relationship Id="rId2" Type="http://schemas.openxmlformats.org/officeDocument/2006/relationships/notesSlide" Target="../notesSlides/notesSlide3.xml"/><Relationship Id="rId16" Type="http://schemas.openxmlformats.org/officeDocument/2006/relationships/image" Target="../media/image7.sv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svg"/><Relationship Id="rId5" Type="http://schemas.openxmlformats.org/officeDocument/2006/relationships/image" Target="../media/image89.svg"/><Relationship Id="rId15" Type="http://schemas.openxmlformats.org/officeDocument/2006/relationships/image" Target="../media/image6.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svg"/><Relationship Id="rId14" Type="http://schemas.openxmlformats.org/officeDocument/2006/relationships/image" Target="../media/image98.png"/></Relationships>
</file>

<file path=ppt/slides/_rels/slide14.xml.rels><?xml version="1.0" encoding="UTF-8" standalone="yes"?>
<Relationships xmlns="http://schemas.openxmlformats.org/package/2006/relationships"><Relationship Id="rId8" Type="http://schemas.openxmlformats.org/officeDocument/2006/relationships/image" Target="../media/image103.svg"/><Relationship Id="rId13" Type="http://schemas.openxmlformats.org/officeDocument/2006/relationships/image" Target="../media/image108.png"/><Relationship Id="rId3" Type="http://schemas.openxmlformats.org/officeDocument/2006/relationships/image" Target="../media/image99.png"/><Relationship Id="rId7" Type="http://schemas.openxmlformats.org/officeDocument/2006/relationships/image" Target="../media/image102.png"/><Relationship Id="rId12" Type="http://schemas.openxmlformats.org/officeDocument/2006/relationships/image" Target="../media/image107.svg"/><Relationship Id="rId17" Type="http://schemas.openxmlformats.org/officeDocument/2006/relationships/image" Target="../media/image7.svg"/><Relationship Id="rId2" Type="http://schemas.openxmlformats.org/officeDocument/2006/relationships/notesSlide" Target="../notesSlides/notesSlide4.xml"/><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1.svg"/><Relationship Id="rId11" Type="http://schemas.openxmlformats.org/officeDocument/2006/relationships/image" Target="../media/image106.png"/><Relationship Id="rId5" Type="http://schemas.openxmlformats.org/officeDocument/2006/relationships/image" Target="../media/image100.png"/><Relationship Id="rId15" Type="http://schemas.openxmlformats.org/officeDocument/2006/relationships/image" Target="../media/image110.png"/><Relationship Id="rId10" Type="http://schemas.openxmlformats.org/officeDocument/2006/relationships/image" Target="../media/image105.svg"/><Relationship Id="rId4" Type="http://schemas.openxmlformats.org/officeDocument/2006/relationships/image" Target="../media/image67.png"/><Relationship Id="rId9" Type="http://schemas.openxmlformats.org/officeDocument/2006/relationships/image" Target="../media/image104.png"/><Relationship Id="rId14" Type="http://schemas.openxmlformats.org/officeDocument/2006/relationships/image" Target="../media/image109.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paho.org/" TargetMode="External"/><Relationship Id="rId7" Type="http://schemas.openxmlformats.org/officeDocument/2006/relationships/image" Target="../media/image5.png"/><Relationship Id="rId2" Type="http://schemas.openxmlformats.org/officeDocument/2006/relationships/hyperlink" Target="https://www.aamc.org/news/what-gender-affirming-care-your-questions-answered" TargetMode="External"/><Relationship Id="rId1" Type="http://schemas.openxmlformats.org/officeDocument/2006/relationships/slideLayout" Target="../slideLayouts/slideLayout7.xml"/><Relationship Id="rId6" Type="http://schemas.openxmlformats.org/officeDocument/2006/relationships/hyperlink" Target="https://www.who.int/teams/sexual-and-reproductive-health-and-research/key-areas-of-work/sexual-health/defining-sexual-health" TargetMode="External"/><Relationship Id="rId5" Type="http://schemas.openxmlformats.org/officeDocument/2006/relationships/hyperlink" Target="https://www.ohchr.org/en/stories/2021/05/young-people-need-their-sexual-and-reproductive-health-and-rights" TargetMode="External"/><Relationship Id="rId4" Type="http://schemas.openxmlformats.org/officeDocument/2006/relationships/hyperlink" Target="https://www.paho.org/en/topics/sexual-and-reproductive-health" TargetMode="External"/><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3.svg"/><Relationship Id="rId5" Type="http://schemas.openxmlformats.org/officeDocument/2006/relationships/image" Target="../media/image112.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19.svg"/><Relationship Id="rId3" Type="http://schemas.openxmlformats.org/officeDocument/2006/relationships/image" Target="../media/image111.png"/><Relationship Id="rId7" Type="http://schemas.openxmlformats.org/officeDocument/2006/relationships/image" Target="../media/image114.png"/><Relationship Id="rId12" Type="http://schemas.openxmlformats.org/officeDocument/2006/relationships/image" Target="../media/image118.png"/><Relationship Id="rId17" Type="http://schemas.openxmlformats.org/officeDocument/2006/relationships/image" Target="../media/image123.svg"/><Relationship Id="rId2" Type="http://schemas.openxmlformats.org/officeDocument/2006/relationships/notesSlide" Target="../notesSlides/notesSlide9.xml"/><Relationship Id="rId16"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17.png"/><Relationship Id="rId5" Type="http://schemas.openxmlformats.org/officeDocument/2006/relationships/image" Target="../media/image6.png"/><Relationship Id="rId15" Type="http://schemas.openxmlformats.org/officeDocument/2006/relationships/image" Target="../media/image121.svg"/><Relationship Id="rId10" Type="http://schemas.openxmlformats.org/officeDocument/2006/relationships/image" Target="../media/image116.png"/><Relationship Id="rId4" Type="http://schemas.openxmlformats.org/officeDocument/2006/relationships/image" Target="../media/image5.png"/><Relationship Id="rId9" Type="http://schemas.openxmlformats.org/officeDocument/2006/relationships/image" Target="../media/image91.svg"/><Relationship Id="rId14" Type="http://schemas.openxmlformats.org/officeDocument/2006/relationships/image" Target="../media/image120.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7.svg"/><Relationship Id="rId4" Type="http://schemas.openxmlformats.org/officeDocument/2006/relationships/image" Target="../media/image16.sv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6.png"/><Relationship Id="rId18" Type="http://schemas.openxmlformats.org/officeDocument/2006/relationships/image" Target="../media/image32.svg"/><Relationship Id="rId3" Type="http://schemas.openxmlformats.org/officeDocument/2006/relationships/image" Target="../media/image20.png"/><Relationship Id="rId21" Type="http://schemas.openxmlformats.org/officeDocument/2006/relationships/image" Target="../media/image35.png"/><Relationship Id="rId7" Type="http://schemas.openxmlformats.org/officeDocument/2006/relationships/image" Target="../media/image24.png"/><Relationship Id="rId12" Type="http://schemas.openxmlformats.org/officeDocument/2006/relationships/image" Target="../media/image5.png"/><Relationship Id="rId17" Type="http://schemas.openxmlformats.org/officeDocument/2006/relationships/image" Target="../media/image31.png"/><Relationship Id="rId2" Type="http://schemas.openxmlformats.org/officeDocument/2006/relationships/image" Target="../media/image14.png"/><Relationship Id="rId16" Type="http://schemas.openxmlformats.org/officeDocument/2006/relationships/image" Target="../media/image30.svg"/><Relationship Id="rId20" Type="http://schemas.openxmlformats.org/officeDocument/2006/relationships/image" Target="../media/image34.sv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8.svg"/><Relationship Id="rId5" Type="http://schemas.openxmlformats.org/officeDocument/2006/relationships/image" Target="../media/image22.png"/><Relationship Id="rId15" Type="http://schemas.openxmlformats.org/officeDocument/2006/relationships/image" Target="../media/image29.png"/><Relationship Id="rId10" Type="http://schemas.openxmlformats.org/officeDocument/2006/relationships/image" Target="../media/image27.png"/><Relationship Id="rId19" Type="http://schemas.openxmlformats.org/officeDocument/2006/relationships/image" Target="../media/image33.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7.svg"/><Relationship Id="rId22" Type="http://schemas.openxmlformats.org/officeDocument/2006/relationships/image" Target="../media/image36.svg"/></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7.svg"/><Relationship Id="rId5" Type="http://schemas.openxmlformats.org/officeDocument/2006/relationships/image" Target="../media/image39.jpeg"/><Relationship Id="rId10" Type="http://schemas.openxmlformats.org/officeDocument/2006/relationships/image" Target="../media/image6.png"/><Relationship Id="rId4" Type="http://schemas.openxmlformats.org/officeDocument/2006/relationships/image" Target="../media/image38.png"/><Relationship Id="rId9" Type="http://schemas.openxmlformats.org/officeDocument/2006/relationships/image" Target="../media/image43.jpe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7.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5.sv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6.png"/><Relationship Id="rId7" Type="http://schemas.openxmlformats.org/officeDocument/2006/relationships/image" Target="../media/image4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png"/><Relationship Id="rId4" Type="http://schemas.openxmlformats.org/officeDocument/2006/relationships/image" Target="../media/image47.svg"/><Relationship Id="rId9"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7.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5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3735175" y="2814017"/>
            <a:ext cx="11668455" cy="3564255"/>
          </a:xfrm>
          <a:custGeom>
            <a:avLst/>
            <a:gdLst/>
            <a:ahLst/>
            <a:cxnLst/>
            <a:rect l="l" t="t" r="r" b="b"/>
            <a:pathLst>
              <a:path w="11668455" h="3564255">
                <a:moveTo>
                  <a:pt x="0" y="0"/>
                </a:moveTo>
                <a:lnTo>
                  <a:pt x="11668455" y="0"/>
                </a:lnTo>
                <a:lnTo>
                  <a:pt x="11668455" y="3564255"/>
                </a:lnTo>
                <a:lnTo>
                  <a:pt x="0" y="3564255"/>
                </a:lnTo>
                <a:lnTo>
                  <a:pt x="0" y="0"/>
                </a:lnTo>
                <a:close/>
              </a:path>
            </a:pathLst>
          </a:custGeom>
          <a:blipFill>
            <a:blip r:embed="rId2"/>
            <a:stretch>
              <a:fillRect l="-746" t="-91" b="-91"/>
            </a:stretch>
          </a:blipFill>
        </p:spPr>
      </p:sp>
      <p:sp>
        <p:nvSpPr>
          <p:cNvPr id="3" name="Freeform 3"/>
          <p:cNvSpPr/>
          <p:nvPr/>
        </p:nvSpPr>
        <p:spPr>
          <a:xfrm rot="-3710402">
            <a:off x="-3702578" y="-233077"/>
            <a:ext cx="9462556" cy="6402996"/>
          </a:xfrm>
          <a:custGeom>
            <a:avLst/>
            <a:gdLst/>
            <a:ahLst/>
            <a:cxnLst/>
            <a:rect l="l" t="t" r="r" b="b"/>
            <a:pathLst>
              <a:path w="9462556" h="6402996">
                <a:moveTo>
                  <a:pt x="0" y="0"/>
                </a:moveTo>
                <a:lnTo>
                  <a:pt x="9462556" y="0"/>
                </a:lnTo>
                <a:lnTo>
                  <a:pt x="9462556" y="6402996"/>
                </a:lnTo>
                <a:lnTo>
                  <a:pt x="0" y="64029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697842" y="6583744"/>
            <a:ext cx="16892315" cy="3969676"/>
          </a:xfrm>
          <a:prstGeom prst="rect">
            <a:avLst/>
          </a:prstGeom>
        </p:spPr>
        <p:txBody>
          <a:bodyPr lIns="0" tIns="0" rIns="0" bIns="0" rtlCol="0" anchor="t">
            <a:spAutoFit/>
          </a:bodyPr>
          <a:lstStyle/>
          <a:p>
            <a:pPr algn="ctr">
              <a:lnSpc>
                <a:spcPts val="5340"/>
              </a:lnSpc>
            </a:pPr>
            <a:r>
              <a:rPr lang="fr-FR" sz="5449" dirty="0">
                <a:solidFill>
                  <a:srgbClr val="000000"/>
                </a:solidFill>
                <a:latin typeface="Pragmatica Bold"/>
              </a:rPr>
              <a:t>INTRODUCTION À LA SANTÉ SEXUELLE ET REPRODUCTIVE</a:t>
            </a:r>
          </a:p>
          <a:p>
            <a:pPr algn="ctr">
              <a:lnSpc>
                <a:spcPts val="5742"/>
              </a:lnSpc>
            </a:pPr>
            <a:r>
              <a:rPr lang="fr-FR" sz="2800" b="1" dirty="0">
                <a:solidFill>
                  <a:srgbClr val="002060"/>
                </a:solidFill>
                <a:latin typeface="Barlow Bold" charset="0"/>
              </a:rPr>
              <a:t>UNE PRÉSENTATION POUR LA COMMUNAUTÉ NOIRE, AFRICAINE ET CARIBÉENNE  (NAC)</a:t>
            </a:r>
            <a:endParaRPr lang="en-US" sz="2800" b="1" dirty="0">
              <a:solidFill>
                <a:srgbClr val="002060"/>
              </a:solidFill>
              <a:latin typeface="Barlow Bold" charset="0"/>
            </a:endParaRPr>
          </a:p>
          <a:p>
            <a:pPr algn="ctr"/>
            <a:r>
              <a:rPr lang="en-US" sz="2600" dirty="0">
                <a:solidFill>
                  <a:srgbClr val="000000"/>
                </a:solidFill>
                <a:latin typeface="Barlow Italics"/>
              </a:rPr>
              <a:t>Par </a:t>
            </a:r>
            <a:r>
              <a:rPr lang="fr-FR" sz="2600" dirty="0">
                <a:latin typeface="Barlow Bold" charset="0"/>
              </a:rPr>
              <a:t>Par [Insérer le nom]</a:t>
            </a:r>
          </a:p>
          <a:p>
            <a:pPr algn="ctr"/>
            <a:r>
              <a:rPr lang="fr-FR" sz="2600" dirty="0">
                <a:latin typeface="Barlow Bold" charset="0"/>
              </a:rPr>
              <a:t> [Titre de poste], [Insérer l'organisation partenaire</a:t>
            </a:r>
            <a:r>
              <a:rPr lang="fr-FR" sz="2800" dirty="0"/>
              <a:t>]</a:t>
            </a:r>
            <a:endParaRPr lang="en-US" sz="2600" spc="-44" dirty="0">
              <a:solidFill>
                <a:srgbClr val="000000"/>
              </a:solidFill>
              <a:latin typeface="Barlow Bold Italics"/>
            </a:endParaRPr>
          </a:p>
          <a:p>
            <a:pPr algn="ctr">
              <a:lnSpc>
                <a:spcPts val="4409"/>
              </a:lnSpc>
            </a:pPr>
            <a:endParaRPr dirty="0"/>
          </a:p>
          <a:p>
            <a:pPr algn="ctr">
              <a:lnSpc>
                <a:spcPts val="4409"/>
              </a:lnSpc>
            </a:pPr>
            <a:endParaRPr dirty="0"/>
          </a:p>
        </p:txBody>
      </p:sp>
      <p:sp>
        <p:nvSpPr>
          <p:cNvPr id="5" name="Freeform 5"/>
          <p:cNvSpPr/>
          <p:nvPr/>
        </p:nvSpPr>
        <p:spPr>
          <a:xfrm>
            <a:off x="4989539" y="-3679758"/>
            <a:ext cx="9596712" cy="6493775"/>
          </a:xfrm>
          <a:custGeom>
            <a:avLst/>
            <a:gdLst/>
            <a:ahLst/>
            <a:cxnLst/>
            <a:rect l="l" t="t" r="r" b="b"/>
            <a:pathLst>
              <a:path w="9596712" h="6493775">
                <a:moveTo>
                  <a:pt x="0" y="0"/>
                </a:moveTo>
                <a:lnTo>
                  <a:pt x="9596712" y="0"/>
                </a:lnTo>
                <a:lnTo>
                  <a:pt x="9596712" y="6493775"/>
                </a:lnTo>
                <a:lnTo>
                  <a:pt x="0" y="6493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4228685">
            <a:off x="13747400" y="403892"/>
            <a:ext cx="9596712" cy="6493775"/>
          </a:xfrm>
          <a:custGeom>
            <a:avLst/>
            <a:gdLst/>
            <a:ahLst/>
            <a:cxnLst/>
            <a:rect l="l" t="t" r="r" b="b"/>
            <a:pathLst>
              <a:path w="9596712" h="6493775">
                <a:moveTo>
                  <a:pt x="0" y="0"/>
                </a:moveTo>
                <a:lnTo>
                  <a:pt x="9596712" y="0"/>
                </a:lnTo>
                <a:lnTo>
                  <a:pt x="9596712" y="6493775"/>
                </a:lnTo>
                <a:lnTo>
                  <a:pt x="0" y="6493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697842" y="9170636"/>
            <a:ext cx="2215797" cy="945407"/>
          </a:xfrm>
          <a:custGeom>
            <a:avLst/>
            <a:gdLst/>
            <a:ahLst/>
            <a:cxnLst/>
            <a:rect l="l" t="t" r="r" b="b"/>
            <a:pathLst>
              <a:path w="2215797" h="945407">
                <a:moveTo>
                  <a:pt x="0" y="0"/>
                </a:moveTo>
                <a:lnTo>
                  <a:pt x="2215798" y="0"/>
                </a:lnTo>
                <a:lnTo>
                  <a:pt x="2215798" y="945407"/>
                </a:lnTo>
                <a:lnTo>
                  <a:pt x="0" y="945407"/>
                </a:lnTo>
                <a:lnTo>
                  <a:pt x="0" y="0"/>
                </a:lnTo>
                <a:close/>
              </a:path>
            </a:pathLst>
          </a:custGeom>
          <a:blipFill>
            <a:blip r:embed="rId5"/>
            <a:stretch>
              <a:fillRect/>
            </a:stretch>
          </a:blipFill>
        </p:spPr>
      </p:sp>
      <p:sp>
        <p:nvSpPr>
          <p:cNvPr id="8" name="Freeform 8"/>
          <p:cNvSpPr/>
          <p:nvPr/>
        </p:nvSpPr>
        <p:spPr>
          <a:xfrm>
            <a:off x="16039622" y="8038622"/>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6" cstate="print"/>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5400000">
            <a:off x="1560917" y="2514566"/>
            <a:ext cx="3226985" cy="2932522"/>
          </a:xfrm>
          <a:custGeom>
            <a:avLst/>
            <a:gdLst/>
            <a:ahLst/>
            <a:cxnLst/>
            <a:rect l="l" t="t" r="r" b="b"/>
            <a:pathLst>
              <a:path w="3226985" h="2932522">
                <a:moveTo>
                  <a:pt x="0" y="0"/>
                </a:moveTo>
                <a:lnTo>
                  <a:pt x="3226985" y="0"/>
                </a:lnTo>
                <a:lnTo>
                  <a:pt x="3226985" y="2932522"/>
                </a:lnTo>
                <a:lnTo>
                  <a:pt x="0" y="2932522"/>
                </a:lnTo>
                <a:lnTo>
                  <a:pt x="0" y="0"/>
                </a:lnTo>
                <a:close/>
              </a:path>
            </a:pathLst>
          </a:custGeom>
          <a:blipFill>
            <a:blip r:embed="rId3"/>
            <a:stretch>
              <a:fillRect/>
            </a:stretch>
          </a:blipFill>
        </p:spPr>
      </p:sp>
      <p:sp>
        <p:nvSpPr>
          <p:cNvPr id="3" name="Freeform 3"/>
          <p:cNvSpPr/>
          <p:nvPr/>
        </p:nvSpPr>
        <p:spPr>
          <a:xfrm rot="-5400000">
            <a:off x="7588514" y="2379450"/>
            <a:ext cx="3202023" cy="2909838"/>
          </a:xfrm>
          <a:custGeom>
            <a:avLst/>
            <a:gdLst/>
            <a:ahLst/>
            <a:cxnLst/>
            <a:rect l="l" t="t" r="r" b="b"/>
            <a:pathLst>
              <a:path w="3202023" h="2909838">
                <a:moveTo>
                  <a:pt x="0" y="0"/>
                </a:moveTo>
                <a:lnTo>
                  <a:pt x="3202023" y="0"/>
                </a:lnTo>
                <a:lnTo>
                  <a:pt x="3202023" y="2909838"/>
                </a:lnTo>
                <a:lnTo>
                  <a:pt x="0" y="2909838"/>
                </a:lnTo>
                <a:lnTo>
                  <a:pt x="0" y="0"/>
                </a:lnTo>
                <a:close/>
              </a:path>
            </a:pathLst>
          </a:custGeom>
          <a:blipFill>
            <a:blip r:embed="rId4" cstate="print"/>
            <a:stretch>
              <a:fillRect/>
            </a:stretch>
          </a:blipFill>
        </p:spPr>
      </p:sp>
      <p:grpSp>
        <p:nvGrpSpPr>
          <p:cNvPr id="4" name="Group 4"/>
          <p:cNvGrpSpPr/>
          <p:nvPr/>
        </p:nvGrpSpPr>
        <p:grpSpPr>
          <a:xfrm>
            <a:off x="1981212" y="2592745"/>
            <a:ext cx="2219406" cy="2582582"/>
            <a:chOff x="0" y="0"/>
            <a:chExt cx="698500" cy="812800"/>
          </a:xfrm>
        </p:grpSpPr>
        <p:sp>
          <p:nvSpPr>
            <p:cNvPr id="5" name="Freeform 5"/>
            <p:cNvSpPr/>
            <p:nvPr/>
          </p:nvSpPr>
          <p:spPr>
            <a:xfrm>
              <a:off x="0" y="10362"/>
              <a:ext cx="698500" cy="792077"/>
            </a:xfrm>
            <a:custGeom>
              <a:avLst/>
              <a:gdLst/>
              <a:ahLst/>
              <a:cxnLst/>
              <a:rect l="l" t="t" r="r" b="b"/>
              <a:pathLst>
                <a:path w="698500" h="792077">
                  <a:moveTo>
                    <a:pt x="395890" y="16774"/>
                  </a:moveTo>
                  <a:lnTo>
                    <a:pt x="651860" y="165702"/>
                  </a:lnTo>
                  <a:cubicBezTo>
                    <a:pt x="680736" y="182503"/>
                    <a:pt x="698500" y="213390"/>
                    <a:pt x="698500" y="246797"/>
                  </a:cubicBezTo>
                  <a:lnTo>
                    <a:pt x="698500" y="545279"/>
                  </a:lnTo>
                  <a:cubicBezTo>
                    <a:pt x="698500" y="578686"/>
                    <a:pt x="680736" y="609573"/>
                    <a:pt x="651860" y="626374"/>
                  </a:cubicBezTo>
                  <a:lnTo>
                    <a:pt x="395890" y="775302"/>
                  </a:lnTo>
                  <a:cubicBezTo>
                    <a:pt x="367059" y="792076"/>
                    <a:pt x="331441" y="792076"/>
                    <a:pt x="302610" y="775302"/>
                  </a:cubicBezTo>
                  <a:lnTo>
                    <a:pt x="46640" y="626374"/>
                  </a:lnTo>
                  <a:cubicBezTo>
                    <a:pt x="17764" y="609573"/>
                    <a:pt x="0" y="578686"/>
                    <a:pt x="0" y="545279"/>
                  </a:cubicBezTo>
                  <a:lnTo>
                    <a:pt x="0" y="246797"/>
                  </a:lnTo>
                  <a:cubicBezTo>
                    <a:pt x="0" y="213390"/>
                    <a:pt x="17764" y="182503"/>
                    <a:pt x="46640" y="165702"/>
                  </a:cubicBezTo>
                  <a:lnTo>
                    <a:pt x="302610" y="16774"/>
                  </a:lnTo>
                  <a:cubicBezTo>
                    <a:pt x="331441" y="0"/>
                    <a:pt x="367059" y="0"/>
                    <a:pt x="395890" y="16774"/>
                  </a:cubicBezTo>
                  <a:close/>
                </a:path>
              </a:pathLst>
            </a:custGeom>
            <a:gradFill rotWithShape="1">
              <a:gsLst>
                <a:gs pos="0">
                  <a:srgbClr val="1F3B80">
                    <a:alpha val="100000"/>
                  </a:srgbClr>
                </a:gs>
                <a:gs pos="100000">
                  <a:srgbClr val="3183ED">
                    <a:alpha val="100000"/>
                  </a:srgbClr>
                </a:gs>
              </a:gsLst>
              <a:lin ang="2700000"/>
            </a:gradFill>
            <a:ln w="12700" cap="sq">
              <a:solidFill>
                <a:srgbClr val="000000"/>
              </a:solidFill>
              <a:prstDash val="solid"/>
              <a:miter/>
            </a:ln>
          </p:spPr>
        </p:sp>
      </p:grpSp>
      <p:grpSp>
        <p:nvGrpSpPr>
          <p:cNvPr id="6" name="Group 6"/>
          <p:cNvGrpSpPr/>
          <p:nvPr/>
        </p:nvGrpSpPr>
        <p:grpSpPr>
          <a:xfrm>
            <a:off x="8115447" y="2592745"/>
            <a:ext cx="2264699" cy="2509942"/>
            <a:chOff x="0" y="0"/>
            <a:chExt cx="733382" cy="812800"/>
          </a:xfrm>
        </p:grpSpPr>
        <p:sp>
          <p:nvSpPr>
            <p:cNvPr id="7" name="Freeform 7"/>
            <p:cNvSpPr/>
            <p:nvPr/>
          </p:nvSpPr>
          <p:spPr>
            <a:xfrm>
              <a:off x="0" y="9686"/>
              <a:ext cx="733382" cy="793428"/>
            </a:xfrm>
            <a:custGeom>
              <a:avLst/>
              <a:gdLst/>
              <a:ahLst/>
              <a:cxnLst/>
              <a:rect l="l" t="t" r="r" b="b"/>
              <a:pathLst>
                <a:path w="733382" h="793428">
                  <a:moveTo>
                    <a:pt x="412944" y="15945"/>
                  </a:moveTo>
                  <a:lnTo>
                    <a:pt x="687129" y="167883"/>
                  </a:lnTo>
                  <a:cubicBezTo>
                    <a:pt x="715672" y="183700"/>
                    <a:pt x="733382" y="213762"/>
                    <a:pt x="733382" y="246394"/>
                  </a:cubicBezTo>
                  <a:lnTo>
                    <a:pt x="733382" y="547034"/>
                  </a:lnTo>
                  <a:cubicBezTo>
                    <a:pt x="733382" y="579666"/>
                    <a:pt x="715672" y="609728"/>
                    <a:pt x="687129" y="625545"/>
                  </a:cubicBezTo>
                  <a:lnTo>
                    <a:pt x="412944" y="777483"/>
                  </a:lnTo>
                  <a:cubicBezTo>
                    <a:pt x="384170" y="793428"/>
                    <a:pt x="349212" y="793428"/>
                    <a:pt x="320438" y="777483"/>
                  </a:cubicBezTo>
                  <a:lnTo>
                    <a:pt x="46253" y="625545"/>
                  </a:lnTo>
                  <a:cubicBezTo>
                    <a:pt x="17710" y="609728"/>
                    <a:pt x="0" y="579666"/>
                    <a:pt x="0" y="547034"/>
                  </a:cubicBezTo>
                  <a:lnTo>
                    <a:pt x="0" y="246394"/>
                  </a:lnTo>
                  <a:cubicBezTo>
                    <a:pt x="0" y="213762"/>
                    <a:pt x="17710" y="183700"/>
                    <a:pt x="46253" y="167883"/>
                  </a:cubicBezTo>
                  <a:lnTo>
                    <a:pt x="320438" y="15945"/>
                  </a:lnTo>
                  <a:cubicBezTo>
                    <a:pt x="349212" y="0"/>
                    <a:pt x="384170" y="0"/>
                    <a:pt x="412944" y="15945"/>
                  </a:cubicBezTo>
                  <a:close/>
                </a:path>
              </a:pathLst>
            </a:custGeom>
            <a:gradFill rotWithShape="1">
              <a:gsLst>
                <a:gs pos="0">
                  <a:srgbClr val="1F3B80">
                    <a:alpha val="100000"/>
                  </a:srgbClr>
                </a:gs>
                <a:gs pos="100000">
                  <a:srgbClr val="3183ED">
                    <a:alpha val="100000"/>
                  </a:srgbClr>
                </a:gs>
              </a:gsLst>
              <a:lin ang="2700000"/>
            </a:gradFill>
            <a:ln w="12700" cap="sq">
              <a:solidFill>
                <a:srgbClr val="000000"/>
              </a:solidFill>
              <a:prstDash val="solid"/>
              <a:miter/>
            </a:ln>
          </p:spPr>
        </p:sp>
      </p:grpSp>
      <p:sp>
        <p:nvSpPr>
          <p:cNvPr id="8" name="Freeform 8"/>
          <p:cNvSpPr/>
          <p:nvPr/>
        </p:nvSpPr>
        <p:spPr>
          <a:xfrm rot="-5400000">
            <a:off x="14258035" y="2563424"/>
            <a:ext cx="2939606" cy="2671367"/>
          </a:xfrm>
          <a:custGeom>
            <a:avLst/>
            <a:gdLst/>
            <a:ahLst/>
            <a:cxnLst/>
            <a:rect l="l" t="t" r="r" b="b"/>
            <a:pathLst>
              <a:path w="2939606" h="2671367">
                <a:moveTo>
                  <a:pt x="0" y="0"/>
                </a:moveTo>
                <a:lnTo>
                  <a:pt x="2939605" y="0"/>
                </a:lnTo>
                <a:lnTo>
                  <a:pt x="2939605" y="2671366"/>
                </a:lnTo>
                <a:lnTo>
                  <a:pt x="0" y="2671366"/>
                </a:lnTo>
                <a:lnTo>
                  <a:pt x="0" y="0"/>
                </a:lnTo>
                <a:close/>
              </a:path>
            </a:pathLst>
          </a:custGeom>
          <a:blipFill>
            <a:blip r:embed="rId5" cstate="print"/>
            <a:stretch>
              <a:fillRect/>
            </a:stretch>
          </a:blipFill>
        </p:spPr>
      </p:sp>
      <p:grpSp>
        <p:nvGrpSpPr>
          <p:cNvPr id="9" name="Group 9"/>
          <p:cNvGrpSpPr/>
          <p:nvPr/>
        </p:nvGrpSpPr>
        <p:grpSpPr>
          <a:xfrm>
            <a:off x="14762339" y="2687807"/>
            <a:ext cx="2215552" cy="2414880"/>
            <a:chOff x="0" y="0"/>
            <a:chExt cx="745710" cy="812800"/>
          </a:xfrm>
        </p:grpSpPr>
        <p:sp>
          <p:nvSpPr>
            <p:cNvPr id="10" name="Freeform 10"/>
            <p:cNvSpPr/>
            <p:nvPr/>
          </p:nvSpPr>
          <p:spPr>
            <a:xfrm>
              <a:off x="0" y="9742"/>
              <a:ext cx="745710" cy="793317"/>
            </a:xfrm>
            <a:custGeom>
              <a:avLst/>
              <a:gdLst/>
              <a:ahLst/>
              <a:cxnLst/>
              <a:rect l="l" t="t" r="r" b="b"/>
              <a:pathLst>
                <a:path w="745710" h="793317">
                  <a:moveTo>
                    <a:pt x="420318" y="16124"/>
                  </a:moveTo>
                  <a:lnTo>
                    <a:pt x="698248" y="167592"/>
                  </a:lnTo>
                  <a:cubicBezTo>
                    <a:pt x="727504" y="183536"/>
                    <a:pt x="745710" y="214192"/>
                    <a:pt x="745710" y="247511"/>
                  </a:cubicBezTo>
                  <a:lnTo>
                    <a:pt x="745710" y="545805"/>
                  </a:lnTo>
                  <a:cubicBezTo>
                    <a:pt x="745710" y="579124"/>
                    <a:pt x="727504" y="609780"/>
                    <a:pt x="698248" y="625724"/>
                  </a:cubicBezTo>
                  <a:lnTo>
                    <a:pt x="420318" y="777192"/>
                  </a:lnTo>
                  <a:cubicBezTo>
                    <a:pt x="390730" y="793316"/>
                    <a:pt x="354980" y="793316"/>
                    <a:pt x="325393" y="777192"/>
                  </a:cubicBezTo>
                  <a:lnTo>
                    <a:pt x="47463" y="625724"/>
                  </a:lnTo>
                  <a:cubicBezTo>
                    <a:pt x="18206" y="609780"/>
                    <a:pt x="0" y="579124"/>
                    <a:pt x="0" y="545805"/>
                  </a:cubicBezTo>
                  <a:lnTo>
                    <a:pt x="0" y="247511"/>
                  </a:lnTo>
                  <a:cubicBezTo>
                    <a:pt x="0" y="214192"/>
                    <a:pt x="18206" y="183536"/>
                    <a:pt x="47463" y="167592"/>
                  </a:cubicBezTo>
                  <a:lnTo>
                    <a:pt x="325393" y="16124"/>
                  </a:lnTo>
                  <a:cubicBezTo>
                    <a:pt x="354980" y="0"/>
                    <a:pt x="390730" y="0"/>
                    <a:pt x="420318" y="16124"/>
                  </a:cubicBezTo>
                  <a:close/>
                </a:path>
              </a:pathLst>
            </a:custGeom>
            <a:gradFill rotWithShape="1">
              <a:gsLst>
                <a:gs pos="0">
                  <a:srgbClr val="1F3B80">
                    <a:alpha val="100000"/>
                  </a:srgbClr>
                </a:gs>
                <a:gs pos="100000">
                  <a:srgbClr val="3183ED">
                    <a:alpha val="100000"/>
                  </a:srgbClr>
                </a:gs>
              </a:gsLst>
              <a:lin ang="2700000"/>
            </a:gradFill>
            <a:ln w="12700" cap="sq">
              <a:solidFill>
                <a:srgbClr val="000000"/>
              </a:solidFill>
              <a:prstDash val="solid"/>
              <a:miter/>
            </a:ln>
          </p:spPr>
        </p:sp>
      </p:grpSp>
      <p:sp>
        <p:nvSpPr>
          <p:cNvPr id="11" name="Freeform 11"/>
          <p:cNvSpPr/>
          <p:nvPr/>
        </p:nvSpPr>
        <p:spPr>
          <a:xfrm>
            <a:off x="2508495" y="3239960"/>
            <a:ext cx="1331828" cy="1331828"/>
          </a:xfrm>
          <a:custGeom>
            <a:avLst/>
            <a:gdLst/>
            <a:ahLst/>
            <a:cxnLst/>
            <a:rect l="l" t="t" r="r" b="b"/>
            <a:pathLst>
              <a:path w="1331828" h="1331828">
                <a:moveTo>
                  <a:pt x="0" y="0"/>
                </a:moveTo>
                <a:lnTo>
                  <a:pt x="1331828" y="0"/>
                </a:lnTo>
                <a:lnTo>
                  <a:pt x="1331828" y="1331827"/>
                </a:lnTo>
                <a:lnTo>
                  <a:pt x="0" y="13318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8546834" y="3168455"/>
            <a:ext cx="1401924" cy="1331828"/>
          </a:xfrm>
          <a:custGeom>
            <a:avLst/>
            <a:gdLst/>
            <a:ahLst/>
            <a:cxnLst/>
            <a:rect l="l" t="t" r="r" b="b"/>
            <a:pathLst>
              <a:path w="1401924" h="1331828">
                <a:moveTo>
                  <a:pt x="0" y="0"/>
                </a:moveTo>
                <a:lnTo>
                  <a:pt x="1401924" y="0"/>
                </a:lnTo>
                <a:lnTo>
                  <a:pt x="1401924" y="1331828"/>
                </a:lnTo>
                <a:lnTo>
                  <a:pt x="0" y="1331828"/>
                </a:lnTo>
                <a:lnTo>
                  <a:pt x="0" y="0"/>
                </a:lnTo>
                <a:close/>
              </a:path>
            </a:pathLst>
          </a:custGeom>
          <a:blipFill>
            <a:blip r:embed="rId8" cstate="print">
              <a:extLst>
                <a:ext uri="{96DAC541-7B7A-43D3-8B79-37D633B846F1}">
                  <asvg:svgBlip xmlns:asvg="http://schemas.microsoft.com/office/drawing/2016/SVG/main" r:embed="rId9"/>
                </a:ext>
              </a:extLst>
            </a:blip>
            <a:stretch>
              <a:fillRect/>
            </a:stretch>
          </a:blipFill>
        </p:spPr>
      </p:sp>
      <p:sp>
        <p:nvSpPr>
          <p:cNvPr id="13" name="Freeform 13"/>
          <p:cNvSpPr/>
          <p:nvPr/>
        </p:nvSpPr>
        <p:spPr>
          <a:xfrm>
            <a:off x="15314895" y="3342501"/>
            <a:ext cx="1304371" cy="1276653"/>
          </a:xfrm>
          <a:custGeom>
            <a:avLst/>
            <a:gdLst/>
            <a:ahLst/>
            <a:cxnLst/>
            <a:rect l="l" t="t" r="r" b="b"/>
            <a:pathLst>
              <a:path w="1304371" h="1276653">
                <a:moveTo>
                  <a:pt x="0" y="0"/>
                </a:moveTo>
                <a:lnTo>
                  <a:pt x="1304371" y="0"/>
                </a:lnTo>
                <a:lnTo>
                  <a:pt x="1304371" y="1276653"/>
                </a:lnTo>
                <a:lnTo>
                  <a:pt x="0" y="1276653"/>
                </a:lnTo>
                <a:lnTo>
                  <a:pt x="0" y="0"/>
                </a:lnTo>
                <a:close/>
              </a:path>
            </a:pathLst>
          </a:custGeom>
          <a:blipFill>
            <a:blip r:embed="rId10" cstate="print">
              <a:extLst>
                <a:ext uri="{96DAC541-7B7A-43D3-8B79-37D633B846F1}">
                  <asvg:svgBlip xmlns:asvg="http://schemas.microsoft.com/office/drawing/2016/SVG/main" r:embed="rId11"/>
                </a:ext>
              </a:extLst>
            </a:blip>
            <a:stretch>
              <a:fillRect/>
            </a:stretch>
          </a:blipFill>
        </p:spPr>
      </p:sp>
      <p:grpSp>
        <p:nvGrpSpPr>
          <p:cNvPr id="14" name="Group 14"/>
          <p:cNvGrpSpPr/>
          <p:nvPr/>
        </p:nvGrpSpPr>
        <p:grpSpPr>
          <a:xfrm>
            <a:off x="4850809" y="5915473"/>
            <a:ext cx="2244055" cy="2445947"/>
            <a:chOff x="0" y="0"/>
            <a:chExt cx="745710" cy="812800"/>
          </a:xfrm>
        </p:grpSpPr>
        <p:sp>
          <p:nvSpPr>
            <p:cNvPr id="15" name="Freeform 15"/>
            <p:cNvSpPr/>
            <p:nvPr/>
          </p:nvSpPr>
          <p:spPr>
            <a:xfrm>
              <a:off x="0" y="9618"/>
              <a:ext cx="745710" cy="793564"/>
            </a:xfrm>
            <a:custGeom>
              <a:avLst/>
              <a:gdLst/>
              <a:ahLst/>
              <a:cxnLst/>
              <a:rect l="l" t="t" r="r" b="b"/>
              <a:pathLst>
                <a:path w="745710" h="793564">
                  <a:moveTo>
                    <a:pt x="419715" y="15920"/>
                  </a:moveTo>
                  <a:lnTo>
                    <a:pt x="698851" y="168044"/>
                  </a:lnTo>
                  <a:cubicBezTo>
                    <a:pt x="727735" y="183786"/>
                    <a:pt x="745710" y="214053"/>
                    <a:pt x="745710" y="246949"/>
                  </a:cubicBezTo>
                  <a:lnTo>
                    <a:pt x="745710" y="546615"/>
                  </a:lnTo>
                  <a:cubicBezTo>
                    <a:pt x="745710" y="579511"/>
                    <a:pt x="727735" y="609778"/>
                    <a:pt x="698851" y="625520"/>
                  </a:cubicBezTo>
                  <a:lnTo>
                    <a:pt x="419715" y="777644"/>
                  </a:lnTo>
                  <a:cubicBezTo>
                    <a:pt x="390503" y="793564"/>
                    <a:pt x="355207" y="793564"/>
                    <a:pt x="325995" y="777644"/>
                  </a:cubicBezTo>
                  <a:lnTo>
                    <a:pt x="46860" y="625520"/>
                  </a:lnTo>
                  <a:cubicBezTo>
                    <a:pt x="17975" y="609778"/>
                    <a:pt x="0" y="579511"/>
                    <a:pt x="0" y="546615"/>
                  </a:cubicBezTo>
                  <a:lnTo>
                    <a:pt x="0" y="246949"/>
                  </a:lnTo>
                  <a:cubicBezTo>
                    <a:pt x="0" y="214053"/>
                    <a:pt x="17975" y="183786"/>
                    <a:pt x="46860" y="168044"/>
                  </a:cubicBezTo>
                  <a:lnTo>
                    <a:pt x="325995" y="15920"/>
                  </a:lnTo>
                  <a:cubicBezTo>
                    <a:pt x="355207" y="0"/>
                    <a:pt x="390503" y="0"/>
                    <a:pt x="419715" y="15920"/>
                  </a:cubicBezTo>
                  <a:close/>
                </a:path>
              </a:pathLst>
            </a:custGeom>
            <a:gradFill rotWithShape="1">
              <a:gsLst>
                <a:gs pos="0">
                  <a:srgbClr val="1F3B80">
                    <a:alpha val="100000"/>
                  </a:srgbClr>
                </a:gs>
                <a:gs pos="100000">
                  <a:srgbClr val="3183ED">
                    <a:alpha val="100000"/>
                  </a:srgbClr>
                </a:gs>
              </a:gsLst>
              <a:lin ang="2700000"/>
            </a:gradFill>
            <a:ln w="12700" cap="sq">
              <a:solidFill>
                <a:srgbClr val="000000"/>
              </a:solidFill>
              <a:prstDash val="solid"/>
              <a:miter/>
            </a:ln>
          </p:spPr>
        </p:sp>
      </p:grpSp>
      <p:sp>
        <p:nvSpPr>
          <p:cNvPr id="16" name="Freeform 16"/>
          <p:cNvSpPr/>
          <p:nvPr/>
        </p:nvSpPr>
        <p:spPr>
          <a:xfrm>
            <a:off x="5443989" y="7218679"/>
            <a:ext cx="1057694" cy="713463"/>
          </a:xfrm>
          <a:custGeom>
            <a:avLst/>
            <a:gdLst/>
            <a:ahLst/>
            <a:cxnLst/>
            <a:rect l="l" t="t" r="r" b="b"/>
            <a:pathLst>
              <a:path w="1057694" h="713463">
                <a:moveTo>
                  <a:pt x="0" y="0"/>
                </a:moveTo>
                <a:lnTo>
                  <a:pt x="1057695" y="0"/>
                </a:lnTo>
                <a:lnTo>
                  <a:pt x="1057695" y="713463"/>
                </a:lnTo>
                <a:lnTo>
                  <a:pt x="0" y="71346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7" name="Freeform 17"/>
          <p:cNvSpPr/>
          <p:nvPr/>
        </p:nvSpPr>
        <p:spPr>
          <a:xfrm>
            <a:off x="9314744" y="8443783"/>
            <a:ext cx="385972" cy="385972"/>
          </a:xfrm>
          <a:custGeom>
            <a:avLst/>
            <a:gdLst/>
            <a:ahLst/>
            <a:cxnLst/>
            <a:rect l="l" t="t" r="r" b="b"/>
            <a:pathLst>
              <a:path w="385972" h="385972">
                <a:moveTo>
                  <a:pt x="0" y="0"/>
                </a:moveTo>
                <a:lnTo>
                  <a:pt x="385972" y="0"/>
                </a:lnTo>
                <a:lnTo>
                  <a:pt x="385972" y="385972"/>
                </a:lnTo>
                <a:lnTo>
                  <a:pt x="0" y="38597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nvGrpSpPr>
          <p:cNvPr id="18" name="Group 18"/>
          <p:cNvGrpSpPr/>
          <p:nvPr/>
        </p:nvGrpSpPr>
        <p:grpSpPr>
          <a:xfrm>
            <a:off x="11552246" y="5833109"/>
            <a:ext cx="2243548" cy="2610674"/>
            <a:chOff x="0" y="0"/>
            <a:chExt cx="698500" cy="812800"/>
          </a:xfrm>
        </p:grpSpPr>
        <p:sp>
          <p:nvSpPr>
            <p:cNvPr id="19" name="Freeform 19"/>
            <p:cNvSpPr/>
            <p:nvPr/>
          </p:nvSpPr>
          <p:spPr>
            <a:xfrm>
              <a:off x="0" y="10250"/>
              <a:ext cx="698500" cy="792300"/>
            </a:xfrm>
            <a:custGeom>
              <a:avLst/>
              <a:gdLst/>
              <a:ahLst/>
              <a:cxnLst/>
              <a:rect l="l" t="t" r="r" b="b"/>
              <a:pathLst>
                <a:path w="698500" h="792300">
                  <a:moveTo>
                    <a:pt x="395388" y="16594"/>
                  </a:moveTo>
                  <a:lnTo>
                    <a:pt x="652362" y="166106"/>
                  </a:lnTo>
                  <a:cubicBezTo>
                    <a:pt x="680927" y="182726"/>
                    <a:pt x="698500" y="213281"/>
                    <a:pt x="698500" y="246329"/>
                  </a:cubicBezTo>
                  <a:lnTo>
                    <a:pt x="698500" y="545971"/>
                  </a:lnTo>
                  <a:cubicBezTo>
                    <a:pt x="698500" y="579019"/>
                    <a:pt x="680927" y="609574"/>
                    <a:pt x="652362" y="626194"/>
                  </a:cubicBezTo>
                  <a:lnTo>
                    <a:pt x="395388" y="775706"/>
                  </a:lnTo>
                  <a:cubicBezTo>
                    <a:pt x="366867" y="792300"/>
                    <a:pt x="331633" y="792300"/>
                    <a:pt x="303112" y="775706"/>
                  </a:cubicBezTo>
                  <a:lnTo>
                    <a:pt x="46138" y="626194"/>
                  </a:lnTo>
                  <a:cubicBezTo>
                    <a:pt x="17573" y="609574"/>
                    <a:pt x="0" y="579019"/>
                    <a:pt x="0" y="545971"/>
                  </a:cubicBezTo>
                  <a:lnTo>
                    <a:pt x="0" y="246329"/>
                  </a:lnTo>
                  <a:cubicBezTo>
                    <a:pt x="0" y="213281"/>
                    <a:pt x="17573" y="182726"/>
                    <a:pt x="46138" y="166106"/>
                  </a:cubicBezTo>
                  <a:lnTo>
                    <a:pt x="303112" y="16594"/>
                  </a:lnTo>
                  <a:cubicBezTo>
                    <a:pt x="331633" y="0"/>
                    <a:pt x="366867" y="0"/>
                    <a:pt x="395388" y="16594"/>
                  </a:cubicBezTo>
                  <a:close/>
                </a:path>
              </a:pathLst>
            </a:custGeom>
            <a:gradFill rotWithShape="1">
              <a:gsLst>
                <a:gs pos="0">
                  <a:srgbClr val="1F3B80">
                    <a:alpha val="100000"/>
                  </a:srgbClr>
                </a:gs>
                <a:gs pos="100000">
                  <a:srgbClr val="3183ED">
                    <a:alpha val="100000"/>
                  </a:srgbClr>
                </a:gs>
              </a:gsLst>
              <a:lin ang="2700000"/>
            </a:gradFill>
            <a:ln w="12700" cap="sq">
              <a:solidFill>
                <a:srgbClr val="000000"/>
              </a:solidFill>
              <a:prstDash val="solid"/>
              <a:miter/>
            </a:ln>
          </p:spPr>
        </p:sp>
      </p:grpSp>
      <p:sp>
        <p:nvSpPr>
          <p:cNvPr id="20" name="Freeform 20"/>
          <p:cNvSpPr/>
          <p:nvPr/>
        </p:nvSpPr>
        <p:spPr>
          <a:xfrm>
            <a:off x="12082896" y="6575232"/>
            <a:ext cx="1217722" cy="1286893"/>
          </a:xfrm>
          <a:custGeom>
            <a:avLst/>
            <a:gdLst/>
            <a:ahLst/>
            <a:cxnLst/>
            <a:rect l="l" t="t" r="r" b="b"/>
            <a:pathLst>
              <a:path w="1217722" h="1286893">
                <a:moveTo>
                  <a:pt x="0" y="0"/>
                </a:moveTo>
                <a:lnTo>
                  <a:pt x="1217722" y="0"/>
                </a:lnTo>
                <a:lnTo>
                  <a:pt x="1217722" y="1286893"/>
                </a:lnTo>
                <a:lnTo>
                  <a:pt x="0" y="1286893"/>
                </a:lnTo>
                <a:lnTo>
                  <a:pt x="0" y="0"/>
                </a:lnTo>
                <a:close/>
              </a:path>
            </a:pathLst>
          </a:custGeom>
          <a:blipFill>
            <a:blip r:embed="rId16" cstate="print">
              <a:extLst>
                <a:ext uri="{96DAC541-7B7A-43D3-8B79-37D633B846F1}">
                  <asvg:svgBlip xmlns:asvg="http://schemas.microsoft.com/office/drawing/2016/SVG/main" r:embed="rId17"/>
                </a:ext>
              </a:extLst>
            </a:blip>
            <a:stretch>
              <a:fillRect/>
            </a:stretch>
          </a:blipFill>
        </p:spPr>
      </p:sp>
      <p:sp>
        <p:nvSpPr>
          <p:cNvPr id="21" name="Freeform 21"/>
          <p:cNvSpPr/>
          <p:nvPr/>
        </p:nvSpPr>
        <p:spPr>
          <a:xfrm>
            <a:off x="5639715" y="6433219"/>
            <a:ext cx="666243" cy="666243"/>
          </a:xfrm>
          <a:custGeom>
            <a:avLst/>
            <a:gdLst/>
            <a:ahLst/>
            <a:cxnLst/>
            <a:rect l="l" t="t" r="r" b="b"/>
            <a:pathLst>
              <a:path w="666243" h="666243">
                <a:moveTo>
                  <a:pt x="0" y="0"/>
                </a:moveTo>
                <a:lnTo>
                  <a:pt x="666243" y="0"/>
                </a:lnTo>
                <a:lnTo>
                  <a:pt x="666243" y="666243"/>
                </a:lnTo>
                <a:lnTo>
                  <a:pt x="0" y="66624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2" name="TextBox 22"/>
          <p:cNvSpPr txBox="1"/>
          <p:nvPr/>
        </p:nvSpPr>
        <p:spPr>
          <a:xfrm>
            <a:off x="14403328" y="5137226"/>
            <a:ext cx="2933575" cy="1115690"/>
          </a:xfrm>
          <a:prstGeom prst="rect">
            <a:avLst/>
          </a:prstGeom>
        </p:spPr>
        <p:txBody>
          <a:bodyPr lIns="0" tIns="0" rIns="0" bIns="0" rtlCol="0" anchor="t">
            <a:spAutoFit/>
          </a:bodyPr>
          <a:lstStyle/>
          <a:p>
            <a:pPr algn="ctr">
              <a:lnSpc>
                <a:spcPts val="2940"/>
              </a:lnSpc>
            </a:pPr>
            <a:r>
              <a:rPr lang="fr-FR" sz="2100" dirty="0">
                <a:latin typeface="Pragmatica Bold" charset="0"/>
              </a:rPr>
              <a:t>SOUTIEN ET SERVICES LIÉS À LA GROSSESSE</a:t>
            </a:r>
            <a:endParaRPr lang="en-US" sz="2100" dirty="0">
              <a:solidFill>
                <a:srgbClr val="000000"/>
              </a:solidFill>
              <a:latin typeface="Pragmatica Bold" charset="0"/>
            </a:endParaRPr>
          </a:p>
        </p:txBody>
      </p:sp>
      <p:sp>
        <p:nvSpPr>
          <p:cNvPr id="23" name="TextBox 23"/>
          <p:cNvSpPr txBox="1"/>
          <p:nvPr/>
        </p:nvSpPr>
        <p:spPr>
          <a:xfrm>
            <a:off x="3371770" y="197902"/>
            <a:ext cx="13701847" cy="1667123"/>
          </a:xfrm>
          <a:prstGeom prst="rect">
            <a:avLst/>
          </a:prstGeom>
        </p:spPr>
        <p:txBody>
          <a:bodyPr wrap="square" lIns="0" tIns="0" rIns="0" bIns="0" rtlCol="0" anchor="t">
            <a:spAutoFit/>
          </a:bodyPr>
          <a:lstStyle/>
          <a:p>
            <a:pPr lvl="0" algn="ctr">
              <a:lnSpc>
                <a:spcPts val="6544"/>
              </a:lnSpc>
            </a:pPr>
            <a:r>
              <a:rPr lang="fr-FR" sz="6600" b="1" dirty="0">
                <a:latin typeface="Pragmatica Bold" charset="0"/>
              </a:rPr>
              <a:t>SERVICES DE SANTÉ SEXUELLE ET REPRODUCTIVE</a:t>
            </a:r>
            <a:endParaRPr lang="en-US" sz="6060" b="1" spc="-151" dirty="0">
              <a:solidFill>
                <a:srgbClr val="000000"/>
              </a:solidFill>
              <a:latin typeface="Pragmatica Bold" charset="0"/>
            </a:endParaRPr>
          </a:p>
        </p:txBody>
      </p:sp>
      <p:sp>
        <p:nvSpPr>
          <p:cNvPr id="24" name="TextBox 24"/>
          <p:cNvSpPr txBox="1"/>
          <p:nvPr/>
        </p:nvSpPr>
        <p:spPr>
          <a:xfrm>
            <a:off x="1798621" y="5238213"/>
            <a:ext cx="2933575" cy="1115690"/>
          </a:xfrm>
          <a:prstGeom prst="rect">
            <a:avLst/>
          </a:prstGeom>
        </p:spPr>
        <p:txBody>
          <a:bodyPr lIns="0" tIns="0" rIns="0" bIns="0" rtlCol="0" anchor="t">
            <a:spAutoFit/>
          </a:bodyPr>
          <a:lstStyle/>
          <a:p>
            <a:pPr algn="ctr">
              <a:lnSpc>
                <a:spcPts val="2940"/>
              </a:lnSpc>
            </a:pPr>
            <a:r>
              <a:rPr lang="en-US" sz="2100" dirty="0">
                <a:latin typeface="Pragmatica Bold" charset="0"/>
              </a:rPr>
              <a:t>CONTRACEPTION (PLANIFICATION FAMILIALE)</a:t>
            </a:r>
            <a:endParaRPr lang="en-US" sz="2100" dirty="0">
              <a:solidFill>
                <a:srgbClr val="000000"/>
              </a:solidFill>
              <a:latin typeface="Pragmatica Bold" charset="0"/>
            </a:endParaRPr>
          </a:p>
        </p:txBody>
      </p:sp>
      <p:sp>
        <p:nvSpPr>
          <p:cNvPr id="25" name="TextBox 25"/>
          <p:cNvSpPr txBox="1"/>
          <p:nvPr/>
        </p:nvSpPr>
        <p:spPr>
          <a:xfrm>
            <a:off x="7924804" y="5105400"/>
            <a:ext cx="2933575" cy="1859483"/>
          </a:xfrm>
          <a:prstGeom prst="rect">
            <a:avLst/>
          </a:prstGeom>
        </p:spPr>
        <p:txBody>
          <a:bodyPr lIns="0" tIns="0" rIns="0" bIns="0" rtlCol="0" anchor="t">
            <a:spAutoFit/>
          </a:bodyPr>
          <a:lstStyle/>
          <a:p>
            <a:pPr algn="ctr">
              <a:lnSpc>
                <a:spcPts val="2940"/>
              </a:lnSpc>
            </a:pPr>
            <a:r>
              <a:rPr lang="fr-FR" sz="2100" dirty="0">
                <a:latin typeface="Pragmatica Bold" charset="0"/>
              </a:rPr>
              <a:t>SOUTIEN ET SERVICES D'INTERRUPTION VOLONTAIRE DE GROSSESSE</a:t>
            </a:r>
            <a:endParaRPr lang="en-US" sz="2100" dirty="0">
              <a:solidFill>
                <a:srgbClr val="000000"/>
              </a:solidFill>
              <a:latin typeface="Pragmatica Bold" charset="0"/>
            </a:endParaRPr>
          </a:p>
        </p:txBody>
      </p:sp>
      <p:sp>
        <p:nvSpPr>
          <p:cNvPr id="26" name="TextBox 26"/>
          <p:cNvSpPr txBox="1"/>
          <p:nvPr/>
        </p:nvSpPr>
        <p:spPr>
          <a:xfrm>
            <a:off x="4417082" y="8405683"/>
            <a:ext cx="5084108" cy="1487587"/>
          </a:xfrm>
          <a:prstGeom prst="rect">
            <a:avLst/>
          </a:prstGeom>
        </p:spPr>
        <p:txBody>
          <a:bodyPr wrap="square" lIns="0" tIns="0" rIns="0" bIns="0" rtlCol="0" anchor="t">
            <a:spAutoFit/>
          </a:bodyPr>
          <a:lstStyle/>
          <a:p>
            <a:pPr algn="ctr">
              <a:lnSpc>
                <a:spcPts val="2940"/>
              </a:lnSpc>
            </a:pPr>
            <a:r>
              <a:rPr lang="fr-FR" sz="2100" dirty="0">
                <a:latin typeface="Pragmatica Bold" charset="0"/>
              </a:rPr>
              <a:t>SERVICES DE PRÉVENTION, DE DÉPISTAGE ET DE TRAITEMENT DES ISTS (</a:t>
            </a:r>
            <a:r>
              <a:rPr lang="fr-FR" sz="2000" dirty="0">
                <a:latin typeface="Pragmatica Bold" charset="0"/>
              </a:rPr>
              <a:t>INFECTIONS SEXUELLEMENT TRANSMISSIBLES ET PAR LE SANG</a:t>
            </a:r>
            <a:r>
              <a:rPr lang="fr-FR" sz="2400" dirty="0"/>
              <a:t>)</a:t>
            </a:r>
            <a:endParaRPr lang="en-US" sz="2100" dirty="0">
              <a:solidFill>
                <a:srgbClr val="000000"/>
              </a:solidFill>
              <a:latin typeface="Pragmatica Bold"/>
            </a:endParaRPr>
          </a:p>
        </p:txBody>
      </p:sp>
      <p:sp>
        <p:nvSpPr>
          <p:cNvPr id="27" name="TextBox 27"/>
          <p:cNvSpPr txBox="1"/>
          <p:nvPr/>
        </p:nvSpPr>
        <p:spPr>
          <a:xfrm>
            <a:off x="10127187" y="8485752"/>
            <a:ext cx="5034907" cy="1487587"/>
          </a:xfrm>
          <a:prstGeom prst="rect">
            <a:avLst/>
          </a:prstGeom>
        </p:spPr>
        <p:txBody>
          <a:bodyPr lIns="0" tIns="0" rIns="0" bIns="0" rtlCol="0" anchor="t">
            <a:spAutoFit/>
          </a:bodyPr>
          <a:lstStyle/>
          <a:p>
            <a:pPr algn="ctr">
              <a:lnSpc>
                <a:spcPts val="2940"/>
              </a:lnSpc>
            </a:pPr>
            <a:r>
              <a:rPr lang="fr-FR" sz="2100" dirty="0">
                <a:latin typeface="Pragmatica Bold" charset="0"/>
              </a:rPr>
              <a:t>PRÉVENTION, DÉPISTAGE ET TRAITEMENT DU VIRUS DE L'IMMUNODÉFICIENCE HUMAINE (VIH)</a:t>
            </a:r>
            <a:endParaRPr lang="en-US" sz="2100" dirty="0">
              <a:solidFill>
                <a:srgbClr val="000000"/>
              </a:solidFill>
              <a:latin typeface="Pragmatica Bold" charset="0"/>
            </a:endParaRPr>
          </a:p>
        </p:txBody>
      </p:sp>
      <p:sp>
        <p:nvSpPr>
          <p:cNvPr id="28" name="Freeform 28"/>
          <p:cNvSpPr/>
          <p:nvPr/>
        </p:nvSpPr>
        <p:spPr>
          <a:xfrm>
            <a:off x="16039622" y="8036188"/>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18" cstate="print"/>
            <a:stretch>
              <a:fillRect/>
            </a:stretch>
          </a:blipFill>
        </p:spPr>
      </p:sp>
      <p:sp>
        <p:nvSpPr>
          <p:cNvPr id="29" name="Freeform 29"/>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30" name="Freeform 30"/>
          <p:cNvSpPr/>
          <p:nvPr/>
        </p:nvSpPr>
        <p:spPr>
          <a:xfrm rot="5400000">
            <a:off x="16540497" y="3958365"/>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31" name="Freeform 31"/>
          <p:cNvSpPr/>
          <p:nvPr/>
        </p:nvSpPr>
        <p:spPr>
          <a:xfrm rot="5400000">
            <a:off x="16540497" y="1210672"/>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32" name="Freeform 32"/>
          <p:cNvSpPr/>
          <p:nvPr/>
        </p:nvSpPr>
        <p:spPr>
          <a:xfrm rot="5400000">
            <a:off x="-1249287" y="8580647"/>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33" name="Freeform 33"/>
          <p:cNvSpPr/>
          <p:nvPr/>
        </p:nvSpPr>
        <p:spPr>
          <a:xfrm rot="5400000">
            <a:off x="-1249287" y="582107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34" name="Freeform 34"/>
          <p:cNvSpPr/>
          <p:nvPr/>
        </p:nvSpPr>
        <p:spPr>
          <a:xfrm rot="5400000">
            <a:off x="-1249287" y="306150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35" name="Freeform 35"/>
          <p:cNvSpPr/>
          <p:nvPr/>
        </p:nvSpPr>
        <p:spPr>
          <a:xfrm rot="5400000">
            <a:off x="-1249287" y="30192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5400000">
            <a:off x="1728765" y="2358119"/>
            <a:ext cx="2769950" cy="2800812"/>
          </a:xfrm>
          <a:custGeom>
            <a:avLst/>
            <a:gdLst/>
            <a:ahLst/>
            <a:cxnLst/>
            <a:rect l="l" t="t" r="r" b="b"/>
            <a:pathLst>
              <a:path w="2769950" h="2800812">
                <a:moveTo>
                  <a:pt x="0" y="0"/>
                </a:moveTo>
                <a:lnTo>
                  <a:pt x="2769950" y="0"/>
                </a:lnTo>
                <a:lnTo>
                  <a:pt x="2769950" y="2800812"/>
                </a:lnTo>
                <a:lnTo>
                  <a:pt x="0" y="2800812"/>
                </a:lnTo>
                <a:lnTo>
                  <a:pt x="0" y="0"/>
                </a:lnTo>
                <a:close/>
              </a:path>
            </a:pathLst>
          </a:custGeom>
          <a:blipFill>
            <a:blip r:embed="rId3" cstate="print"/>
            <a:stretch>
              <a:fillRect l="-11267"/>
            </a:stretch>
          </a:blipFill>
        </p:spPr>
      </p:sp>
      <p:sp>
        <p:nvSpPr>
          <p:cNvPr id="3" name="Freeform 3"/>
          <p:cNvSpPr/>
          <p:nvPr/>
        </p:nvSpPr>
        <p:spPr>
          <a:xfrm rot="-5400000">
            <a:off x="7889834" y="2421620"/>
            <a:ext cx="3047383" cy="2769310"/>
          </a:xfrm>
          <a:custGeom>
            <a:avLst/>
            <a:gdLst/>
            <a:ahLst/>
            <a:cxnLst/>
            <a:rect l="l" t="t" r="r" b="b"/>
            <a:pathLst>
              <a:path w="3047383" h="2769310">
                <a:moveTo>
                  <a:pt x="0" y="0"/>
                </a:moveTo>
                <a:lnTo>
                  <a:pt x="3047384" y="0"/>
                </a:lnTo>
                <a:lnTo>
                  <a:pt x="3047384" y="2769310"/>
                </a:lnTo>
                <a:lnTo>
                  <a:pt x="0" y="2769310"/>
                </a:lnTo>
                <a:lnTo>
                  <a:pt x="0" y="0"/>
                </a:lnTo>
                <a:close/>
              </a:path>
            </a:pathLst>
          </a:custGeom>
          <a:blipFill>
            <a:blip r:embed="rId4" cstate="print"/>
            <a:stretch>
              <a:fillRect/>
            </a:stretch>
          </a:blipFill>
        </p:spPr>
      </p:sp>
      <p:grpSp>
        <p:nvGrpSpPr>
          <p:cNvPr id="4" name="Group 4"/>
          <p:cNvGrpSpPr/>
          <p:nvPr/>
        </p:nvGrpSpPr>
        <p:grpSpPr>
          <a:xfrm>
            <a:off x="2189160" y="2505338"/>
            <a:ext cx="2242059" cy="2608942"/>
            <a:chOff x="0" y="0"/>
            <a:chExt cx="698500" cy="812800"/>
          </a:xfrm>
        </p:grpSpPr>
        <p:sp>
          <p:nvSpPr>
            <p:cNvPr id="5" name="Freeform 5"/>
            <p:cNvSpPr/>
            <p:nvPr/>
          </p:nvSpPr>
          <p:spPr>
            <a:xfrm>
              <a:off x="0" y="10257"/>
              <a:ext cx="698500" cy="792286"/>
            </a:xfrm>
            <a:custGeom>
              <a:avLst/>
              <a:gdLst/>
              <a:ahLst/>
              <a:cxnLst/>
              <a:rect l="l" t="t" r="r" b="b"/>
              <a:pathLst>
                <a:path w="698500" h="792286">
                  <a:moveTo>
                    <a:pt x="395418" y="16605"/>
                  </a:moveTo>
                  <a:lnTo>
                    <a:pt x="652332" y="166081"/>
                  </a:lnTo>
                  <a:cubicBezTo>
                    <a:pt x="680915" y="182712"/>
                    <a:pt x="698500" y="213287"/>
                    <a:pt x="698500" y="246357"/>
                  </a:cubicBezTo>
                  <a:lnTo>
                    <a:pt x="698500" y="545929"/>
                  </a:lnTo>
                  <a:cubicBezTo>
                    <a:pt x="698500" y="578999"/>
                    <a:pt x="680915" y="609574"/>
                    <a:pt x="652332" y="626205"/>
                  </a:cubicBezTo>
                  <a:lnTo>
                    <a:pt x="395418" y="775681"/>
                  </a:lnTo>
                  <a:cubicBezTo>
                    <a:pt x="366879" y="792286"/>
                    <a:pt x="331621" y="792286"/>
                    <a:pt x="303082" y="775681"/>
                  </a:cubicBezTo>
                  <a:lnTo>
                    <a:pt x="46168" y="626205"/>
                  </a:lnTo>
                  <a:cubicBezTo>
                    <a:pt x="17585" y="609574"/>
                    <a:pt x="0" y="578999"/>
                    <a:pt x="0" y="545929"/>
                  </a:cubicBezTo>
                  <a:lnTo>
                    <a:pt x="0" y="246357"/>
                  </a:lnTo>
                  <a:cubicBezTo>
                    <a:pt x="0" y="213287"/>
                    <a:pt x="17585" y="182712"/>
                    <a:pt x="46168" y="166081"/>
                  </a:cubicBezTo>
                  <a:lnTo>
                    <a:pt x="303082" y="16605"/>
                  </a:lnTo>
                  <a:cubicBezTo>
                    <a:pt x="331621" y="0"/>
                    <a:pt x="366879" y="0"/>
                    <a:pt x="395418" y="16605"/>
                  </a:cubicBezTo>
                  <a:close/>
                </a:path>
              </a:pathLst>
            </a:custGeom>
            <a:gradFill rotWithShape="1">
              <a:gsLst>
                <a:gs pos="0">
                  <a:srgbClr val="1F3B80">
                    <a:alpha val="100000"/>
                  </a:srgbClr>
                </a:gs>
                <a:gs pos="100000">
                  <a:srgbClr val="3183ED">
                    <a:alpha val="100000"/>
                  </a:srgbClr>
                </a:gs>
              </a:gsLst>
              <a:lin ang="2700000"/>
            </a:gradFill>
            <a:ln w="12700" cap="sq">
              <a:solidFill>
                <a:srgbClr val="000000"/>
              </a:solidFill>
              <a:prstDash val="solid"/>
              <a:miter/>
            </a:ln>
          </p:spPr>
        </p:sp>
      </p:grpSp>
      <p:grpSp>
        <p:nvGrpSpPr>
          <p:cNvPr id="6" name="Group 6"/>
          <p:cNvGrpSpPr/>
          <p:nvPr/>
        </p:nvGrpSpPr>
        <p:grpSpPr>
          <a:xfrm>
            <a:off x="8543330" y="2505338"/>
            <a:ext cx="2267170" cy="2638162"/>
            <a:chOff x="0" y="0"/>
            <a:chExt cx="698500" cy="812800"/>
          </a:xfrm>
        </p:grpSpPr>
        <p:sp>
          <p:nvSpPr>
            <p:cNvPr id="7" name="Freeform 7"/>
            <p:cNvSpPr/>
            <p:nvPr/>
          </p:nvSpPr>
          <p:spPr>
            <a:xfrm>
              <a:off x="0" y="10143"/>
              <a:ext cx="698500" cy="792513"/>
            </a:xfrm>
            <a:custGeom>
              <a:avLst/>
              <a:gdLst/>
              <a:ahLst/>
              <a:cxnLst/>
              <a:rect l="l" t="t" r="r" b="b"/>
              <a:pathLst>
                <a:path w="698500" h="792513">
                  <a:moveTo>
                    <a:pt x="394907" y="16421"/>
                  </a:moveTo>
                  <a:lnTo>
                    <a:pt x="652843" y="166493"/>
                  </a:lnTo>
                  <a:cubicBezTo>
                    <a:pt x="681110" y="182939"/>
                    <a:pt x="698500" y="213176"/>
                    <a:pt x="698500" y="245880"/>
                  </a:cubicBezTo>
                  <a:lnTo>
                    <a:pt x="698500" y="546634"/>
                  </a:lnTo>
                  <a:cubicBezTo>
                    <a:pt x="698500" y="579338"/>
                    <a:pt x="681110" y="609575"/>
                    <a:pt x="652843" y="626021"/>
                  </a:cubicBezTo>
                  <a:lnTo>
                    <a:pt x="394907" y="776093"/>
                  </a:lnTo>
                  <a:cubicBezTo>
                    <a:pt x="366684" y="792514"/>
                    <a:pt x="331816" y="792514"/>
                    <a:pt x="303593" y="776093"/>
                  </a:cubicBezTo>
                  <a:lnTo>
                    <a:pt x="45657" y="626021"/>
                  </a:lnTo>
                  <a:cubicBezTo>
                    <a:pt x="17390" y="609575"/>
                    <a:pt x="0" y="579338"/>
                    <a:pt x="0" y="546634"/>
                  </a:cubicBezTo>
                  <a:lnTo>
                    <a:pt x="0" y="245880"/>
                  </a:lnTo>
                  <a:cubicBezTo>
                    <a:pt x="0" y="213176"/>
                    <a:pt x="17390" y="182939"/>
                    <a:pt x="45657" y="166493"/>
                  </a:cubicBezTo>
                  <a:lnTo>
                    <a:pt x="303593" y="16421"/>
                  </a:lnTo>
                  <a:cubicBezTo>
                    <a:pt x="331816" y="0"/>
                    <a:pt x="366684" y="0"/>
                    <a:pt x="394907" y="16421"/>
                  </a:cubicBezTo>
                  <a:close/>
                </a:path>
              </a:pathLst>
            </a:custGeom>
            <a:gradFill rotWithShape="1">
              <a:gsLst>
                <a:gs pos="0">
                  <a:srgbClr val="1F3B80">
                    <a:alpha val="100000"/>
                  </a:srgbClr>
                </a:gs>
                <a:gs pos="100000">
                  <a:srgbClr val="3183ED">
                    <a:alpha val="100000"/>
                  </a:srgbClr>
                </a:gs>
              </a:gsLst>
              <a:lin ang="2700000"/>
            </a:gradFill>
            <a:ln w="12700" cap="sq">
              <a:solidFill>
                <a:srgbClr val="000000"/>
              </a:solidFill>
              <a:prstDash val="solid"/>
              <a:miter/>
            </a:ln>
          </p:spPr>
        </p:sp>
      </p:grpSp>
      <p:sp>
        <p:nvSpPr>
          <p:cNvPr id="8" name="Freeform 8"/>
          <p:cNvSpPr/>
          <p:nvPr/>
        </p:nvSpPr>
        <p:spPr>
          <a:xfrm rot="-5400000">
            <a:off x="13415836" y="2416379"/>
            <a:ext cx="3361748" cy="3054988"/>
          </a:xfrm>
          <a:custGeom>
            <a:avLst/>
            <a:gdLst/>
            <a:ahLst/>
            <a:cxnLst/>
            <a:rect l="l" t="t" r="r" b="b"/>
            <a:pathLst>
              <a:path w="3361748" h="3054988">
                <a:moveTo>
                  <a:pt x="0" y="0"/>
                </a:moveTo>
                <a:lnTo>
                  <a:pt x="3361747" y="0"/>
                </a:lnTo>
                <a:lnTo>
                  <a:pt x="3361747" y="3054988"/>
                </a:lnTo>
                <a:lnTo>
                  <a:pt x="0" y="3054988"/>
                </a:lnTo>
                <a:lnTo>
                  <a:pt x="0" y="0"/>
                </a:lnTo>
                <a:close/>
              </a:path>
            </a:pathLst>
          </a:custGeom>
          <a:blipFill>
            <a:blip r:embed="rId5"/>
            <a:stretch>
              <a:fillRect/>
            </a:stretch>
          </a:blipFill>
        </p:spPr>
      </p:sp>
      <p:grpSp>
        <p:nvGrpSpPr>
          <p:cNvPr id="9" name="Group 9"/>
          <p:cNvGrpSpPr/>
          <p:nvPr/>
        </p:nvGrpSpPr>
        <p:grpSpPr>
          <a:xfrm>
            <a:off x="13965488" y="2627542"/>
            <a:ext cx="2262444" cy="2632662"/>
            <a:chOff x="0" y="0"/>
            <a:chExt cx="698500" cy="812800"/>
          </a:xfrm>
        </p:grpSpPr>
        <p:sp>
          <p:nvSpPr>
            <p:cNvPr id="10" name="Freeform 10"/>
            <p:cNvSpPr/>
            <p:nvPr/>
          </p:nvSpPr>
          <p:spPr>
            <a:xfrm>
              <a:off x="0" y="10164"/>
              <a:ext cx="698500" cy="792471"/>
            </a:xfrm>
            <a:custGeom>
              <a:avLst/>
              <a:gdLst/>
              <a:ahLst/>
              <a:cxnLst/>
              <a:rect l="l" t="t" r="r" b="b"/>
              <a:pathLst>
                <a:path w="698500" h="792471">
                  <a:moveTo>
                    <a:pt x="395003" y="16456"/>
                  </a:moveTo>
                  <a:lnTo>
                    <a:pt x="652748" y="166416"/>
                  </a:lnTo>
                  <a:cubicBezTo>
                    <a:pt x="681074" y="182897"/>
                    <a:pt x="698500" y="213197"/>
                    <a:pt x="698500" y="245969"/>
                  </a:cubicBezTo>
                  <a:lnTo>
                    <a:pt x="698500" y="546503"/>
                  </a:lnTo>
                  <a:cubicBezTo>
                    <a:pt x="698500" y="579275"/>
                    <a:pt x="681074" y="609575"/>
                    <a:pt x="652748" y="626056"/>
                  </a:cubicBezTo>
                  <a:lnTo>
                    <a:pt x="395003" y="776016"/>
                  </a:lnTo>
                  <a:cubicBezTo>
                    <a:pt x="366720" y="792472"/>
                    <a:pt x="331780" y="792472"/>
                    <a:pt x="303497" y="776016"/>
                  </a:cubicBezTo>
                  <a:lnTo>
                    <a:pt x="45753" y="626056"/>
                  </a:lnTo>
                  <a:cubicBezTo>
                    <a:pt x="17426" y="609575"/>
                    <a:pt x="0" y="579275"/>
                    <a:pt x="0" y="546503"/>
                  </a:cubicBezTo>
                  <a:lnTo>
                    <a:pt x="0" y="245969"/>
                  </a:lnTo>
                  <a:cubicBezTo>
                    <a:pt x="0" y="213197"/>
                    <a:pt x="17426" y="182897"/>
                    <a:pt x="45753" y="166416"/>
                  </a:cubicBezTo>
                  <a:lnTo>
                    <a:pt x="303497" y="16456"/>
                  </a:lnTo>
                  <a:cubicBezTo>
                    <a:pt x="331780" y="0"/>
                    <a:pt x="366720" y="0"/>
                    <a:pt x="395003" y="16456"/>
                  </a:cubicBezTo>
                  <a:close/>
                </a:path>
              </a:pathLst>
            </a:custGeom>
            <a:gradFill rotWithShape="1">
              <a:gsLst>
                <a:gs pos="0">
                  <a:srgbClr val="1F3B80">
                    <a:alpha val="100000"/>
                  </a:srgbClr>
                </a:gs>
                <a:gs pos="100000">
                  <a:srgbClr val="3183ED">
                    <a:alpha val="100000"/>
                  </a:srgbClr>
                </a:gs>
              </a:gsLst>
              <a:lin ang="2700000"/>
            </a:gradFill>
            <a:ln w="12700" cap="sq">
              <a:solidFill>
                <a:srgbClr val="000000"/>
              </a:solidFill>
              <a:prstDash val="solid"/>
              <a:miter/>
            </a:ln>
          </p:spPr>
        </p:sp>
      </p:grpSp>
      <p:sp>
        <p:nvSpPr>
          <p:cNvPr id="11" name="Freeform 11"/>
          <p:cNvSpPr/>
          <p:nvPr/>
        </p:nvSpPr>
        <p:spPr>
          <a:xfrm rot="-5400000">
            <a:off x="11687353" y="6243315"/>
            <a:ext cx="3226529" cy="2932109"/>
          </a:xfrm>
          <a:custGeom>
            <a:avLst/>
            <a:gdLst/>
            <a:ahLst/>
            <a:cxnLst/>
            <a:rect l="l" t="t" r="r" b="b"/>
            <a:pathLst>
              <a:path w="3226529" h="2932109">
                <a:moveTo>
                  <a:pt x="0" y="0"/>
                </a:moveTo>
                <a:lnTo>
                  <a:pt x="3226530" y="0"/>
                </a:lnTo>
                <a:lnTo>
                  <a:pt x="3226530" y="2932108"/>
                </a:lnTo>
                <a:lnTo>
                  <a:pt x="0" y="2932108"/>
                </a:lnTo>
                <a:lnTo>
                  <a:pt x="0" y="0"/>
                </a:lnTo>
                <a:close/>
              </a:path>
            </a:pathLst>
          </a:custGeom>
          <a:blipFill>
            <a:blip r:embed="rId5"/>
            <a:stretch>
              <a:fillRect/>
            </a:stretch>
          </a:blipFill>
        </p:spPr>
      </p:sp>
      <p:grpSp>
        <p:nvGrpSpPr>
          <p:cNvPr id="12" name="Group 12"/>
          <p:cNvGrpSpPr/>
          <p:nvPr/>
        </p:nvGrpSpPr>
        <p:grpSpPr>
          <a:xfrm>
            <a:off x="12161929" y="6553304"/>
            <a:ext cx="2277378" cy="2650040"/>
            <a:chOff x="0" y="0"/>
            <a:chExt cx="698500" cy="812800"/>
          </a:xfrm>
        </p:grpSpPr>
        <p:sp>
          <p:nvSpPr>
            <p:cNvPr id="13" name="Freeform 13"/>
            <p:cNvSpPr/>
            <p:nvPr/>
          </p:nvSpPr>
          <p:spPr>
            <a:xfrm>
              <a:off x="0" y="10098"/>
              <a:ext cx="698500" cy="792604"/>
            </a:xfrm>
            <a:custGeom>
              <a:avLst/>
              <a:gdLst/>
              <a:ahLst/>
              <a:cxnLst/>
              <a:rect l="l" t="t" r="r" b="b"/>
              <a:pathLst>
                <a:path w="698500" h="792604">
                  <a:moveTo>
                    <a:pt x="394702" y="16347"/>
                  </a:moveTo>
                  <a:lnTo>
                    <a:pt x="653048" y="166657"/>
                  </a:lnTo>
                  <a:cubicBezTo>
                    <a:pt x="681188" y="183030"/>
                    <a:pt x="698500" y="213131"/>
                    <a:pt x="698500" y="245688"/>
                  </a:cubicBezTo>
                  <a:lnTo>
                    <a:pt x="698500" y="546916"/>
                  </a:lnTo>
                  <a:cubicBezTo>
                    <a:pt x="698500" y="579473"/>
                    <a:pt x="681188" y="609574"/>
                    <a:pt x="653048" y="625947"/>
                  </a:cubicBezTo>
                  <a:lnTo>
                    <a:pt x="394702" y="776257"/>
                  </a:lnTo>
                  <a:cubicBezTo>
                    <a:pt x="366606" y="792604"/>
                    <a:pt x="331894" y="792604"/>
                    <a:pt x="303798" y="776257"/>
                  </a:cubicBezTo>
                  <a:lnTo>
                    <a:pt x="45452" y="625947"/>
                  </a:lnTo>
                  <a:cubicBezTo>
                    <a:pt x="17312" y="609574"/>
                    <a:pt x="0" y="579473"/>
                    <a:pt x="0" y="546916"/>
                  </a:cubicBezTo>
                  <a:lnTo>
                    <a:pt x="0" y="245688"/>
                  </a:lnTo>
                  <a:cubicBezTo>
                    <a:pt x="0" y="213131"/>
                    <a:pt x="17312" y="183030"/>
                    <a:pt x="45452" y="166657"/>
                  </a:cubicBezTo>
                  <a:lnTo>
                    <a:pt x="303798" y="16347"/>
                  </a:lnTo>
                  <a:cubicBezTo>
                    <a:pt x="331894" y="0"/>
                    <a:pt x="366606" y="0"/>
                    <a:pt x="394702" y="16347"/>
                  </a:cubicBezTo>
                  <a:close/>
                </a:path>
              </a:pathLst>
            </a:custGeom>
            <a:gradFill rotWithShape="1">
              <a:gsLst>
                <a:gs pos="0">
                  <a:srgbClr val="1F3B80">
                    <a:alpha val="100000"/>
                  </a:srgbClr>
                </a:gs>
                <a:gs pos="100000">
                  <a:srgbClr val="3183ED">
                    <a:alpha val="100000"/>
                  </a:srgbClr>
                </a:gs>
              </a:gsLst>
              <a:lin ang="2700000"/>
            </a:gradFill>
            <a:ln w="12700" cap="sq">
              <a:solidFill>
                <a:srgbClr val="000000"/>
              </a:solidFill>
              <a:prstDash val="solid"/>
              <a:miter/>
            </a:ln>
          </p:spPr>
        </p:sp>
      </p:grpSp>
      <p:sp>
        <p:nvSpPr>
          <p:cNvPr id="14" name="Freeform 14"/>
          <p:cNvSpPr/>
          <p:nvPr/>
        </p:nvSpPr>
        <p:spPr>
          <a:xfrm>
            <a:off x="2965258" y="3025119"/>
            <a:ext cx="783903" cy="783903"/>
          </a:xfrm>
          <a:custGeom>
            <a:avLst/>
            <a:gdLst/>
            <a:ahLst/>
            <a:cxnLst/>
            <a:rect l="l" t="t" r="r" b="b"/>
            <a:pathLst>
              <a:path w="783903" h="783903">
                <a:moveTo>
                  <a:pt x="0" y="0"/>
                </a:moveTo>
                <a:lnTo>
                  <a:pt x="783903" y="0"/>
                </a:lnTo>
                <a:lnTo>
                  <a:pt x="783903" y="783903"/>
                </a:lnTo>
                <a:lnTo>
                  <a:pt x="0" y="783903"/>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15" name="Freeform 15"/>
          <p:cNvSpPr/>
          <p:nvPr/>
        </p:nvSpPr>
        <p:spPr>
          <a:xfrm>
            <a:off x="2896616" y="3943873"/>
            <a:ext cx="921187" cy="880885"/>
          </a:xfrm>
          <a:custGeom>
            <a:avLst/>
            <a:gdLst/>
            <a:ahLst/>
            <a:cxnLst/>
            <a:rect l="l" t="t" r="r" b="b"/>
            <a:pathLst>
              <a:path w="921187" h="880885">
                <a:moveTo>
                  <a:pt x="0" y="0"/>
                </a:moveTo>
                <a:lnTo>
                  <a:pt x="921187" y="0"/>
                </a:lnTo>
                <a:lnTo>
                  <a:pt x="921187" y="880885"/>
                </a:lnTo>
                <a:lnTo>
                  <a:pt x="0" y="880885"/>
                </a:lnTo>
                <a:lnTo>
                  <a:pt x="0" y="0"/>
                </a:lnTo>
                <a:close/>
              </a:path>
            </a:pathLst>
          </a:custGeom>
          <a:blipFill>
            <a:blip r:embed="rId8" cstate="print">
              <a:extLst>
                <a:ext uri="{96DAC541-7B7A-43D3-8B79-37D633B846F1}">
                  <asvg:svgBlip xmlns:asvg="http://schemas.microsoft.com/office/drawing/2016/SVG/main" r:embed="rId9"/>
                </a:ext>
              </a:extLst>
            </a:blip>
            <a:stretch>
              <a:fillRect/>
            </a:stretch>
          </a:blipFill>
        </p:spPr>
      </p:sp>
      <p:sp>
        <p:nvSpPr>
          <p:cNvPr id="16" name="Freeform 16"/>
          <p:cNvSpPr/>
          <p:nvPr/>
        </p:nvSpPr>
        <p:spPr>
          <a:xfrm>
            <a:off x="9164304" y="3025119"/>
            <a:ext cx="1067202" cy="724364"/>
          </a:xfrm>
          <a:custGeom>
            <a:avLst/>
            <a:gdLst/>
            <a:ahLst/>
            <a:cxnLst/>
            <a:rect l="l" t="t" r="r" b="b"/>
            <a:pathLst>
              <a:path w="1067202" h="724364">
                <a:moveTo>
                  <a:pt x="0" y="0"/>
                </a:moveTo>
                <a:lnTo>
                  <a:pt x="1067203" y="0"/>
                </a:lnTo>
                <a:lnTo>
                  <a:pt x="1067203" y="724363"/>
                </a:lnTo>
                <a:lnTo>
                  <a:pt x="0" y="724363"/>
                </a:lnTo>
                <a:lnTo>
                  <a:pt x="0" y="0"/>
                </a:lnTo>
                <a:close/>
              </a:path>
            </a:pathLst>
          </a:custGeom>
          <a:blipFill>
            <a:blip r:embed="rId10" cstate="print">
              <a:extLst>
                <a:ext uri="{96DAC541-7B7A-43D3-8B79-37D633B846F1}">
                  <asvg:svgBlip xmlns:asvg="http://schemas.microsoft.com/office/drawing/2016/SVG/main" r:embed="rId11"/>
                </a:ext>
              </a:extLst>
            </a:blip>
            <a:stretch>
              <a:fillRect/>
            </a:stretch>
          </a:blipFill>
        </p:spPr>
      </p:sp>
      <p:sp>
        <p:nvSpPr>
          <p:cNvPr id="17" name="Freeform 17"/>
          <p:cNvSpPr/>
          <p:nvPr/>
        </p:nvSpPr>
        <p:spPr>
          <a:xfrm>
            <a:off x="9188719" y="3845423"/>
            <a:ext cx="1042788" cy="1042788"/>
          </a:xfrm>
          <a:custGeom>
            <a:avLst/>
            <a:gdLst/>
            <a:ahLst/>
            <a:cxnLst/>
            <a:rect l="l" t="t" r="r" b="b"/>
            <a:pathLst>
              <a:path w="1042788" h="1042788">
                <a:moveTo>
                  <a:pt x="0" y="0"/>
                </a:moveTo>
                <a:lnTo>
                  <a:pt x="1042788" y="0"/>
                </a:lnTo>
                <a:lnTo>
                  <a:pt x="1042788" y="1042788"/>
                </a:lnTo>
                <a:lnTo>
                  <a:pt x="0" y="104278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8" name="Freeform 18"/>
          <p:cNvSpPr/>
          <p:nvPr/>
        </p:nvSpPr>
        <p:spPr>
          <a:xfrm>
            <a:off x="14639325" y="3025119"/>
            <a:ext cx="762304" cy="762304"/>
          </a:xfrm>
          <a:custGeom>
            <a:avLst/>
            <a:gdLst/>
            <a:ahLst/>
            <a:cxnLst/>
            <a:rect l="l" t="t" r="r" b="b"/>
            <a:pathLst>
              <a:path w="762304" h="762304">
                <a:moveTo>
                  <a:pt x="0" y="0"/>
                </a:moveTo>
                <a:lnTo>
                  <a:pt x="762304" y="0"/>
                </a:lnTo>
                <a:lnTo>
                  <a:pt x="762304" y="762304"/>
                </a:lnTo>
                <a:lnTo>
                  <a:pt x="0" y="76230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9" name="Freeform 19"/>
          <p:cNvSpPr/>
          <p:nvPr/>
        </p:nvSpPr>
        <p:spPr>
          <a:xfrm>
            <a:off x="14639325" y="3943873"/>
            <a:ext cx="914769" cy="1077784"/>
          </a:xfrm>
          <a:custGeom>
            <a:avLst/>
            <a:gdLst/>
            <a:ahLst/>
            <a:cxnLst/>
            <a:rect l="l" t="t" r="r" b="b"/>
            <a:pathLst>
              <a:path w="914769" h="1077784">
                <a:moveTo>
                  <a:pt x="0" y="0"/>
                </a:moveTo>
                <a:lnTo>
                  <a:pt x="914769" y="0"/>
                </a:lnTo>
                <a:lnTo>
                  <a:pt x="914769" y="1077784"/>
                </a:lnTo>
                <a:lnTo>
                  <a:pt x="0" y="1077784"/>
                </a:lnTo>
                <a:lnTo>
                  <a:pt x="0" y="0"/>
                </a:lnTo>
                <a:close/>
              </a:path>
            </a:pathLst>
          </a:custGeom>
          <a:blipFill>
            <a:blip r:embed="rId16" cstate="print">
              <a:extLst>
                <a:ext uri="{96DAC541-7B7A-43D3-8B79-37D633B846F1}">
                  <asvg:svgBlip xmlns:asvg="http://schemas.microsoft.com/office/drawing/2016/SVG/main" r:embed="rId17"/>
                </a:ext>
              </a:extLst>
            </a:blip>
            <a:stretch>
              <a:fillRect/>
            </a:stretch>
          </a:blipFill>
        </p:spPr>
      </p:sp>
      <p:sp>
        <p:nvSpPr>
          <p:cNvPr id="20" name="Freeform 20"/>
          <p:cNvSpPr/>
          <p:nvPr/>
        </p:nvSpPr>
        <p:spPr>
          <a:xfrm rot="-5400000">
            <a:off x="5055024" y="6497941"/>
            <a:ext cx="3226529" cy="2932109"/>
          </a:xfrm>
          <a:custGeom>
            <a:avLst/>
            <a:gdLst/>
            <a:ahLst/>
            <a:cxnLst/>
            <a:rect l="l" t="t" r="r" b="b"/>
            <a:pathLst>
              <a:path w="3226529" h="2932109">
                <a:moveTo>
                  <a:pt x="0" y="0"/>
                </a:moveTo>
                <a:lnTo>
                  <a:pt x="3226529" y="0"/>
                </a:lnTo>
                <a:lnTo>
                  <a:pt x="3226529" y="2932109"/>
                </a:lnTo>
                <a:lnTo>
                  <a:pt x="0" y="2932109"/>
                </a:lnTo>
                <a:lnTo>
                  <a:pt x="0" y="0"/>
                </a:lnTo>
                <a:close/>
              </a:path>
            </a:pathLst>
          </a:custGeom>
          <a:blipFill>
            <a:blip r:embed="rId5"/>
            <a:stretch>
              <a:fillRect/>
            </a:stretch>
          </a:blipFill>
        </p:spPr>
      </p:sp>
      <p:grpSp>
        <p:nvGrpSpPr>
          <p:cNvPr id="21" name="Group 21"/>
          <p:cNvGrpSpPr/>
          <p:nvPr/>
        </p:nvGrpSpPr>
        <p:grpSpPr>
          <a:xfrm>
            <a:off x="5538448" y="6523824"/>
            <a:ext cx="2268529" cy="2639743"/>
            <a:chOff x="0" y="0"/>
            <a:chExt cx="698500" cy="812800"/>
          </a:xfrm>
        </p:grpSpPr>
        <p:sp>
          <p:nvSpPr>
            <p:cNvPr id="22" name="Freeform 22"/>
            <p:cNvSpPr/>
            <p:nvPr/>
          </p:nvSpPr>
          <p:spPr>
            <a:xfrm>
              <a:off x="0" y="10137"/>
              <a:ext cx="698500" cy="792526"/>
            </a:xfrm>
            <a:custGeom>
              <a:avLst/>
              <a:gdLst/>
              <a:ahLst/>
              <a:cxnLst/>
              <a:rect l="l" t="t" r="r" b="b"/>
              <a:pathLst>
                <a:path w="698500" h="792526">
                  <a:moveTo>
                    <a:pt x="394880" y="16411"/>
                  </a:moveTo>
                  <a:lnTo>
                    <a:pt x="652870" y="166515"/>
                  </a:lnTo>
                  <a:cubicBezTo>
                    <a:pt x="681121" y="182951"/>
                    <a:pt x="698500" y="213170"/>
                    <a:pt x="698500" y="245854"/>
                  </a:cubicBezTo>
                  <a:lnTo>
                    <a:pt x="698500" y="546672"/>
                  </a:lnTo>
                  <a:cubicBezTo>
                    <a:pt x="698500" y="579356"/>
                    <a:pt x="681121" y="609575"/>
                    <a:pt x="652870" y="626011"/>
                  </a:cubicBezTo>
                  <a:lnTo>
                    <a:pt x="394880" y="776115"/>
                  </a:lnTo>
                  <a:cubicBezTo>
                    <a:pt x="366673" y="792526"/>
                    <a:pt x="331827" y="792526"/>
                    <a:pt x="303620" y="776115"/>
                  </a:cubicBezTo>
                  <a:lnTo>
                    <a:pt x="45630" y="626011"/>
                  </a:lnTo>
                  <a:cubicBezTo>
                    <a:pt x="17379" y="609575"/>
                    <a:pt x="0" y="579356"/>
                    <a:pt x="0" y="546672"/>
                  </a:cubicBezTo>
                  <a:lnTo>
                    <a:pt x="0" y="245854"/>
                  </a:lnTo>
                  <a:cubicBezTo>
                    <a:pt x="0" y="213170"/>
                    <a:pt x="17379" y="182951"/>
                    <a:pt x="45630" y="166515"/>
                  </a:cubicBezTo>
                  <a:lnTo>
                    <a:pt x="303620" y="16411"/>
                  </a:lnTo>
                  <a:cubicBezTo>
                    <a:pt x="331827" y="0"/>
                    <a:pt x="366673" y="0"/>
                    <a:pt x="394880" y="16411"/>
                  </a:cubicBezTo>
                  <a:close/>
                </a:path>
              </a:pathLst>
            </a:custGeom>
            <a:gradFill rotWithShape="1">
              <a:gsLst>
                <a:gs pos="0">
                  <a:srgbClr val="1F3B80">
                    <a:alpha val="100000"/>
                  </a:srgbClr>
                </a:gs>
                <a:gs pos="100000">
                  <a:srgbClr val="3183ED">
                    <a:alpha val="100000"/>
                  </a:srgbClr>
                </a:gs>
              </a:gsLst>
              <a:lin ang="2700000"/>
            </a:gradFill>
            <a:ln w="12700" cap="sq">
              <a:solidFill>
                <a:srgbClr val="000000"/>
              </a:solidFill>
              <a:prstDash val="solid"/>
              <a:miter/>
            </a:ln>
          </p:spPr>
        </p:sp>
      </p:grpSp>
      <p:sp>
        <p:nvSpPr>
          <p:cNvPr id="23" name="Freeform 23"/>
          <p:cNvSpPr/>
          <p:nvPr/>
        </p:nvSpPr>
        <p:spPr>
          <a:xfrm>
            <a:off x="6348660" y="7963996"/>
            <a:ext cx="639257" cy="687373"/>
          </a:xfrm>
          <a:custGeom>
            <a:avLst/>
            <a:gdLst/>
            <a:ahLst/>
            <a:cxnLst/>
            <a:rect l="l" t="t" r="r" b="b"/>
            <a:pathLst>
              <a:path w="639257" h="687373">
                <a:moveTo>
                  <a:pt x="0" y="0"/>
                </a:moveTo>
                <a:lnTo>
                  <a:pt x="639257" y="0"/>
                </a:lnTo>
                <a:lnTo>
                  <a:pt x="639257" y="687373"/>
                </a:lnTo>
                <a:lnTo>
                  <a:pt x="0" y="68737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4" name="Freeform 24"/>
          <p:cNvSpPr/>
          <p:nvPr/>
        </p:nvSpPr>
        <p:spPr>
          <a:xfrm>
            <a:off x="6348660" y="7002523"/>
            <a:ext cx="672137" cy="645531"/>
          </a:xfrm>
          <a:custGeom>
            <a:avLst/>
            <a:gdLst/>
            <a:ahLst/>
            <a:cxnLst/>
            <a:rect l="l" t="t" r="r" b="b"/>
            <a:pathLst>
              <a:path w="672137" h="645531">
                <a:moveTo>
                  <a:pt x="0" y="0"/>
                </a:moveTo>
                <a:lnTo>
                  <a:pt x="672136" y="0"/>
                </a:lnTo>
                <a:lnTo>
                  <a:pt x="672136" y="645531"/>
                </a:lnTo>
                <a:lnTo>
                  <a:pt x="0" y="645531"/>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25" name="TextBox 25"/>
          <p:cNvSpPr txBox="1"/>
          <p:nvPr/>
        </p:nvSpPr>
        <p:spPr>
          <a:xfrm>
            <a:off x="11116792" y="9284534"/>
            <a:ext cx="5034907" cy="359714"/>
          </a:xfrm>
          <a:prstGeom prst="rect">
            <a:avLst/>
          </a:prstGeom>
        </p:spPr>
        <p:txBody>
          <a:bodyPr lIns="0" tIns="0" rIns="0" bIns="0" rtlCol="0" anchor="t">
            <a:spAutoFit/>
          </a:bodyPr>
          <a:lstStyle/>
          <a:p>
            <a:pPr algn="ctr">
              <a:lnSpc>
                <a:spcPts val="2940"/>
              </a:lnSpc>
            </a:pPr>
            <a:r>
              <a:rPr lang="en-US" sz="2100" dirty="0">
                <a:latin typeface="Pragmatica Bold" charset="0"/>
              </a:rPr>
              <a:t>SOINS D'AFFIRMATION DE GENRE</a:t>
            </a:r>
            <a:endParaRPr lang="en-US" sz="2100" dirty="0">
              <a:solidFill>
                <a:srgbClr val="000000"/>
              </a:solidFill>
              <a:latin typeface="Pragmatica Bold" charset="0"/>
            </a:endParaRPr>
          </a:p>
        </p:txBody>
      </p:sp>
      <p:sp>
        <p:nvSpPr>
          <p:cNvPr id="26" name="Freeform 26"/>
          <p:cNvSpPr/>
          <p:nvPr/>
        </p:nvSpPr>
        <p:spPr>
          <a:xfrm>
            <a:off x="16039622" y="8016720"/>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22" cstate="print"/>
            <a:stretch>
              <a:fillRect/>
            </a:stretch>
          </a:blipFill>
        </p:spPr>
      </p:sp>
      <p:sp>
        <p:nvSpPr>
          <p:cNvPr id="27" name="Freeform 27"/>
          <p:cNvSpPr/>
          <p:nvPr/>
        </p:nvSpPr>
        <p:spPr>
          <a:xfrm>
            <a:off x="12635506" y="7179203"/>
            <a:ext cx="1330223" cy="1569585"/>
          </a:xfrm>
          <a:custGeom>
            <a:avLst/>
            <a:gdLst/>
            <a:ahLst/>
            <a:cxnLst/>
            <a:rect l="l" t="t" r="r" b="b"/>
            <a:pathLst>
              <a:path w="1330223" h="1569585">
                <a:moveTo>
                  <a:pt x="0" y="0"/>
                </a:moveTo>
                <a:lnTo>
                  <a:pt x="1330224" y="0"/>
                </a:lnTo>
                <a:lnTo>
                  <a:pt x="1330224" y="1569585"/>
                </a:lnTo>
                <a:lnTo>
                  <a:pt x="0" y="1569585"/>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28" name="TextBox 28"/>
          <p:cNvSpPr txBox="1"/>
          <p:nvPr/>
        </p:nvSpPr>
        <p:spPr>
          <a:xfrm>
            <a:off x="839756" y="5368395"/>
            <a:ext cx="5034907" cy="1338828"/>
          </a:xfrm>
          <a:prstGeom prst="rect">
            <a:avLst/>
          </a:prstGeom>
        </p:spPr>
        <p:txBody>
          <a:bodyPr lIns="0" tIns="0" rIns="0" bIns="0" rtlCol="0" anchor="t">
            <a:spAutoFit/>
          </a:bodyPr>
          <a:lstStyle/>
          <a:p>
            <a:pPr algn="ctr"/>
            <a:r>
              <a:rPr lang="fr-FR" sz="2100" dirty="0">
                <a:latin typeface="Pragmatica Bold" charset="0"/>
              </a:rPr>
              <a:t>DÉPISTAGE DES CANCERS REPRODUCTIFS ET VACCINATION</a:t>
            </a:r>
          </a:p>
          <a:p>
            <a:br>
              <a:rPr lang="fr-FR" sz="2400" dirty="0"/>
            </a:br>
            <a:endParaRPr lang="en-US" sz="2100" dirty="0">
              <a:solidFill>
                <a:srgbClr val="000000"/>
              </a:solidFill>
              <a:latin typeface="Pragmatica Bold"/>
            </a:endParaRPr>
          </a:p>
        </p:txBody>
      </p:sp>
      <p:sp>
        <p:nvSpPr>
          <p:cNvPr id="29" name="TextBox 29"/>
          <p:cNvSpPr txBox="1"/>
          <p:nvPr/>
        </p:nvSpPr>
        <p:spPr>
          <a:xfrm>
            <a:off x="7368506" y="5301720"/>
            <a:ext cx="5034907" cy="731611"/>
          </a:xfrm>
          <a:prstGeom prst="rect">
            <a:avLst/>
          </a:prstGeom>
        </p:spPr>
        <p:txBody>
          <a:bodyPr lIns="0" tIns="0" rIns="0" bIns="0" rtlCol="0" anchor="t">
            <a:spAutoFit/>
          </a:bodyPr>
          <a:lstStyle/>
          <a:p>
            <a:pPr algn="ctr">
              <a:lnSpc>
                <a:spcPts val="2940"/>
              </a:lnSpc>
            </a:pPr>
            <a:r>
              <a:rPr lang="fr-FR" sz="2100" dirty="0">
                <a:latin typeface="Pragmatica Bold" charset="0"/>
              </a:rPr>
              <a:t>SOUTIEN AUX VICTIMES DE VIOLENCE FONDÉE SUR LE GENRE</a:t>
            </a:r>
            <a:endParaRPr lang="en-US" sz="2100" dirty="0">
              <a:solidFill>
                <a:srgbClr val="000000"/>
              </a:solidFill>
              <a:latin typeface="Pragmatica Bold" charset="0"/>
            </a:endParaRPr>
          </a:p>
        </p:txBody>
      </p:sp>
      <p:sp>
        <p:nvSpPr>
          <p:cNvPr id="30" name="TextBox 30"/>
          <p:cNvSpPr txBox="1"/>
          <p:nvPr/>
        </p:nvSpPr>
        <p:spPr>
          <a:xfrm>
            <a:off x="13561183" y="5301720"/>
            <a:ext cx="2918588" cy="1661993"/>
          </a:xfrm>
          <a:prstGeom prst="rect">
            <a:avLst/>
          </a:prstGeom>
        </p:spPr>
        <p:txBody>
          <a:bodyPr lIns="0" tIns="0" rIns="0" bIns="0" rtlCol="0" anchor="t">
            <a:spAutoFit/>
          </a:bodyPr>
          <a:lstStyle/>
          <a:p>
            <a:pPr algn="ctr"/>
            <a:r>
              <a:rPr lang="en-US" sz="2100" dirty="0">
                <a:latin typeface="Pragmatica Bold" charset="0"/>
              </a:rPr>
              <a:t>SOUTIEN APRÈS AGRESSION SEXUELLE</a:t>
            </a:r>
          </a:p>
          <a:p>
            <a:br>
              <a:rPr lang="en-US" sz="2400" dirty="0"/>
            </a:br>
            <a:endParaRPr lang="en-US" sz="2100" dirty="0">
              <a:solidFill>
                <a:srgbClr val="000000"/>
              </a:solidFill>
              <a:latin typeface="Pragmatica Bold"/>
            </a:endParaRPr>
          </a:p>
        </p:txBody>
      </p:sp>
      <p:sp>
        <p:nvSpPr>
          <p:cNvPr id="31" name="TextBox 31"/>
          <p:cNvSpPr txBox="1"/>
          <p:nvPr/>
        </p:nvSpPr>
        <p:spPr>
          <a:xfrm>
            <a:off x="3277567" y="475194"/>
            <a:ext cx="12271918" cy="1712648"/>
          </a:xfrm>
          <a:prstGeom prst="rect">
            <a:avLst/>
          </a:prstGeom>
        </p:spPr>
        <p:txBody>
          <a:bodyPr lIns="0" tIns="0" rIns="0" bIns="0" rtlCol="0" anchor="t">
            <a:spAutoFit/>
          </a:bodyPr>
          <a:lstStyle/>
          <a:p>
            <a:pPr lvl="0" algn="ctr">
              <a:lnSpc>
                <a:spcPts val="6544"/>
              </a:lnSpc>
            </a:pPr>
            <a:r>
              <a:rPr lang="fr-FR" sz="6000" b="1" dirty="0"/>
              <a:t>SERVICES DE SANTÉ SEXUELLE ET REPRODUCTIVE</a:t>
            </a:r>
            <a:endParaRPr lang="en-US" sz="6000" b="1" spc="-151" dirty="0">
              <a:solidFill>
                <a:srgbClr val="000000"/>
              </a:solidFill>
              <a:latin typeface="Pragmatica Bold"/>
            </a:endParaRPr>
          </a:p>
        </p:txBody>
      </p:sp>
      <p:sp>
        <p:nvSpPr>
          <p:cNvPr id="32" name="TextBox 32"/>
          <p:cNvSpPr txBox="1"/>
          <p:nvPr/>
        </p:nvSpPr>
        <p:spPr>
          <a:xfrm>
            <a:off x="4503343" y="9230242"/>
            <a:ext cx="5034907" cy="1115690"/>
          </a:xfrm>
          <a:prstGeom prst="rect">
            <a:avLst/>
          </a:prstGeom>
        </p:spPr>
        <p:txBody>
          <a:bodyPr lIns="0" tIns="0" rIns="0" bIns="0" rtlCol="0" anchor="t">
            <a:spAutoFit/>
          </a:bodyPr>
          <a:lstStyle/>
          <a:p>
            <a:pPr algn="ctr">
              <a:lnSpc>
                <a:spcPts val="2940"/>
              </a:lnSpc>
            </a:pPr>
            <a:r>
              <a:rPr lang="fr-FR" sz="2100" dirty="0">
                <a:latin typeface="Pragmatica Bold" charset="0"/>
              </a:rPr>
              <a:t>CONSEIL EN SANTÉ SEXUELLE/SERVICES DE SANTÉ MENTALE EN SSR</a:t>
            </a:r>
            <a:endParaRPr lang="en-US" sz="2100" dirty="0">
              <a:solidFill>
                <a:srgbClr val="000000"/>
              </a:solidFill>
              <a:latin typeface="Pragmatica Bold" charset="0"/>
            </a:endParaRPr>
          </a:p>
        </p:txBody>
      </p:sp>
      <p:sp>
        <p:nvSpPr>
          <p:cNvPr id="33" name="Freeform 33"/>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34" name="Freeform 34"/>
          <p:cNvSpPr/>
          <p:nvPr/>
        </p:nvSpPr>
        <p:spPr>
          <a:xfrm rot="5400000">
            <a:off x="16536967" y="393712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35" name="Freeform 35"/>
          <p:cNvSpPr/>
          <p:nvPr/>
        </p:nvSpPr>
        <p:spPr>
          <a:xfrm rot="5400000">
            <a:off x="16533437" y="116818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36" name="Freeform 36"/>
          <p:cNvSpPr/>
          <p:nvPr/>
        </p:nvSpPr>
        <p:spPr>
          <a:xfrm rot="5400000">
            <a:off x="-1249287" y="857457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37" name="Freeform 37"/>
          <p:cNvSpPr/>
          <p:nvPr/>
        </p:nvSpPr>
        <p:spPr>
          <a:xfrm rot="5400000">
            <a:off x="-1249287" y="5780321"/>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38" name="Freeform 38"/>
          <p:cNvSpPr/>
          <p:nvPr/>
        </p:nvSpPr>
        <p:spPr>
          <a:xfrm rot="5400000">
            <a:off x="-1249287" y="292432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39" name="Freeform 39"/>
          <p:cNvSpPr/>
          <p:nvPr/>
        </p:nvSpPr>
        <p:spPr>
          <a:xfrm rot="5400000">
            <a:off x="-1249287" y="16893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65747" y="-3425970"/>
            <a:ext cx="7239359" cy="6851939"/>
            <a:chOff x="0" y="0"/>
            <a:chExt cx="811306" cy="767888"/>
          </a:xfrm>
        </p:grpSpPr>
        <p:sp>
          <p:nvSpPr>
            <p:cNvPr id="3" name="Freeform 3"/>
            <p:cNvSpPr/>
            <p:nvPr/>
          </p:nvSpPr>
          <p:spPr>
            <a:xfrm>
              <a:off x="6743" y="0"/>
              <a:ext cx="797820" cy="767888"/>
            </a:xfrm>
            <a:custGeom>
              <a:avLst/>
              <a:gdLst/>
              <a:ahLst/>
              <a:cxnLst/>
              <a:rect l="l" t="t" r="r" b="b"/>
              <a:pathLst>
                <a:path w="797820" h="767888">
                  <a:moveTo>
                    <a:pt x="786554" y="417972"/>
                  </a:moveTo>
                  <a:lnTo>
                    <a:pt x="619372" y="733861"/>
                  </a:lnTo>
                  <a:cubicBezTo>
                    <a:pt x="608293" y="754795"/>
                    <a:pt x="586549" y="767888"/>
                    <a:pt x="562864" y="767888"/>
                  </a:cubicBezTo>
                  <a:lnTo>
                    <a:pt x="234956" y="767888"/>
                  </a:lnTo>
                  <a:cubicBezTo>
                    <a:pt x="211271" y="767888"/>
                    <a:pt x="189527" y="754795"/>
                    <a:pt x="178448" y="733861"/>
                  </a:cubicBezTo>
                  <a:lnTo>
                    <a:pt x="11266" y="417972"/>
                  </a:lnTo>
                  <a:cubicBezTo>
                    <a:pt x="0" y="396685"/>
                    <a:pt x="0" y="371203"/>
                    <a:pt x="11266" y="349917"/>
                  </a:cubicBezTo>
                  <a:lnTo>
                    <a:pt x="178448" y="34027"/>
                  </a:lnTo>
                  <a:cubicBezTo>
                    <a:pt x="189527" y="13094"/>
                    <a:pt x="211271" y="0"/>
                    <a:pt x="234956" y="0"/>
                  </a:cubicBezTo>
                  <a:lnTo>
                    <a:pt x="562864" y="0"/>
                  </a:lnTo>
                  <a:cubicBezTo>
                    <a:pt x="586549" y="0"/>
                    <a:pt x="608293" y="13094"/>
                    <a:pt x="619372" y="34027"/>
                  </a:cubicBezTo>
                  <a:lnTo>
                    <a:pt x="786554" y="349917"/>
                  </a:lnTo>
                  <a:cubicBezTo>
                    <a:pt x="797820" y="371203"/>
                    <a:pt x="797820" y="396685"/>
                    <a:pt x="786554" y="417972"/>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id="4" name="TextBox 4"/>
            <p:cNvSpPr txBox="1"/>
            <p:nvPr/>
          </p:nvSpPr>
          <p:spPr>
            <a:xfrm>
              <a:off x="114300" y="-47625"/>
              <a:ext cx="582706" cy="81551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625978" y="-2895866"/>
            <a:ext cx="5626942" cy="5791732"/>
            <a:chOff x="0" y="0"/>
            <a:chExt cx="717375" cy="738384"/>
          </a:xfrm>
        </p:grpSpPr>
        <p:sp>
          <p:nvSpPr>
            <p:cNvPr id="6" name="Freeform 6"/>
            <p:cNvSpPr/>
            <p:nvPr/>
          </p:nvSpPr>
          <p:spPr>
            <a:xfrm>
              <a:off x="9513" y="0"/>
              <a:ext cx="698349" cy="738384"/>
            </a:xfrm>
            <a:custGeom>
              <a:avLst/>
              <a:gdLst/>
              <a:ahLst/>
              <a:cxnLst/>
              <a:rect l="l" t="t" r="r" b="b"/>
              <a:pathLst>
                <a:path w="698349" h="738384">
                  <a:moveTo>
                    <a:pt x="682653" y="414996"/>
                  </a:moveTo>
                  <a:lnTo>
                    <a:pt x="529872" y="692581"/>
                  </a:lnTo>
                  <a:cubicBezTo>
                    <a:pt x="514322" y="720833"/>
                    <a:pt x="484629" y="738384"/>
                    <a:pt x="452380" y="738384"/>
                  </a:cubicBezTo>
                  <a:lnTo>
                    <a:pt x="245970" y="738384"/>
                  </a:lnTo>
                  <a:cubicBezTo>
                    <a:pt x="213721" y="738384"/>
                    <a:pt x="184027" y="720833"/>
                    <a:pt x="168477" y="692581"/>
                  </a:cubicBezTo>
                  <a:lnTo>
                    <a:pt x="15697" y="414996"/>
                  </a:lnTo>
                  <a:cubicBezTo>
                    <a:pt x="0" y="386477"/>
                    <a:pt x="0" y="351907"/>
                    <a:pt x="15697" y="323389"/>
                  </a:cubicBezTo>
                  <a:lnTo>
                    <a:pt x="168477" y="45804"/>
                  </a:lnTo>
                  <a:cubicBezTo>
                    <a:pt x="184027" y="17551"/>
                    <a:pt x="213721" y="0"/>
                    <a:pt x="245970" y="0"/>
                  </a:cubicBezTo>
                  <a:lnTo>
                    <a:pt x="452380" y="0"/>
                  </a:lnTo>
                  <a:cubicBezTo>
                    <a:pt x="484629" y="0"/>
                    <a:pt x="514322" y="17551"/>
                    <a:pt x="529872" y="45804"/>
                  </a:cubicBezTo>
                  <a:lnTo>
                    <a:pt x="682653" y="323389"/>
                  </a:lnTo>
                  <a:cubicBezTo>
                    <a:pt x="698349" y="351907"/>
                    <a:pt x="698349" y="386477"/>
                    <a:pt x="682653" y="414996"/>
                  </a:cubicBezTo>
                  <a:close/>
                </a:path>
              </a:pathLst>
            </a:custGeom>
            <a:gradFill rotWithShape="1">
              <a:gsLst>
                <a:gs pos="0">
                  <a:srgbClr val="FFB613">
                    <a:alpha val="100000"/>
                  </a:srgbClr>
                </a:gs>
                <a:gs pos="100000">
                  <a:srgbClr val="FFE42F">
                    <a:alpha val="100000"/>
                  </a:srgbClr>
                </a:gs>
              </a:gsLst>
              <a:lin ang="5400000"/>
            </a:gradFill>
          </p:spPr>
        </p:sp>
        <p:sp>
          <p:nvSpPr>
            <p:cNvPr id="7" name="TextBox 7"/>
            <p:cNvSpPr txBox="1"/>
            <p:nvPr/>
          </p:nvSpPr>
          <p:spPr>
            <a:xfrm>
              <a:off x="114300" y="-47625"/>
              <a:ext cx="488775" cy="786009"/>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135111" y="8043502"/>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2" cstate="print"/>
            <a:stretch>
              <a:fillRect/>
            </a:stretch>
          </a:blipFill>
        </p:spPr>
      </p:sp>
      <p:sp>
        <p:nvSpPr>
          <p:cNvPr id="9" name="Freeform 9"/>
          <p:cNvSpPr/>
          <p:nvPr/>
        </p:nvSpPr>
        <p:spPr>
          <a:xfrm>
            <a:off x="15313649" y="68720"/>
            <a:ext cx="2251601" cy="2057400"/>
          </a:xfrm>
          <a:custGeom>
            <a:avLst/>
            <a:gdLst/>
            <a:ahLst/>
            <a:cxnLst/>
            <a:rect l="l" t="t" r="r" b="b"/>
            <a:pathLst>
              <a:path w="2251601" h="2057400">
                <a:moveTo>
                  <a:pt x="0" y="0"/>
                </a:moveTo>
                <a:lnTo>
                  <a:pt x="2251601" y="0"/>
                </a:lnTo>
                <a:lnTo>
                  <a:pt x="2251601"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TextBox 10"/>
          <p:cNvSpPr txBox="1"/>
          <p:nvPr/>
        </p:nvSpPr>
        <p:spPr>
          <a:xfrm>
            <a:off x="1779457" y="4173847"/>
            <a:ext cx="14729086" cy="4873129"/>
          </a:xfrm>
          <a:prstGeom prst="rect">
            <a:avLst/>
          </a:prstGeom>
        </p:spPr>
        <p:txBody>
          <a:bodyPr lIns="0" tIns="0" rIns="0" bIns="0" rtlCol="0" anchor="t">
            <a:spAutoFit/>
          </a:bodyPr>
          <a:lstStyle/>
          <a:p>
            <a:pPr lvl="0" algn="just">
              <a:lnSpc>
                <a:spcPts val="7560"/>
              </a:lnSpc>
            </a:pPr>
            <a:r>
              <a:rPr lang="fr-FR" sz="7000" dirty="0">
                <a:latin typeface="Barlow" charset="0"/>
              </a:rPr>
              <a:t>Diriez-vous que vous avez pu exercer pleinement vos droits en matière de santé sexuelle et reproductive en tant qu'individu NAC (Noir, Africain et Caribéen) ?</a:t>
            </a:r>
            <a:endParaRPr lang="en-US" sz="7000" spc="-175" dirty="0">
              <a:solidFill>
                <a:srgbClr val="000000"/>
              </a:solidFill>
              <a:latin typeface="Barlow" charset="0"/>
            </a:endParaRPr>
          </a:p>
        </p:txBody>
      </p:sp>
      <p:sp>
        <p:nvSpPr>
          <p:cNvPr id="11" name="TextBox 11"/>
          <p:cNvSpPr txBox="1"/>
          <p:nvPr/>
        </p:nvSpPr>
        <p:spPr>
          <a:xfrm>
            <a:off x="750671" y="1089163"/>
            <a:ext cx="14729086" cy="1090042"/>
          </a:xfrm>
          <a:prstGeom prst="rect">
            <a:avLst/>
          </a:prstGeom>
        </p:spPr>
        <p:txBody>
          <a:bodyPr lIns="0" tIns="0" rIns="0" bIns="0" rtlCol="0" anchor="t">
            <a:spAutoFit/>
          </a:bodyPr>
          <a:lstStyle/>
          <a:p>
            <a:pPr algn="ctr">
              <a:lnSpc>
                <a:spcPts val="8469"/>
              </a:lnSpc>
            </a:pPr>
            <a:r>
              <a:rPr lang="en-US" sz="6050" b="1" dirty="0">
                <a:latin typeface="Pragmatica Bold" charset="0"/>
              </a:rPr>
              <a:t>QUESTION DE DISCUSSION</a:t>
            </a:r>
            <a:endParaRPr lang="en-US" sz="6050" b="1" dirty="0">
              <a:solidFill>
                <a:srgbClr val="000000"/>
              </a:solidFill>
              <a:latin typeface="Pragmatica Bold" charset="0"/>
            </a:endParaRPr>
          </a:p>
        </p:txBody>
      </p:sp>
      <p:sp>
        <p:nvSpPr>
          <p:cNvPr id="12" name="Freeform 12"/>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rot="5400000">
            <a:off x="-1249287" y="578630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rot="5400000">
            <a:off x="16635986" y="663309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rot="5400000">
            <a:off x="-1249287" y="297574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rot="5400000">
            <a:off x="-1249287" y="16517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p:cNvSpPr/>
          <p:nvPr/>
        </p:nvSpPr>
        <p:spPr>
          <a:xfrm rot="5400000">
            <a:off x="16635986" y="385806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Freeform 18"/>
          <p:cNvSpPr/>
          <p:nvPr/>
        </p:nvSpPr>
        <p:spPr>
          <a:xfrm rot="5400000">
            <a:off x="16635986" y="108303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25771" y="4961622"/>
            <a:ext cx="3846029" cy="3610755"/>
          </a:xfrm>
          <a:custGeom>
            <a:avLst/>
            <a:gdLst/>
            <a:ahLst/>
            <a:cxnLst/>
            <a:rect l="l" t="t" r="r" b="b"/>
            <a:pathLst>
              <a:path w="4210377" h="3826180">
                <a:moveTo>
                  <a:pt x="0" y="0"/>
                </a:moveTo>
                <a:lnTo>
                  <a:pt x="4210377" y="0"/>
                </a:lnTo>
                <a:lnTo>
                  <a:pt x="4210377" y="3826181"/>
                </a:lnTo>
                <a:lnTo>
                  <a:pt x="0" y="3826181"/>
                </a:lnTo>
                <a:lnTo>
                  <a:pt x="0" y="0"/>
                </a:lnTo>
                <a:close/>
              </a:path>
            </a:pathLst>
          </a:custGeom>
          <a:blipFill>
            <a:blip r:embed="rId3"/>
            <a:stretch>
              <a:fillRect/>
            </a:stretch>
          </a:blipFill>
        </p:spPr>
      </p:sp>
      <p:grpSp>
        <p:nvGrpSpPr>
          <p:cNvPr id="3" name="Group 3"/>
          <p:cNvGrpSpPr/>
          <p:nvPr/>
        </p:nvGrpSpPr>
        <p:grpSpPr>
          <a:xfrm>
            <a:off x="4494602" y="5291218"/>
            <a:ext cx="3157066" cy="3673677"/>
            <a:chOff x="0" y="0"/>
            <a:chExt cx="698500" cy="812800"/>
          </a:xfrm>
        </p:grpSpPr>
        <p:sp>
          <p:nvSpPr>
            <p:cNvPr id="4" name="Freeform 4"/>
            <p:cNvSpPr/>
            <p:nvPr/>
          </p:nvSpPr>
          <p:spPr>
            <a:xfrm>
              <a:off x="0" y="9712"/>
              <a:ext cx="698500" cy="793376"/>
            </a:xfrm>
            <a:custGeom>
              <a:avLst/>
              <a:gdLst/>
              <a:ahLst/>
              <a:cxnLst/>
              <a:rect l="l" t="t" r="r" b="b"/>
              <a:pathLst>
                <a:path w="698500" h="793376">
                  <a:moveTo>
                    <a:pt x="392967" y="15723"/>
                  </a:moveTo>
                  <a:lnTo>
                    <a:pt x="654783" y="168053"/>
                  </a:lnTo>
                  <a:cubicBezTo>
                    <a:pt x="681849" y="183800"/>
                    <a:pt x="698500" y="212752"/>
                    <a:pt x="698500" y="244066"/>
                  </a:cubicBezTo>
                  <a:lnTo>
                    <a:pt x="698500" y="549310"/>
                  </a:lnTo>
                  <a:cubicBezTo>
                    <a:pt x="698500" y="580624"/>
                    <a:pt x="681849" y="609576"/>
                    <a:pt x="654783" y="625323"/>
                  </a:cubicBezTo>
                  <a:lnTo>
                    <a:pt x="392967" y="777653"/>
                  </a:lnTo>
                  <a:cubicBezTo>
                    <a:pt x="365943" y="793376"/>
                    <a:pt x="332557" y="793376"/>
                    <a:pt x="305533" y="777653"/>
                  </a:cubicBezTo>
                  <a:lnTo>
                    <a:pt x="43717" y="625323"/>
                  </a:lnTo>
                  <a:cubicBezTo>
                    <a:pt x="16651" y="609576"/>
                    <a:pt x="0" y="580624"/>
                    <a:pt x="0" y="549310"/>
                  </a:cubicBezTo>
                  <a:lnTo>
                    <a:pt x="0" y="244066"/>
                  </a:lnTo>
                  <a:cubicBezTo>
                    <a:pt x="0" y="212752"/>
                    <a:pt x="16651" y="183800"/>
                    <a:pt x="43717" y="168053"/>
                  </a:cubicBezTo>
                  <a:lnTo>
                    <a:pt x="305533" y="15723"/>
                  </a:lnTo>
                  <a:cubicBezTo>
                    <a:pt x="332557" y="0"/>
                    <a:pt x="365943" y="0"/>
                    <a:pt x="392967" y="15723"/>
                  </a:cubicBezTo>
                  <a:close/>
                </a:path>
              </a:pathLst>
            </a:custGeom>
            <a:gradFill rotWithShape="1">
              <a:gsLst>
                <a:gs pos="0">
                  <a:srgbClr val="1F3B80">
                    <a:alpha val="100000"/>
                  </a:srgbClr>
                </a:gs>
                <a:gs pos="100000">
                  <a:srgbClr val="3183ED">
                    <a:alpha val="100000"/>
                  </a:srgbClr>
                </a:gs>
              </a:gsLst>
              <a:lin ang="2700000"/>
            </a:gradFill>
            <a:ln w="12700" cap="rnd">
              <a:solidFill>
                <a:srgbClr val="000000"/>
              </a:solidFill>
              <a:prstDash val="solid"/>
              <a:round/>
            </a:ln>
          </p:spPr>
        </p:sp>
      </p:grpSp>
      <p:sp>
        <p:nvSpPr>
          <p:cNvPr id="5" name="Freeform 5"/>
          <p:cNvSpPr/>
          <p:nvPr/>
        </p:nvSpPr>
        <p:spPr>
          <a:xfrm rot="-5400000">
            <a:off x="2295044" y="6401851"/>
            <a:ext cx="4104427" cy="3729898"/>
          </a:xfrm>
          <a:custGeom>
            <a:avLst/>
            <a:gdLst/>
            <a:ahLst/>
            <a:cxnLst/>
            <a:rect l="l" t="t" r="r" b="b"/>
            <a:pathLst>
              <a:path w="4104427" h="3729898">
                <a:moveTo>
                  <a:pt x="0" y="0"/>
                </a:moveTo>
                <a:lnTo>
                  <a:pt x="4104428" y="0"/>
                </a:lnTo>
                <a:lnTo>
                  <a:pt x="4104428" y="3729899"/>
                </a:lnTo>
                <a:lnTo>
                  <a:pt x="0" y="3729899"/>
                </a:lnTo>
                <a:lnTo>
                  <a:pt x="0" y="0"/>
                </a:lnTo>
                <a:close/>
              </a:path>
            </a:pathLst>
          </a:custGeom>
          <a:blipFill>
            <a:blip r:embed="rId3"/>
            <a:stretch>
              <a:fillRect/>
            </a:stretch>
          </a:blipFill>
        </p:spPr>
      </p:sp>
      <p:grpSp>
        <p:nvGrpSpPr>
          <p:cNvPr id="6" name="Group 6"/>
          <p:cNvGrpSpPr/>
          <p:nvPr/>
        </p:nvGrpSpPr>
        <p:grpSpPr>
          <a:xfrm>
            <a:off x="2364347" y="6383778"/>
            <a:ext cx="3236445" cy="3766045"/>
            <a:chOff x="0" y="0"/>
            <a:chExt cx="698500" cy="812800"/>
          </a:xfrm>
        </p:grpSpPr>
        <p:sp>
          <p:nvSpPr>
            <p:cNvPr id="7" name="Freeform 7"/>
            <p:cNvSpPr/>
            <p:nvPr/>
          </p:nvSpPr>
          <p:spPr>
            <a:xfrm>
              <a:off x="0" y="9474"/>
              <a:ext cx="698500" cy="793852"/>
            </a:xfrm>
            <a:custGeom>
              <a:avLst/>
              <a:gdLst/>
              <a:ahLst/>
              <a:cxnLst/>
              <a:rect l="l" t="t" r="r" b="b"/>
              <a:pathLst>
                <a:path w="698500" h="793852">
                  <a:moveTo>
                    <a:pt x="391895" y="15337"/>
                  </a:moveTo>
                  <a:lnTo>
                    <a:pt x="655855" y="168915"/>
                  </a:lnTo>
                  <a:cubicBezTo>
                    <a:pt x="682258" y="184276"/>
                    <a:pt x="698500" y="212517"/>
                    <a:pt x="698500" y="243063"/>
                  </a:cubicBezTo>
                  <a:lnTo>
                    <a:pt x="698500" y="550789"/>
                  </a:lnTo>
                  <a:cubicBezTo>
                    <a:pt x="698500" y="581335"/>
                    <a:pt x="682258" y="609576"/>
                    <a:pt x="655855" y="624937"/>
                  </a:cubicBezTo>
                  <a:lnTo>
                    <a:pt x="391895" y="778515"/>
                  </a:lnTo>
                  <a:cubicBezTo>
                    <a:pt x="365533" y="793852"/>
                    <a:pt x="332967" y="793852"/>
                    <a:pt x="306605" y="778515"/>
                  </a:cubicBezTo>
                  <a:lnTo>
                    <a:pt x="42645" y="624937"/>
                  </a:lnTo>
                  <a:cubicBezTo>
                    <a:pt x="16242" y="609576"/>
                    <a:pt x="0" y="581335"/>
                    <a:pt x="0" y="550789"/>
                  </a:cubicBezTo>
                  <a:lnTo>
                    <a:pt x="0" y="243063"/>
                  </a:lnTo>
                  <a:cubicBezTo>
                    <a:pt x="0" y="212517"/>
                    <a:pt x="16242" y="184276"/>
                    <a:pt x="42645" y="168915"/>
                  </a:cubicBezTo>
                  <a:lnTo>
                    <a:pt x="306605" y="15337"/>
                  </a:lnTo>
                  <a:cubicBezTo>
                    <a:pt x="332967" y="0"/>
                    <a:pt x="365533" y="0"/>
                    <a:pt x="391895" y="15337"/>
                  </a:cubicBezTo>
                  <a:close/>
                </a:path>
              </a:pathLst>
            </a:custGeom>
            <a:gradFill rotWithShape="1">
              <a:gsLst>
                <a:gs pos="0">
                  <a:srgbClr val="FFB613">
                    <a:alpha val="100000"/>
                  </a:srgbClr>
                </a:gs>
                <a:gs pos="100000">
                  <a:srgbClr val="FFE42F">
                    <a:alpha val="100000"/>
                  </a:srgbClr>
                </a:gs>
              </a:gsLst>
              <a:lin ang="5400000"/>
            </a:gradFill>
            <a:ln w="12700" cap="rnd">
              <a:solidFill>
                <a:srgbClr val="000000"/>
              </a:solidFill>
              <a:prstDash val="solid"/>
              <a:round/>
            </a:ln>
          </p:spPr>
        </p:sp>
      </p:grpSp>
      <p:sp>
        <p:nvSpPr>
          <p:cNvPr id="8" name="Freeform 8"/>
          <p:cNvSpPr/>
          <p:nvPr/>
        </p:nvSpPr>
        <p:spPr>
          <a:xfrm rot="-5400000">
            <a:off x="-1424760" y="7124852"/>
            <a:ext cx="5099103" cy="4633810"/>
          </a:xfrm>
          <a:custGeom>
            <a:avLst/>
            <a:gdLst/>
            <a:ahLst/>
            <a:cxnLst/>
            <a:rect l="l" t="t" r="r" b="b"/>
            <a:pathLst>
              <a:path w="5099103" h="4633810">
                <a:moveTo>
                  <a:pt x="0" y="0"/>
                </a:moveTo>
                <a:lnTo>
                  <a:pt x="5099103" y="0"/>
                </a:lnTo>
                <a:lnTo>
                  <a:pt x="5099103" y="4633810"/>
                </a:lnTo>
                <a:lnTo>
                  <a:pt x="0" y="4633810"/>
                </a:lnTo>
                <a:lnTo>
                  <a:pt x="0" y="0"/>
                </a:lnTo>
                <a:close/>
              </a:path>
            </a:pathLst>
          </a:custGeom>
          <a:blipFill>
            <a:blip r:embed="rId3"/>
            <a:stretch>
              <a:fillRect/>
            </a:stretch>
          </a:blipFill>
        </p:spPr>
      </p:sp>
      <p:grpSp>
        <p:nvGrpSpPr>
          <p:cNvPr id="9" name="Group 9"/>
          <p:cNvGrpSpPr/>
          <p:nvPr/>
        </p:nvGrpSpPr>
        <p:grpSpPr>
          <a:xfrm>
            <a:off x="-752686" y="7364104"/>
            <a:ext cx="3754955" cy="4369403"/>
            <a:chOff x="0" y="0"/>
            <a:chExt cx="698500" cy="812800"/>
          </a:xfrm>
        </p:grpSpPr>
        <p:sp>
          <p:nvSpPr>
            <p:cNvPr id="10" name="Freeform 10"/>
            <p:cNvSpPr/>
            <p:nvPr/>
          </p:nvSpPr>
          <p:spPr>
            <a:xfrm>
              <a:off x="0" y="8166"/>
              <a:ext cx="698500" cy="796469"/>
            </a:xfrm>
            <a:custGeom>
              <a:avLst/>
              <a:gdLst/>
              <a:ahLst/>
              <a:cxnLst/>
              <a:rect l="l" t="t" r="r" b="b"/>
              <a:pathLst>
                <a:path w="698500" h="796469">
                  <a:moveTo>
                    <a:pt x="386006" y="13219"/>
                  </a:moveTo>
                  <a:lnTo>
                    <a:pt x="661744" y="173649"/>
                  </a:lnTo>
                  <a:cubicBezTo>
                    <a:pt x="684500" y="186889"/>
                    <a:pt x="698500" y="211231"/>
                    <a:pt x="698500" y="237558"/>
                  </a:cubicBezTo>
                  <a:lnTo>
                    <a:pt x="698500" y="558910"/>
                  </a:lnTo>
                  <a:cubicBezTo>
                    <a:pt x="698500" y="585237"/>
                    <a:pt x="684500" y="609579"/>
                    <a:pt x="661744" y="622819"/>
                  </a:cubicBezTo>
                  <a:lnTo>
                    <a:pt x="386006" y="783249"/>
                  </a:lnTo>
                  <a:cubicBezTo>
                    <a:pt x="363285" y="796468"/>
                    <a:pt x="335215" y="796468"/>
                    <a:pt x="312494" y="783249"/>
                  </a:cubicBezTo>
                  <a:lnTo>
                    <a:pt x="36756" y="622819"/>
                  </a:lnTo>
                  <a:cubicBezTo>
                    <a:pt x="14000" y="609579"/>
                    <a:pt x="0" y="585237"/>
                    <a:pt x="0" y="558910"/>
                  </a:cubicBezTo>
                  <a:lnTo>
                    <a:pt x="0" y="237558"/>
                  </a:lnTo>
                  <a:cubicBezTo>
                    <a:pt x="0" y="211231"/>
                    <a:pt x="14000" y="186889"/>
                    <a:pt x="36756" y="173649"/>
                  </a:cubicBezTo>
                  <a:lnTo>
                    <a:pt x="312494" y="13219"/>
                  </a:lnTo>
                  <a:cubicBezTo>
                    <a:pt x="335215" y="0"/>
                    <a:pt x="363285" y="0"/>
                    <a:pt x="386006" y="13219"/>
                  </a:cubicBezTo>
                  <a:close/>
                </a:path>
              </a:pathLst>
            </a:custGeom>
            <a:gradFill rotWithShape="1">
              <a:gsLst>
                <a:gs pos="0">
                  <a:srgbClr val="3183ED">
                    <a:alpha val="100000"/>
                  </a:srgbClr>
                </a:gs>
                <a:gs pos="100000">
                  <a:srgbClr val="86E2FF">
                    <a:alpha val="100000"/>
                  </a:srgbClr>
                </a:gs>
              </a:gsLst>
              <a:lin ang="5400000"/>
            </a:gradFill>
            <a:ln w="12700" cap="rnd">
              <a:solidFill>
                <a:srgbClr val="000000"/>
              </a:solidFill>
              <a:prstDash val="solid"/>
              <a:round/>
            </a:ln>
          </p:spPr>
        </p:sp>
      </p:grpSp>
      <p:sp>
        <p:nvSpPr>
          <p:cNvPr id="14" name="Freeform 14"/>
          <p:cNvSpPr/>
          <p:nvPr/>
        </p:nvSpPr>
        <p:spPr>
          <a:xfrm>
            <a:off x="3441697" y="8560143"/>
            <a:ext cx="1117398" cy="1117398"/>
          </a:xfrm>
          <a:custGeom>
            <a:avLst/>
            <a:gdLst/>
            <a:ahLst/>
            <a:cxnLst/>
            <a:rect l="l" t="t" r="r" b="b"/>
            <a:pathLst>
              <a:path w="1117398" h="1117398">
                <a:moveTo>
                  <a:pt x="0" y="0"/>
                </a:moveTo>
                <a:lnTo>
                  <a:pt x="1117397" y="0"/>
                </a:lnTo>
                <a:lnTo>
                  <a:pt x="1117397" y="1117397"/>
                </a:lnTo>
                <a:lnTo>
                  <a:pt x="0" y="11173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15"/>
          <p:cNvSpPr/>
          <p:nvPr/>
        </p:nvSpPr>
        <p:spPr>
          <a:xfrm>
            <a:off x="2829390" y="7196027"/>
            <a:ext cx="1224612" cy="1224612"/>
          </a:xfrm>
          <a:custGeom>
            <a:avLst/>
            <a:gdLst/>
            <a:ahLst/>
            <a:cxnLst/>
            <a:rect l="l" t="t" r="r" b="b"/>
            <a:pathLst>
              <a:path w="1224612" h="1224612">
                <a:moveTo>
                  <a:pt x="0" y="0"/>
                </a:moveTo>
                <a:lnTo>
                  <a:pt x="1224613" y="0"/>
                </a:lnTo>
                <a:lnTo>
                  <a:pt x="1224613" y="1224612"/>
                </a:lnTo>
                <a:lnTo>
                  <a:pt x="0" y="12246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a:off x="0" y="8560143"/>
            <a:ext cx="2736219" cy="1706716"/>
          </a:xfrm>
          <a:custGeom>
            <a:avLst/>
            <a:gdLst/>
            <a:ahLst/>
            <a:cxnLst/>
            <a:rect l="l" t="t" r="r" b="b"/>
            <a:pathLst>
              <a:path w="2736219" h="1706716">
                <a:moveTo>
                  <a:pt x="0" y="0"/>
                </a:moveTo>
                <a:lnTo>
                  <a:pt x="2736219" y="0"/>
                </a:lnTo>
                <a:lnTo>
                  <a:pt x="2736219" y="1706716"/>
                </a:lnTo>
                <a:lnTo>
                  <a:pt x="0" y="17067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7" name="Freeform 17"/>
          <p:cNvSpPr/>
          <p:nvPr/>
        </p:nvSpPr>
        <p:spPr>
          <a:xfrm>
            <a:off x="5519526" y="5797123"/>
            <a:ext cx="1273942" cy="2469677"/>
          </a:xfrm>
          <a:custGeom>
            <a:avLst/>
            <a:gdLst/>
            <a:ahLst/>
            <a:cxnLst/>
            <a:rect l="l" t="t" r="r" b="b"/>
            <a:pathLst>
              <a:path w="1273942" h="2469677">
                <a:moveTo>
                  <a:pt x="0" y="0"/>
                </a:moveTo>
                <a:lnTo>
                  <a:pt x="1273941" y="0"/>
                </a:lnTo>
                <a:lnTo>
                  <a:pt x="1273941" y="2469677"/>
                </a:lnTo>
                <a:lnTo>
                  <a:pt x="0" y="2469677"/>
                </a:lnTo>
                <a:lnTo>
                  <a:pt x="0" y="0"/>
                </a:lnTo>
                <a:close/>
              </a:path>
            </a:pathLst>
          </a:custGeom>
          <a:blipFill>
            <a:blip r:embed="rId10" cstate="print">
              <a:extLst>
                <a:ext uri="{96DAC541-7B7A-43D3-8B79-37D633B846F1}">
                  <asvg:svgBlip xmlns:asvg="http://schemas.microsoft.com/office/drawing/2016/SVG/main" r:embed="rId11"/>
                </a:ext>
              </a:extLst>
            </a:blip>
            <a:stretch>
              <a:fillRect/>
            </a:stretch>
          </a:blipFill>
        </p:spPr>
      </p:sp>
      <p:sp>
        <p:nvSpPr>
          <p:cNvPr id="18" name="Freeform 18"/>
          <p:cNvSpPr/>
          <p:nvPr/>
        </p:nvSpPr>
        <p:spPr>
          <a:xfrm>
            <a:off x="4347258" y="7876384"/>
            <a:ext cx="936119" cy="1088511"/>
          </a:xfrm>
          <a:custGeom>
            <a:avLst/>
            <a:gdLst/>
            <a:ahLst/>
            <a:cxnLst/>
            <a:rect l="l" t="t" r="r" b="b"/>
            <a:pathLst>
              <a:path w="936119" h="1088511">
                <a:moveTo>
                  <a:pt x="0" y="0"/>
                </a:moveTo>
                <a:lnTo>
                  <a:pt x="936119" y="0"/>
                </a:lnTo>
                <a:lnTo>
                  <a:pt x="936119" y="1088511"/>
                </a:lnTo>
                <a:lnTo>
                  <a:pt x="0" y="1088511"/>
                </a:lnTo>
                <a:lnTo>
                  <a:pt x="0" y="0"/>
                </a:lnTo>
                <a:close/>
              </a:path>
            </a:pathLst>
          </a:custGeom>
          <a:blipFill>
            <a:blip r:embed="rId12" cstate="print">
              <a:extLst>
                <a:ext uri="{96DAC541-7B7A-43D3-8B79-37D633B846F1}">
                  <asvg:svgBlip xmlns:asvg="http://schemas.microsoft.com/office/drawing/2016/SVG/main" r:embed="rId13"/>
                </a:ext>
              </a:extLst>
            </a:blip>
            <a:stretch>
              <a:fillRect/>
            </a:stretch>
          </a:blipFill>
        </p:spPr>
      </p:sp>
      <p:sp>
        <p:nvSpPr>
          <p:cNvPr id="19" name="TextBox 19"/>
          <p:cNvSpPr txBox="1"/>
          <p:nvPr/>
        </p:nvSpPr>
        <p:spPr>
          <a:xfrm>
            <a:off x="1124791" y="516739"/>
            <a:ext cx="9334130" cy="1712392"/>
          </a:xfrm>
          <a:prstGeom prst="rect">
            <a:avLst/>
          </a:prstGeom>
        </p:spPr>
        <p:txBody>
          <a:bodyPr lIns="0" tIns="0" rIns="0" bIns="0" rtlCol="0" anchor="t">
            <a:spAutoFit/>
          </a:bodyPr>
          <a:lstStyle/>
          <a:p>
            <a:pPr lvl="0">
              <a:lnSpc>
                <a:spcPts val="6588"/>
              </a:lnSpc>
            </a:pPr>
            <a:r>
              <a:rPr lang="fr-FR" sz="6010" b="1" dirty="0">
                <a:latin typeface="Pragmatica Bold" charset="0"/>
              </a:rPr>
              <a:t>HISTOIRE ET DIVERSITÉ DE LA POPULATION NAC</a:t>
            </a:r>
            <a:endParaRPr lang="en-US" sz="6010" b="1" spc="-152" dirty="0">
              <a:solidFill>
                <a:srgbClr val="000000"/>
              </a:solidFill>
              <a:latin typeface="Pragmatica Bold" charset="0"/>
            </a:endParaRPr>
          </a:p>
        </p:txBody>
      </p:sp>
      <p:sp>
        <p:nvSpPr>
          <p:cNvPr id="20" name="TextBox 20"/>
          <p:cNvSpPr txBox="1"/>
          <p:nvPr/>
        </p:nvSpPr>
        <p:spPr>
          <a:xfrm>
            <a:off x="8850776" y="2598032"/>
            <a:ext cx="8471371" cy="879728"/>
          </a:xfrm>
          <a:prstGeom prst="rect">
            <a:avLst/>
          </a:prstGeom>
        </p:spPr>
        <p:txBody>
          <a:bodyPr lIns="0" tIns="0" rIns="0" bIns="0" rtlCol="0" anchor="t">
            <a:spAutoFit/>
          </a:bodyPr>
          <a:lstStyle/>
          <a:p>
            <a:pPr lvl="0">
              <a:lnSpc>
                <a:spcPts val="3563"/>
              </a:lnSpc>
            </a:pPr>
            <a:r>
              <a:rPr lang="fr-FR" sz="2800" dirty="0">
                <a:latin typeface="Barlow" charset="0"/>
              </a:rPr>
              <a:t>La population NAC </a:t>
            </a:r>
            <a:r>
              <a:rPr lang="fr-FR" sz="2800" dirty="0"/>
              <a:t>(Noire, Africaine et Caribéenne </a:t>
            </a:r>
            <a:r>
              <a:rPr lang="fr-FR" sz="2800" dirty="0">
                <a:latin typeface="Barlow" charset="0"/>
              </a:rPr>
              <a:t>) possède une culture riche et diversifiée.</a:t>
            </a:r>
            <a:endParaRPr lang="en-US" sz="2800" spc="-82" dirty="0">
              <a:solidFill>
                <a:srgbClr val="000000"/>
              </a:solidFill>
              <a:latin typeface="Barlow" charset="0"/>
            </a:endParaRPr>
          </a:p>
        </p:txBody>
      </p:sp>
      <p:sp>
        <p:nvSpPr>
          <p:cNvPr id="21" name="TextBox 21"/>
          <p:cNvSpPr txBox="1"/>
          <p:nvPr/>
        </p:nvSpPr>
        <p:spPr>
          <a:xfrm>
            <a:off x="8777902" y="5008840"/>
            <a:ext cx="9018283" cy="2287678"/>
          </a:xfrm>
          <a:prstGeom prst="rect">
            <a:avLst/>
          </a:prstGeom>
        </p:spPr>
        <p:txBody>
          <a:bodyPr wrap="square" lIns="0" tIns="0" rIns="0" bIns="0" rtlCol="0" anchor="t">
            <a:spAutoFit/>
          </a:bodyPr>
          <a:lstStyle/>
          <a:p>
            <a:pPr>
              <a:lnSpc>
                <a:spcPts val="3625"/>
              </a:lnSpc>
            </a:pPr>
            <a:r>
              <a:rPr lang="fr-FR" sz="2800" dirty="0">
                <a:latin typeface="Barlow" panose="020B0604020202020204" charset="0"/>
              </a:rPr>
              <a:t>L'intersectionnalité des déterminants sociaux de la santé (le revenu, l'éducation, l'emploi, le logement, le statut d'immigration, la race et l'ethnicité,  l'exclusion sociale) joue un rôle significatif dans la détermination des résultats en matière de santé.</a:t>
            </a:r>
            <a:endParaRPr sz="2800" dirty="0">
              <a:latin typeface="Barlow" panose="020B0604020202020204" charset="0"/>
            </a:endParaRPr>
          </a:p>
        </p:txBody>
      </p:sp>
      <p:sp>
        <p:nvSpPr>
          <p:cNvPr id="22" name="TextBox 22"/>
          <p:cNvSpPr txBox="1"/>
          <p:nvPr/>
        </p:nvSpPr>
        <p:spPr>
          <a:xfrm>
            <a:off x="8722825" y="7381652"/>
            <a:ext cx="9037590" cy="1846980"/>
          </a:xfrm>
          <a:prstGeom prst="rect">
            <a:avLst/>
          </a:prstGeom>
        </p:spPr>
        <p:txBody>
          <a:bodyPr wrap="square" lIns="0" tIns="0" rIns="0" bIns="0" rtlCol="0" anchor="t">
            <a:spAutoFit/>
          </a:bodyPr>
          <a:lstStyle/>
          <a:p>
            <a:pPr lvl="0">
              <a:lnSpc>
                <a:spcPts val="3625"/>
              </a:lnSpc>
            </a:pPr>
            <a:r>
              <a:rPr lang="fr-FR" sz="2800" dirty="0">
                <a:latin typeface="Barlow" panose="020B0604020202020204" charset="0"/>
              </a:rPr>
              <a:t>La population NAC (Noire, Africaine et Caribéenne ) est touchée de manière disproportionnée par le VIH et les ITSS* au Canada et fait face à de multiples obstacles pour accéder aux services de santé</a:t>
            </a:r>
            <a:r>
              <a:rPr lang="fr-FR" sz="3600" dirty="0">
                <a:latin typeface="Barlow" panose="020B0604020202020204" charset="0"/>
              </a:rPr>
              <a:t>.</a:t>
            </a:r>
            <a:endParaRPr lang="en-US" sz="3356" spc="-83" dirty="0">
              <a:solidFill>
                <a:srgbClr val="000000"/>
              </a:solidFill>
              <a:latin typeface="Barlow" panose="020B0604020202020204" charset="0"/>
            </a:endParaRPr>
          </a:p>
        </p:txBody>
      </p:sp>
      <p:sp>
        <p:nvSpPr>
          <p:cNvPr id="23" name="TextBox 23"/>
          <p:cNvSpPr txBox="1"/>
          <p:nvPr/>
        </p:nvSpPr>
        <p:spPr>
          <a:xfrm>
            <a:off x="8834760" y="3623291"/>
            <a:ext cx="8806183" cy="1420902"/>
          </a:xfrm>
          <a:prstGeom prst="rect">
            <a:avLst/>
          </a:prstGeom>
        </p:spPr>
        <p:txBody>
          <a:bodyPr wrap="square" lIns="0" tIns="0" rIns="0" bIns="0" rtlCol="0" anchor="t">
            <a:spAutoFit/>
          </a:bodyPr>
          <a:lstStyle/>
          <a:p>
            <a:r>
              <a:rPr lang="fr-FR" sz="2800" dirty="0">
                <a:latin typeface="Barlow" panose="020B0604020202020204" charset="0"/>
              </a:rPr>
              <a:t>Reconnaissance de l'histoire de l'esclavage, du colonialisme et du racisme qui constituent le socle de l'histoire de la population NAC au Canada.</a:t>
            </a:r>
            <a:endParaRPr lang="en-US" sz="3299" spc="-82" dirty="0">
              <a:solidFill>
                <a:srgbClr val="000000"/>
              </a:solidFill>
              <a:latin typeface="Barlow" panose="020B0604020202020204" charset="0"/>
            </a:endParaRPr>
          </a:p>
          <a:p>
            <a:pPr marL="0" lvl="0" indent="0">
              <a:lnSpc>
                <a:spcPts val="709"/>
              </a:lnSpc>
            </a:pPr>
            <a:endParaRPr dirty="0"/>
          </a:p>
        </p:txBody>
      </p:sp>
      <p:grpSp>
        <p:nvGrpSpPr>
          <p:cNvPr id="24" name="Group 24"/>
          <p:cNvGrpSpPr/>
          <p:nvPr/>
        </p:nvGrpSpPr>
        <p:grpSpPr>
          <a:xfrm>
            <a:off x="8186747" y="2683519"/>
            <a:ext cx="313271" cy="313271"/>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26" name="TextBox 2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8187826" y="5003207"/>
            <a:ext cx="313271" cy="313271"/>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29" name="TextBox 2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33" name="Freeform 33"/>
          <p:cNvSpPr/>
          <p:nvPr/>
        </p:nvSpPr>
        <p:spPr>
          <a:xfrm>
            <a:off x="16329418" y="8266800"/>
            <a:ext cx="1978630" cy="2004680"/>
          </a:xfrm>
          <a:custGeom>
            <a:avLst/>
            <a:gdLst/>
            <a:ahLst/>
            <a:cxnLst/>
            <a:rect l="l" t="t" r="r" b="b"/>
            <a:pathLst>
              <a:path w="1978630" h="2004680">
                <a:moveTo>
                  <a:pt x="0" y="0"/>
                </a:moveTo>
                <a:lnTo>
                  <a:pt x="1978630" y="0"/>
                </a:lnTo>
                <a:lnTo>
                  <a:pt x="1978630" y="2004681"/>
                </a:lnTo>
                <a:lnTo>
                  <a:pt x="0" y="2004681"/>
                </a:lnTo>
                <a:lnTo>
                  <a:pt x="0" y="0"/>
                </a:lnTo>
                <a:close/>
              </a:path>
            </a:pathLst>
          </a:custGeom>
          <a:blipFill>
            <a:blip r:embed="rId14" cstate="print"/>
            <a:stretch>
              <a:fillRect l="-658" r="-658"/>
            </a:stretch>
          </a:blipFill>
        </p:spPr>
      </p:sp>
      <p:sp>
        <p:nvSpPr>
          <p:cNvPr id="34" name="Freeform 34"/>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35" name="Freeform 35"/>
          <p:cNvSpPr/>
          <p:nvPr/>
        </p:nvSpPr>
        <p:spPr>
          <a:xfrm rot="5400000">
            <a:off x="16560544" y="397433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36" name="Freeform 36"/>
          <p:cNvSpPr/>
          <p:nvPr/>
        </p:nvSpPr>
        <p:spPr>
          <a:xfrm rot="5400000">
            <a:off x="16560544" y="12492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37" name="Freeform 37"/>
          <p:cNvSpPr/>
          <p:nvPr/>
        </p:nvSpPr>
        <p:spPr>
          <a:xfrm rot="5400000">
            <a:off x="-1249287" y="6203834"/>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38" name="Freeform 38"/>
          <p:cNvSpPr/>
          <p:nvPr/>
        </p:nvSpPr>
        <p:spPr>
          <a:xfrm rot="5400000">
            <a:off x="-1249287" y="33973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39" name="Freeform 39"/>
          <p:cNvSpPr/>
          <p:nvPr/>
        </p:nvSpPr>
        <p:spPr>
          <a:xfrm rot="5400000">
            <a:off x="-1249287" y="590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40" name="TextBox 40"/>
          <p:cNvSpPr txBox="1"/>
          <p:nvPr/>
        </p:nvSpPr>
        <p:spPr>
          <a:xfrm>
            <a:off x="5791856" y="9670236"/>
            <a:ext cx="7232920" cy="449995"/>
          </a:xfrm>
          <a:prstGeom prst="rect">
            <a:avLst/>
          </a:prstGeom>
        </p:spPr>
        <p:txBody>
          <a:bodyPr lIns="0" tIns="0" rIns="0" bIns="0" rtlCol="0" anchor="t">
            <a:spAutoFit/>
          </a:bodyPr>
          <a:lstStyle/>
          <a:p>
            <a:pPr lvl="0">
              <a:lnSpc>
                <a:spcPts val="3792"/>
              </a:lnSpc>
            </a:pPr>
            <a:r>
              <a:rPr lang="en-US" sz="2400" spc="-45" dirty="0">
                <a:solidFill>
                  <a:srgbClr val="000000"/>
                </a:solidFill>
                <a:latin typeface="Barlow Italics"/>
              </a:rPr>
              <a:t>*</a:t>
            </a:r>
            <a:r>
              <a:rPr lang="fr-FR" sz="2100" dirty="0">
                <a:latin typeface="Pragmatica Bold" charset="0"/>
              </a:rPr>
              <a:t> </a:t>
            </a:r>
            <a:r>
              <a:rPr lang="fr-FR" sz="2000" b="1" dirty="0"/>
              <a:t>INFECTIONS SEXUELLEMENT TRANSMISSIBLES ET PAR LE SANG</a:t>
            </a:r>
            <a:r>
              <a:rPr lang="fr-FR" sz="2400" dirty="0"/>
              <a:t>.</a:t>
            </a:r>
            <a:endParaRPr lang="en-US" sz="2400" spc="-45" dirty="0">
              <a:solidFill>
                <a:srgbClr val="000000"/>
              </a:solidFill>
              <a:latin typeface="Barlow Italics"/>
            </a:endParaRPr>
          </a:p>
        </p:txBody>
      </p:sp>
      <p:grpSp>
        <p:nvGrpSpPr>
          <p:cNvPr id="41" name="Group 27">
            <a:extLst>
              <a:ext uri="{FF2B5EF4-FFF2-40B4-BE49-F238E27FC236}">
                <a16:creationId xmlns:a16="http://schemas.microsoft.com/office/drawing/2014/main" id="{5A249CE6-5BDB-4A83-9A93-1E5EB67B2408}"/>
              </a:ext>
            </a:extLst>
          </p:cNvPr>
          <p:cNvGrpSpPr/>
          <p:nvPr/>
        </p:nvGrpSpPr>
        <p:grpSpPr>
          <a:xfrm>
            <a:off x="8186746" y="3746027"/>
            <a:ext cx="313271" cy="313271"/>
            <a:chOff x="0" y="0"/>
            <a:chExt cx="812800" cy="812800"/>
          </a:xfrm>
        </p:grpSpPr>
        <p:sp>
          <p:nvSpPr>
            <p:cNvPr id="42" name="Freeform 28">
              <a:extLst>
                <a:ext uri="{FF2B5EF4-FFF2-40B4-BE49-F238E27FC236}">
                  <a16:creationId xmlns:a16="http://schemas.microsoft.com/office/drawing/2014/main" id="{E8DDEDF8-9717-41B6-8842-A1D3AA4E3E9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43" name="TextBox 29">
              <a:extLst>
                <a:ext uri="{FF2B5EF4-FFF2-40B4-BE49-F238E27FC236}">
                  <a16:creationId xmlns:a16="http://schemas.microsoft.com/office/drawing/2014/main" id="{E3168624-BBA7-448C-8539-B1CF5A7938DD}"/>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4" name="Group 27">
            <a:extLst>
              <a:ext uri="{FF2B5EF4-FFF2-40B4-BE49-F238E27FC236}">
                <a16:creationId xmlns:a16="http://schemas.microsoft.com/office/drawing/2014/main" id="{612E0EF7-C4E1-47CF-A981-F32A8A4555C7}"/>
              </a:ext>
            </a:extLst>
          </p:cNvPr>
          <p:cNvGrpSpPr/>
          <p:nvPr/>
        </p:nvGrpSpPr>
        <p:grpSpPr>
          <a:xfrm>
            <a:off x="8175499" y="7408002"/>
            <a:ext cx="313271" cy="313271"/>
            <a:chOff x="0" y="0"/>
            <a:chExt cx="812800" cy="812800"/>
          </a:xfrm>
        </p:grpSpPr>
        <p:sp>
          <p:nvSpPr>
            <p:cNvPr id="45" name="Freeform 28">
              <a:extLst>
                <a:ext uri="{FF2B5EF4-FFF2-40B4-BE49-F238E27FC236}">
                  <a16:creationId xmlns:a16="http://schemas.microsoft.com/office/drawing/2014/main" id="{9262EFBA-79C3-4F5C-9B3D-4A0E8C18F60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46" name="TextBox 29">
              <a:extLst>
                <a:ext uri="{FF2B5EF4-FFF2-40B4-BE49-F238E27FC236}">
                  <a16:creationId xmlns:a16="http://schemas.microsoft.com/office/drawing/2014/main" id="{6C9EB01A-E98B-4F7F-970D-9D6D8B7FA81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549" y="5789203"/>
            <a:ext cx="3108909" cy="2768215"/>
          </a:xfrm>
          <a:custGeom>
            <a:avLst/>
            <a:gdLst/>
            <a:ahLst/>
            <a:cxnLst/>
            <a:rect l="l" t="t" r="r" b="b"/>
            <a:pathLst>
              <a:path w="3108909" h="2768215">
                <a:moveTo>
                  <a:pt x="0" y="0"/>
                </a:moveTo>
                <a:lnTo>
                  <a:pt x="3108909" y="0"/>
                </a:lnTo>
                <a:lnTo>
                  <a:pt x="3108909" y="2768215"/>
                </a:lnTo>
                <a:lnTo>
                  <a:pt x="0" y="2768215"/>
                </a:lnTo>
                <a:lnTo>
                  <a:pt x="0" y="0"/>
                </a:lnTo>
                <a:close/>
              </a:path>
            </a:pathLst>
          </a:custGeom>
          <a:blipFill>
            <a:blip r:embed="rId3" cstate="print"/>
            <a:stretch>
              <a:fillRect t="-2059"/>
            </a:stretch>
          </a:blipFill>
        </p:spPr>
      </p:sp>
      <p:grpSp>
        <p:nvGrpSpPr>
          <p:cNvPr id="3" name="Group 3"/>
          <p:cNvGrpSpPr/>
          <p:nvPr/>
        </p:nvGrpSpPr>
        <p:grpSpPr>
          <a:xfrm>
            <a:off x="480149" y="6061686"/>
            <a:ext cx="2407708" cy="2069124"/>
            <a:chOff x="0" y="0"/>
            <a:chExt cx="812800" cy="698500"/>
          </a:xfrm>
        </p:grpSpPr>
        <p:sp>
          <p:nvSpPr>
            <p:cNvPr id="4" name="Freeform 4"/>
            <p:cNvSpPr/>
            <p:nvPr/>
          </p:nvSpPr>
          <p:spPr>
            <a:xfrm>
              <a:off x="23463" y="0"/>
              <a:ext cx="765874" cy="698500"/>
            </a:xfrm>
            <a:custGeom>
              <a:avLst/>
              <a:gdLst/>
              <a:ahLst/>
              <a:cxnLst/>
              <a:rect l="l" t="t" r="r" b="b"/>
              <a:pathLst>
                <a:path w="765874" h="698500">
                  <a:moveTo>
                    <a:pt x="727889" y="454863"/>
                  </a:moveTo>
                  <a:lnTo>
                    <a:pt x="647585" y="592887"/>
                  </a:lnTo>
                  <a:cubicBezTo>
                    <a:pt x="609541" y="658274"/>
                    <a:pt x="539598" y="698500"/>
                    <a:pt x="463949" y="698500"/>
                  </a:cubicBezTo>
                  <a:lnTo>
                    <a:pt x="301925" y="698500"/>
                  </a:lnTo>
                  <a:cubicBezTo>
                    <a:pt x="226276" y="698500"/>
                    <a:pt x="156333" y="658274"/>
                    <a:pt x="118289" y="592887"/>
                  </a:cubicBezTo>
                  <a:lnTo>
                    <a:pt x="37985" y="454863"/>
                  </a:lnTo>
                  <a:cubicBezTo>
                    <a:pt x="0" y="389577"/>
                    <a:pt x="0" y="308923"/>
                    <a:pt x="37985" y="243637"/>
                  </a:cubicBezTo>
                  <a:lnTo>
                    <a:pt x="118289" y="105613"/>
                  </a:lnTo>
                  <a:cubicBezTo>
                    <a:pt x="156333" y="40226"/>
                    <a:pt x="226276" y="0"/>
                    <a:pt x="301925" y="0"/>
                  </a:cubicBezTo>
                  <a:lnTo>
                    <a:pt x="463949" y="0"/>
                  </a:lnTo>
                  <a:cubicBezTo>
                    <a:pt x="539598" y="0"/>
                    <a:pt x="609541" y="40226"/>
                    <a:pt x="647585" y="105613"/>
                  </a:cubicBezTo>
                  <a:lnTo>
                    <a:pt x="727889" y="243637"/>
                  </a:lnTo>
                  <a:cubicBezTo>
                    <a:pt x="765874" y="308923"/>
                    <a:pt x="765874" y="389577"/>
                    <a:pt x="727889" y="454863"/>
                  </a:cubicBezTo>
                  <a:close/>
                </a:path>
              </a:pathLst>
            </a:custGeom>
            <a:solidFill>
              <a:srgbClr val="1F3B80"/>
            </a:solidFill>
          </p:spPr>
        </p:sp>
        <p:sp>
          <p:nvSpPr>
            <p:cNvPr id="5" name="TextBox 5"/>
            <p:cNvSpPr txBox="1"/>
            <p:nvPr/>
          </p:nvSpPr>
          <p:spPr>
            <a:xfrm>
              <a:off x="114300" y="-47625"/>
              <a:ext cx="584200" cy="746125"/>
            </a:xfrm>
            <a:prstGeom prst="rect">
              <a:avLst/>
            </a:prstGeom>
          </p:spPr>
          <p:txBody>
            <a:bodyPr lIns="50800" tIns="50800" rIns="50800" bIns="50800" rtlCol="0" anchor="ctr"/>
            <a:lstStyle/>
            <a:p>
              <a:pPr algn="ctr">
                <a:lnSpc>
                  <a:spcPts val="2659"/>
                </a:lnSpc>
              </a:pPr>
              <a:endParaRPr/>
            </a:p>
          </p:txBody>
        </p:sp>
      </p:grpSp>
      <p:sp>
        <p:nvSpPr>
          <p:cNvPr id="6" name="AutoShape 6"/>
          <p:cNvSpPr/>
          <p:nvPr/>
        </p:nvSpPr>
        <p:spPr>
          <a:xfrm flipV="1">
            <a:off x="2790224" y="7092825"/>
            <a:ext cx="12535623" cy="3145"/>
          </a:xfrm>
          <a:prstGeom prst="line">
            <a:avLst/>
          </a:prstGeom>
          <a:ln w="38100" cap="flat">
            <a:solidFill>
              <a:srgbClr val="000000"/>
            </a:solidFill>
            <a:prstDash val="solid"/>
            <a:headEnd type="none" w="sm" len="sm"/>
            <a:tailEnd type="none" w="sm" len="sm"/>
          </a:ln>
        </p:spPr>
      </p:sp>
      <p:sp>
        <p:nvSpPr>
          <p:cNvPr id="7" name="Freeform 7"/>
          <p:cNvSpPr/>
          <p:nvPr/>
        </p:nvSpPr>
        <p:spPr>
          <a:xfrm>
            <a:off x="14912076" y="5650088"/>
            <a:ext cx="3046179" cy="2768215"/>
          </a:xfrm>
          <a:custGeom>
            <a:avLst/>
            <a:gdLst/>
            <a:ahLst/>
            <a:cxnLst/>
            <a:rect l="l" t="t" r="r" b="b"/>
            <a:pathLst>
              <a:path w="3046179" h="2768215">
                <a:moveTo>
                  <a:pt x="0" y="0"/>
                </a:moveTo>
                <a:lnTo>
                  <a:pt x="3046179" y="0"/>
                </a:lnTo>
                <a:lnTo>
                  <a:pt x="3046179" y="2768215"/>
                </a:lnTo>
                <a:lnTo>
                  <a:pt x="0" y="2768215"/>
                </a:lnTo>
                <a:lnTo>
                  <a:pt x="0" y="0"/>
                </a:lnTo>
                <a:close/>
              </a:path>
            </a:pathLst>
          </a:custGeom>
          <a:blipFill>
            <a:blip r:embed="rId4" cstate="print"/>
            <a:stretch>
              <a:fillRect/>
            </a:stretch>
          </a:blipFill>
        </p:spPr>
      </p:sp>
      <p:grpSp>
        <p:nvGrpSpPr>
          <p:cNvPr id="8" name="Group 8"/>
          <p:cNvGrpSpPr/>
          <p:nvPr/>
        </p:nvGrpSpPr>
        <p:grpSpPr>
          <a:xfrm>
            <a:off x="15241821" y="5949332"/>
            <a:ext cx="2483303" cy="2286986"/>
            <a:chOff x="0" y="0"/>
            <a:chExt cx="899224" cy="828136"/>
          </a:xfrm>
        </p:grpSpPr>
        <p:sp>
          <p:nvSpPr>
            <p:cNvPr id="9" name="Freeform 9"/>
            <p:cNvSpPr/>
            <p:nvPr/>
          </p:nvSpPr>
          <p:spPr>
            <a:xfrm>
              <a:off x="19272" y="0"/>
              <a:ext cx="860679" cy="828136"/>
            </a:xfrm>
            <a:custGeom>
              <a:avLst/>
              <a:gdLst/>
              <a:ahLst/>
              <a:cxnLst/>
              <a:rect l="l" t="t" r="r" b="b"/>
              <a:pathLst>
                <a:path w="860679" h="828136">
                  <a:moveTo>
                    <a:pt x="827761" y="520420"/>
                  </a:moveTo>
                  <a:lnTo>
                    <a:pt x="728943" y="721783"/>
                  </a:lnTo>
                  <a:cubicBezTo>
                    <a:pt x="696997" y="786882"/>
                    <a:pt x="630798" y="828136"/>
                    <a:pt x="558283" y="828136"/>
                  </a:cubicBezTo>
                  <a:lnTo>
                    <a:pt x="302396" y="828136"/>
                  </a:lnTo>
                  <a:cubicBezTo>
                    <a:pt x="229882" y="828136"/>
                    <a:pt x="163683" y="786882"/>
                    <a:pt x="131737" y="721783"/>
                  </a:cubicBezTo>
                  <a:lnTo>
                    <a:pt x="32919" y="520420"/>
                  </a:lnTo>
                  <a:cubicBezTo>
                    <a:pt x="0" y="453340"/>
                    <a:pt x="0" y="374796"/>
                    <a:pt x="32919" y="307716"/>
                  </a:cubicBezTo>
                  <a:lnTo>
                    <a:pt x="131737" y="106352"/>
                  </a:lnTo>
                  <a:cubicBezTo>
                    <a:pt x="163683" y="41254"/>
                    <a:pt x="229882" y="0"/>
                    <a:pt x="302396" y="0"/>
                  </a:cubicBezTo>
                  <a:lnTo>
                    <a:pt x="558283" y="0"/>
                  </a:lnTo>
                  <a:cubicBezTo>
                    <a:pt x="630798" y="0"/>
                    <a:pt x="696997" y="41254"/>
                    <a:pt x="728943" y="106352"/>
                  </a:cubicBezTo>
                  <a:lnTo>
                    <a:pt x="827761" y="307716"/>
                  </a:lnTo>
                  <a:cubicBezTo>
                    <a:pt x="860680" y="374796"/>
                    <a:pt x="860680" y="453340"/>
                    <a:pt x="827761" y="520420"/>
                  </a:cubicBezTo>
                  <a:close/>
                </a:path>
              </a:pathLst>
            </a:custGeom>
            <a:solidFill>
              <a:srgbClr val="1F3B80"/>
            </a:solidFill>
          </p:spPr>
        </p:sp>
        <p:sp>
          <p:nvSpPr>
            <p:cNvPr id="10" name="TextBox 10"/>
            <p:cNvSpPr txBox="1"/>
            <p:nvPr/>
          </p:nvSpPr>
          <p:spPr>
            <a:xfrm>
              <a:off x="114300" y="-47625"/>
              <a:ext cx="670624" cy="875761"/>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5835493" y="6509754"/>
            <a:ext cx="1199347" cy="1048884"/>
          </a:xfrm>
          <a:custGeom>
            <a:avLst/>
            <a:gdLst/>
            <a:ahLst/>
            <a:cxnLst/>
            <a:rect l="l" t="t" r="r" b="b"/>
            <a:pathLst>
              <a:path w="1199347" h="1048884">
                <a:moveTo>
                  <a:pt x="0" y="0"/>
                </a:moveTo>
                <a:lnTo>
                  <a:pt x="1199347" y="0"/>
                </a:lnTo>
                <a:lnTo>
                  <a:pt x="1199347" y="1048884"/>
                </a:lnTo>
                <a:lnTo>
                  <a:pt x="0" y="1048884"/>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sp>
      <p:sp>
        <p:nvSpPr>
          <p:cNvPr id="12" name="Freeform 12"/>
          <p:cNvSpPr/>
          <p:nvPr/>
        </p:nvSpPr>
        <p:spPr>
          <a:xfrm>
            <a:off x="12707074" y="6955808"/>
            <a:ext cx="2855080" cy="2473213"/>
          </a:xfrm>
          <a:custGeom>
            <a:avLst/>
            <a:gdLst/>
            <a:ahLst/>
            <a:cxnLst/>
            <a:rect l="l" t="t" r="r" b="b"/>
            <a:pathLst>
              <a:path w="2855080" h="2473213">
                <a:moveTo>
                  <a:pt x="0" y="0"/>
                </a:moveTo>
                <a:lnTo>
                  <a:pt x="2855080" y="0"/>
                </a:lnTo>
                <a:lnTo>
                  <a:pt x="2855080" y="2473213"/>
                </a:lnTo>
                <a:lnTo>
                  <a:pt x="0" y="2473213"/>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sp>
      <p:grpSp>
        <p:nvGrpSpPr>
          <p:cNvPr id="13" name="Group 13"/>
          <p:cNvGrpSpPr/>
          <p:nvPr/>
        </p:nvGrpSpPr>
        <p:grpSpPr>
          <a:xfrm>
            <a:off x="11479311" y="3313221"/>
            <a:ext cx="1987307" cy="1790180"/>
            <a:chOff x="0" y="0"/>
            <a:chExt cx="812800" cy="774858"/>
          </a:xfrm>
        </p:grpSpPr>
        <p:sp>
          <p:nvSpPr>
            <p:cNvPr id="14" name="Freeform 14"/>
            <p:cNvSpPr/>
            <p:nvPr/>
          </p:nvSpPr>
          <p:spPr>
            <a:xfrm>
              <a:off x="0" y="0"/>
              <a:ext cx="812800" cy="774858"/>
            </a:xfrm>
            <a:custGeom>
              <a:avLst/>
              <a:gdLst/>
              <a:ahLst/>
              <a:cxnLst/>
              <a:rect l="l" t="t" r="r" b="b"/>
              <a:pathLst>
                <a:path w="812800" h="774858">
                  <a:moveTo>
                    <a:pt x="406400" y="0"/>
                  </a:moveTo>
                  <a:cubicBezTo>
                    <a:pt x="181951" y="0"/>
                    <a:pt x="0" y="173458"/>
                    <a:pt x="0" y="387429"/>
                  </a:cubicBezTo>
                  <a:cubicBezTo>
                    <a:pt x="0" y="601400"/>
                    <a:pt x="181951" y="774858"/>
                    <a:pt x="406400" y="774858"/>
                  </a:cubicBezTo>
                  <a:cubicBezTo>
                    <a:pt x="630849" y="774858"/>
                    <a:pt x="812800" y="601400"/>
                    <a:pt x="812800" y="387429"/>
                  </a:cubicBezTo>
                  <a:cubicBezTo>
                    <a:pt x="812800" y="173458"/>
                    <a:pt x="630849" y="0"/>
                    <a:pt x="406400" y="0"/>
                  </a:cubicBezTo>
                  <a:close/>
                </a:path>
              </a:pathLst>
            </a:custGeom>
            <a:solidFill>
              <a:srgbClr val="A6A6A6"/>
            </a:solidFill>
          </p:spPr>
        </p:sp>
        <p:sp>
          <p:nvSpPr>
            <p:cNvPr id="15" name="TextBox 15"/>
            <p:cNvSpPr txBox="1"/>
            <p:nvPr/>
          </p:nvSpPr>
          <p:spPr>
            <a:xfrm>
              <a:off x="76200" y="25018"/>
              <a:ext cx="660400" cy="677197"/>
            </a:xfrm>
            <a:prstGeom prst="rect">
              <a:avLst/>
            </a:prstGeom>
          </p:spPr>
          <p:txBody>
            <a:bodyPr lIns="50800" tIns="50800" rIns="50800" bIns="50800" rtlCol="0" anchor="ctr"/>
            <a:lstStyle/>
            <a:p>
              <a:pPr algn="ctr">
                <a:lnSpc>
                  <a:spcPts val="2659"/>
                </a:lnSpc>
              </a:pPr>
              <a:r>
                <a:rPr lang="en-US" sz="1899" dirty="0">
                  <a:solidFill>
                    <a:srgbClr val="000000"/>
                  </a:solidFill>
                  <a:latin typeface="Barlow Bold"/>
                </a:rPr>
                <a:t> </a:t>
              </a:r>
              <a:r>
                <a:rPr lang="fr-FR" sz="1900" b="1" dirty="0">
                  <a:latin typeface="Barlow Bold" charset="0"/>
                </a:rPr>
                <a:t>Connaissance limitée des infections en matière de SSR</a:t>
              </a:r>
              <a:r>
                <a:rPr lang="en-US" sz="1900" b="1" dirty="0">
                  <a:solidFill>
                    <a:srgbClr val="000000"/>
                  </a:solidFill>
                  <a:latin typeface="Barlow Bold" charset="0"/>
                </a:rPr>
                <a:t>. </a:t>
              </a:r>
            </a:p>
          </p:txBody>
        </p:sp>
      </p:grpSp>
      <p:grpSp>
        <p:nvGrpSpPr>
          <p:cNvPr id="16" name="Group 16"/>
          <p:cNvGrpSpPr/>
          <p:nvPr/>
        </p:nvGrpSpPr>
        <p:grpSpPr>
          <a:xfrm>
            <a:off x="2475396" y="4727955"/>
            <a:ext cx="2490588" cy="2332557"/>
            <a:chOff x="0" y="0"/>
            <a:chExt cx="858570" cy="804092"/>
          </a:xfrm>
        </p:grpSpPr>
        <p:sp>
          <p:nvSpPr>
            <p:cNvPr id="17" name="Freeform 17"/>
            <p:cNvSpPr/>
            <p:nvPr/>
          </p:nvSpPr>
          <p:spPr>
            <a:xfrm>
              <a:off x="0" y="0"/>
              <a:ext cx="858570" cy="804092"/>
            </a:xfrm>
            <a:custGeom>
              <a:avLst/>
              <a:gdLst/>
              <a:ahLst/>
              <a:cxnLst/>
              <a:rect l="l" t="t" r="r" b="b"/>
              <a:pathLst>
                <a:path w="858570" h="804092">
                  <a:moveTo>
                    <a:pt x="429285" y="0"/>
                  </a:moveTo>
                  <a:cubicBezTo>
                    <a:pt x="192197" y="0"/>
                    <a:pt x="0" y="180002"/>
                    <a:pt x="0" y="402046"/>
                  </a:cubicBezTo>
                  <a:cubicBezTo>
                    <a:pt x="0" y="624090"/>
                    <a:pt x="192197" y="804092"/>
                    <a:pt x="429285" y="804092"/>
                  </a:cubicBezTo>
                  <a:cubicBezTo>
                    <a:pt x="666372" y="804092"/>
                    <a:pt x="858570" y="624090"/>
                    <a:pt x="858570" y="402046"/>
                  </a:cubicBezTo>
                  <a:cubicBezTo>
                    <a:pt x="858570" y="180002"/>
                    <a:pt x="666372" y="0"/>
                    <a:pt x="429285" y="0"/>
                  </a:cubicBezTo>
                  <a:close/>
                </a:path>
              </a:pathLst>
            </a:custGeom>
            <a:solidFill>
              <a:srgbClr val="0CC0DF"/>
            </a:solidFill>
          </p:spPr>
        </p:sp>
        <p:sp>
          <p:nvSpPr>
            <p:cNvPr id="18" name="TextBox 18"/>
            <p:cNvSpPr txBox="1"/>
            <p:nvPr/>
          </p:nvSpPr>
          <p:spPr>
            <a:xfrm>
              <a:off x="80491" y="27759"/>
              <a:ext cx="697588" cy="700950"/>
            </a:xfrm>
            <a:prstGeom prst="rect">
              <a:avLst/>
            </a:prstGeom>
          </p:spPr>
          <p:txBody>
            <a:bodyPr lIns="50800" tIns="50800" rIns="50800" bIns="50800" rtlCol="0" anchor="ctr"/>
            <a:lstStyle/>
            <a:p>
              <a:pPr algn="ctr">
                <a:lnSpc>
                  <a:spcPts val="2799"/>
                </a:lnSpc>
              </a:pPr>
              <a:r>
                <a:rPr lang="fr-FR" sz="2000" b="1" dirty="0" err="1">
                  <a:latin typeface="Barlow Bold" charset="0"/>
                </a:rPr>
                <a:t>Sous-représentation</a:t>
              </a:r>
              <a:r>
                <a:rPr lang="fr-FR" sz="2000" b="1" dirty="0">
                  <a:latin typeface="Barlow Bold" charset="0"/>
                </a:rPr>
                <a:t> de la population ACB au sein du personnel de la santé.</a:t>
              </a:r>
              <a:endParaRPr lang="en-US" sz="1999" b="1" dirty="0">
                <a:solidFill>
                  <a:srgbClr val="000000"/>
                </a:solidFill>
                <a:latin typeface="Barlow Bold" charset="0"/>
              </a:endParaRPr>
            </a:p>
          </p:txBody>
        </p:sp>
      </p:grpSp>
      <p:grpSp>
        <p:nvGrpSpPr>
          <p:cNvPr id="19" name="Group 19"/>
          <p:cNvGrpSpPr/>
          <p:nvPr/>
        </p:nvGrpSpPr>
        <p:grpSpPr>
          <a:xfrm>
            <a:off x="5172033" y="4802332"/>
            <a:ext cx="2183803" cy="2183803"/>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D9"/>
            </a:solidFill>
          </p:spPr>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2659"/>
                </a:lnSpc>
              </a:pPr>
              <a:r>
                <a:rPr lang="en-US" sz="1899" b="1" dirty="0">
                  <a:solidFill>
                    <a:srgbClr val="1D1D1E"/>
                  </a:solidFill>
                  <a:latin typeface="Barlow Bold"/>
                </a:rPr>
                <a:t> </a:t>
              </a:r>
              <a:r>
                <a:rPr lang="fr-FR" sz="1900" b="1" dirty="0">
                  <a:latin typeface="Barlow Bold" charset="0"/>
                </a:rPr>
                <a:t>Racisme et discrimination dans les établissements de soins de santé</a:t>
              </a:r>
              <a:r>
                <a:rPr lang="en-US" sz="1900" b="1" dirty="0">
                  <a:solidFill>
                    <a:srgbClr val="1D1D1E"/>
                  </a:solidFill>
                  <a:latin typeface="Barlow Bold" charset="0"/>
                </a:rPr>
                <a:t>.</a:t>
              </a:r>
            </a:p>
          </p:txBody>
        </p:sp>
      </p:grpSp>
      <p:grpSp>
        <p:nvGrpSpPr>
          <p:cNvPr id="22" name="Group 22"/>
          <p:cNvGrpSpPr/>
          <p:nvPr/>
        </p:nvGrpSpPr>
        <p:grpSpPr>
          <a:xfrm>
            <a:off x="8410082" y="2792022"/>
            <a:ext cx="2076327" cy="2076327"/>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7B2"/>
            </a:solidFill>
          </p:spPr>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2659"/>
                </a:lnSpc>
              </a:pPr>
              <a:r>
                <a:rPr lang="fr-FR" sz="1900" b="1" dirty="0">
                  <a:latin typeface="Barlow Bold" charset="0"/>
                </a:rPr>
                <a:t>Manque de connaissance des services disponibles</a:t>
              </a:r>
              <a:r>
                <a:rPr lang="en-US" sz="1900" b="1" dirty="0">
                  <a:solidFill>
                    <a:srgbClr val="000000"/>
                  </a:solidFill>
                  <a:latin typeface="Barlow Bold" charset="0"/>
                </a:rPr>
                <a:t>.</a:t>
              </a:r>
            </a:p>
          </p:txBody>
        </p:sp>
      </p:grpSp>
      <p:grpSp>
        <p:nvGrpSpPr>
          <p:cNvPr id="25" name="Group 25"/>
          <p:cNvGrpSpPr/>
          <p:nvPr/>
        </p:nvGrpSpPr>
        <p:grpSpPr>
          <a:xfrm>
            <a:off x="7365400" y="5041667"/>
            <a:ext cx="2082845" cy="1877839"/>
            <a:chOff x="0" y="0"/>
            <a:chExt cx="974696" cy="970292"/>
          </a:xfrm>
        </p:grpSpPr>
        <p:sp>
          <p:nvSpPr>
            <p:cNvPr id="26" name="Freeform 26"/>
            <p:cNvSpPr/>
            <p:nvPr/>
          </p:nvSpPr>
          <p:spPr>
            <a:xfrm>
              <a:off x="0" y="0"/>
              <a:ext cx="974696" cy="970292"/>
            </a:xfrm>
            <a:custGeom>
              <a:avLst/>
              <a:gdLst/>
              <a:ahLst/>
              <a:cxnLst/>
              <a:rect l="l" t="t" r="r" b="b"/>
              <a:pathLst>
                <a:path w="974696" h="970292">
                  <a:moveTo>
                    <a:pt x="487348" y="0"/>
                  </a:moveTo>
                  <a:cubicBezTo>
                    <a:pt x="218193" y="0"/>
                    <a:pt x="0" y="217207"/>
                    <a:pt x="0" y="485146"/>
                  </a:cubicBezTo>
                  <a:cubicBezTo>
                    <a:pt x="0" y="753085"/>
                    <a:pt x="218193" y="970292"/>
                    <a:pt x="487348" y="970292"/>
                  </a:cubicBezTo>
                  <a:cubicBezTo>
                    <a:pt x="756503" y="970292"/>
                    <a:pt x="974696" y="753085"/>
                    <a:pt x="974696" y="485146"/>
                  </a:cubicBezTo>
                  <a:cubicBezTo>
                    <a:pt x="974696" y="217207"/>
                    <a:pt x="756503" y="0"/>
                    <a:pt x="487348" y="0"/>
                  </a:cubicBezTo>
                  <a:close/>
                </a:path>
              </a:pathLst>
            </a:custGeom>
            <a:solidFill>
              <a:srgbClr val="FFDE59"/>
            </a:solidFill>
          </p:spPr>
        </p:sp>
        <p:sp>
          <p:nvSpPr>
            <p:cNvPr id="27" name="TextBox 27"/>
            <p:cNvSpPr txBox="1"/>
            <p:nvPr/>
          </p:nvSpPr>
          <p:spPr>
            <a:xfrm>
              <a:off x="91378" y="43340"/>
              <a:ext cx="791940" cy="835987"/>
            </a:xfrm>
            <a:prstGeom prst="rect">
              <a:avLst/>
            </a:prstGeom>
          </p:spPr>
          <p:txBody>
            <a:bodyPr lIns="50800" tIns="50800" rIns="50800" bIns="50800" rtlCol="0" anchor="ctr"/>
            <a:lstStyle/>
            <a:p>
              <a:pPr algn="ctr">
                <a:lnSpc>
                  <a:spcPts val="2939"/>
                </a:lnSpc>
              </a:pPr>
              <a:r>
                <a:rPr lang="en-US" sz="2000" dirty="0" err="1">
                  <a:latin typeface="Barlow Bold" charset="0"/>
                </a:rPr>
                <a:t>Statut</a:t>
              </a:r>
              <a:r>
                <a:rPr lang="en-US" sz="2000" dirty="0">
                  <a:latin typeface="Barlow Bold" charset="0"/>
                </a:rPr>
                <a:t> </a:t>
              </a:r>
              <a:r>
                <a:rPr lang="en-US" sz="2000" dirty="0" err="1">
                  <a:latin typeface="Barlow Bold" charset="0"/>
                </a:rPr>
                <a:t>d'immigration</a:t>
              </a:r>
              <a:endParaRPr lang="en-US" sz="2000" dirty="0">
                <a:solidFill>
                  <a:srgbClr val="000000"/>
                </a:solidFill>
                <a:latin typeface="Barlow Bold" charset="0"/>
              </a:endParaRPr>
            </a:p>
          </p:txBody>
        </p:sp>
      </p:grpSp>
      <p:grpSp>
        <p:nvGrpSpPr>
          <p:cNvPr id="28" name="Group 28"/>
          <p:cNvGrpSpPr/>
          <p:nvPr/>
        </p:nvGrpSpPr>
        <p:grpSpPr>
          <a:xfrm>
            <a:off x="9510092" y="4569943"/>
            <a:ext cx="2464253" cy="2464253"/>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4A12A"/>
            </a:solidFill>
          </p:spPr>
        </p:sp>
        <p:sp>
          <p:nvSpPr>
            <p:cNvPr id="30" name="TextBox 30"/>
            <p:cNvSpPr txBox="1"/>
            <p:nvPr/>
          </p:nvSpPr>
          <p:spPr>
            <a:xfrm>
              <a:off x="76200" y="28575"/>
              <a:ext cx="660400" cy="708025"/>
            </a:xfrm>
            <a:prstGeom prst="rect">
              <a:avLst/>
            </a:prstGeom>
          </p:spPr>
          <p:txBody>
            <a:bodyPr lIns="50800" tIns="50800" rIns="50800" bIns="50800" rtlCol="0" anchor="ctr"/>
            <a:lstStyle/>
            <a:p>
              <a:pPr algn="ctr">
                <a:lnSpc>
                  <a:spcPts val="2659"/>
                </a:lnSpc>
              </a:pPr>
              <a:r>
                <a:rPr lang="en-US" sz="1900" dirty="0">
                  <a:solidFill>
                    <a:srgbClr val="000000"/>
                  </a:solidFill>
                  <a:latin typeface="Barlow Bold" charset="0"/>
                </a:rPr>
                <a:t> </a:t>
              </a:r>
              <a:r>
                <a:rPr lang="fr-FR" sz="1900" dirty="0">
                  <a:latin typeface="Barlow Bold" charset="0"/>
                </a:rPr>
                <a:t>Manque de sensibilité culturelle dans la prestation des services</a:t>
              </a:r>
              <a:r>
                <a:rPr lang="en-US" sz="1899" dirty="0">
                  <a:solidFill>
                    <a:srgbClr val="000000"/>
                  </a:solidFill>
                  <a:latin typeface="Barlow Bold"/>
                </a:rPr>
                <a:t>.</a:t>
              </a:r>
            </a:p>
          </p:txBody>
        </p:sp>
      </p:grpSp>
      <p:grpSp>
        <p:nvGrpSpPr>
          <p:cNvPr id="31" name="Group 31"/>
          <p:cNvGrpSpPr/>
          <p:nvPr/>
        </p:nvGrpSpPr>
        <p:grpSpPr>
          <a:xfrm>
            <a:off x="5817639" y="2412566"/>
            <a:ext cx="2525847" cy="2284528"/>
            <a:chOff x="0" y="0"/>
            <a:chExt cx="990036" cy="937704"/>
          </a:xfrm>
        </p:grpSpPr>
        <p:sp>
          <p:nvSpPr>
            <p:cNvPr id="32" name="Freeform 32"/>
            <p:cNvSpPr/>
            <p:nvPr/>
          </p:nvSpPr>
          <p:spPr>
            <a:xfrm>
              <a:off x="0" y="0"/>
              <a:ext cx="990036" cy="937704"/>
            </a:xfrm>
            <a:custGeom>
              <a:avLst/>
              <a:gdLst/>
              <a:ahLst/>
              <a:cxnLst/>
              <a:rect l="l" t="t" r="r" b="b"/>
              <a:pathLst>
                <a:path w="990036" h="937704">
                  <a:moveTo>
                    <a:pt x="495018" y="0"/>
                  </a:moveTo>
                  <a:cubicBezTo>
                    <a:pt x="221627" y="0"/>
                    <a:pt x="0" y="209912"/>
                    <a:pt x="0" y="468852"/>
                  </a:cubicBezTo>
                  <a:cubicBezTo>
                    <a:pt x="0" y="727792"/>
                    <a:pt x="221627" y="937704"/>
                    <a:pt x="495018" y="937704"/>
                  </a:cubicBezTo>
                  <a:cubicBezTo>
                    <a:pt x="768409" y="937704"/>
                    <a:pt x="990036" y="727792"/>
                    <a:pt x="990036" y="468852"/>
                  </a:cubicBezTo>
                  <a:cubicBezTo>
                    <a:pt x="990036" y="209912"/>
                    <a:pt x="768409" y="0"/>
                    <a:pt x="495018" y="0"/>
                  </a:cubicBezTo>
                  <a:close/>
                </a:path>
              </a:pathLst>
            </a:custGeom>
            <a:solidFill>
              <a:srgbClr val="AAD4E6"/>
            </a:solidFill>
          </p:spPr>
        </p:sp>
        <p:sp>
          <p:nvSpPr>
            <p:cNvPr id="33" name="TextBox 33"/>
            <p:cNvSpPr txBox="1"/>
            <p:nvPr/>
          </p:nvSpPr>
          <p:spPr>
            <a:xfrm>
              <a:off x="92816" y="40285"/>
              <a:ext cx="804404" cy="809510"/>
            </a:xfrm>
            <a:prstGeom prst="rect">
              <a:avLst/>
            </a:prstGeom>
          </p:spPr>
          <p:txBody>
            <a:bodyPr lIns="50800" tIns="50800" rIns="50800" bIns="50800" rtlCol="0" anchor="ctr"/>
            <a:lstStyle/>
            <a:p>
              <a:pPr algn="ctr">
                <a:lnSpc>
                  <a:spcPts val="2659"/>
                </a:lnSpc>
              </a:pPr>
              <a:r>
                <a:rPr lang="fr-FR" sz="1900" b="1" dirty="0">
                  <a:latin typeface="Barlow Bold" charset="0"/>
                </a:rPr>
                <a:t>Manque de discrétion et de confidentialité dans les </a:t>
              </a:r>
              <a:r>
                <a:rPr lang="fr-FR" sz="1900" dirty="0">
                  <a:latin typeface="Barlow Bold" charset="0"/>
                </a:rPr>
                <a:t>établissements de santé</a:t>
              </a:r>
              <a:r>
                <a:rPr lang="fr-FR" sz="2000" dirty="0"/>
                <a:t>.</a:t>
              </a:r>
              <a:endParaRPr lang="en-US" sz="1899" dirty="0">
                <a:solidFill>
                  <a:srgbClr val="000000"/>
                </a:solidFill>
                <a:latin typeface="Barlow Bold"/>
              </a:endParaRPr>
            </a:p>
          </p:txBody>
        </p:sp>
      </p:grpSp>
      <p:grpSp>
        <p:nvGrpSpPr>
          <p:cNvPr id="34" name="Group 34"/>
          <p:cNvGrpSpPr/>
          <p:nvPr/>
        </p:nvGrpSpPr>
        <p:grpSpPr>
          <a:xfrm>
            <a:off x="3071771" y="2454930"/>
            <a:ext cx="2551212" cy="2219444"/>
            <a:chOff x="0" y="0"/>
            <a:chExt cx="1030581" cy="995431"/>
          </a:xfrm>
        </p:grpSpPr>
        <p:sp>
          <p:nvSpPr>
            <p:cNvPr id="35" name="Freeform 35"/>
            <p:cNvSpPr/>
            <p:nvPr/>
          </p:nvSpPr>
          <p:spPr>
            <a:xfrm>
              <a:off x="0" y="0"/>
              <a:ext cx="1030581" cy="995431"/>
            </a:xfrm>
            <a:custGeom>
              <a:avLst/>
              <a:gdLst/>
              <a:ahLst/>
              <a:cxnLst/>
              <a:rect l="l" t="t" r="r" b="b"/>
              <a:pathLst>
                <a:path w="1030581" h="995431">
                  <a:moveTo>
                    <a:pt x="515291" y="0"/>
                  </a:moveTo>
                  <a:cubicBezTo>
                    <a:pt x="230703" y="0"/>
                    <a:pt x="0" y="222835"/>
                    <a:pt x="0" y="497715"/>
                  </a:cubicBezTo>
                  <a:cubicBezTo>
                    <a:pt x="0" y="772596"/>
                    <a:pt x="230703" y="995431"/>
                    <a:pt x="515291" y="995431"/>
                  </a:cubicBezTo>
                  <a:cubicBezTo>
                    <a:pt x="799878" y="995431"/>
                    <a:pt x="1030581" y="772596"/>
                    <a:pt x="1030581" y="497715"/>
                  </a:cubicBezTo>
                  <a:cubicBezTo>
                    <a:pt x="1030581" y="222835"/>
                    <a:pt x="799878" y="0"/>
                    <a:pt x="515291" y="0"/>
                  </a:cubicBezTo>
                  <a:close/>
                </a:path>
              </a:pathLst>
            </a:custGeom>
            <a:solidFill>
              <a:srgbClr val="737373"/>
            </a:solidFill>
          </p:spPr>
        </p:sp>
        <p:sp>
          <p:nvSpPr>
            <p:cNvPr id="36" name="TextBox 36"/>
            <p:cNvSpPr txBox="1"/>
            <p:nvPr/>
          </p:nvSpPr>
          <p:spPr>
            <a:xfrm>
              <a:off x="96617" y="45697"/>
              <a:ext cx="837347" cy="856412"/>
            </a:xfrm>
            <a:prstGeom prst="rect">
              <a:avLst/>
            </a:prstGeom>
          </p:spPr>
          <p:txBody>
            <a:bodyPr lIns="50800" tIns="50800" rIns="50800" bIns="50800" rtlCol="0" anchor="ctr"/>
            <a:lstStyle/>
            <a:p>
              <a:pPr algn="ctr">
                <a:lnSpc>
                  <a:spcPts val="3079"/>
                </a:lnSpc>
              </a:pPr>
              <a:r>
                <a:rPr lang="fr-FR" sz="2000" dirty="0">
                  <a:latin typeface="Barlow Bold" charset="0"/>
                </a:rPr>
                <a:t>Indisponibilité de professionnelles de la santé femmes.</a:t>
              </a:r>
              <a:endParaRPr lang="en-US" sz="2000" dirty="0">
                <a:solidFill>
                  <a:srgbClr val="231F20"/>
                </a:solidFill>
                <a:latin typeface="Barlow Bold" charset="0"/>
              </a:endParaRPr>
            </a:p>
          </p:txBody>
        </p:sp>
      </p:grpSp>
      <p:grpSp>
        <p:nvGrpSpPr>
          <p:cNvPr id="37" name="Group 37"/>
          <p:cNvGrpSpPr/>
          <p:nvPr/>
        </p:nvGrpSpPr>
        <p:grpSpPr>
          <a:xfrm>
            <a:off x="12021970" y="5103401"/>
            <a:ext cx="1877839" cy="1877839"/>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4C5D8"/>
            </a:solidFill>
          </p:spPr>
        </p:sp>
        <p:sp>
          <p:nvSpPr>
            <p:cNvPr id="39" name="TextBox 39"/>
            <p:cNvSpPr txBox="1"/>
            <p:nvPr/>
          </p:nvSpPr>
          <p:spPr>
            <a:xfrm>
              <a:off x="76200" y="28575"/>
              <a:ext cx="660400" cy="708025"/>
            </a:xfrm>
            <a:prstGeom prst="rect">
              <a:avLst/>
            </a:prstGeom>
          </p:spPr>
          <p:txBody>
            <a:bodyPr lIns="50800" tIns="50800" rIns="50800" bIns="50800" rtlCol="0" anchor="ctr"/>
            <a:lstStyle/>
            <a:p>
              <a:pPr algn="ctr">
                <a:lnSpc>
                  <a:spcPts val="3079"/>
                </a:lnSpc>
              </a:pPr>
              <a:r>
                <a:rPr lang="en-US" sz="2000" dirty="0">
                  <a:solidFill>
                    <a:srgbClr val="000000"/>
                  </a:solidFill>
                  <a:latin typeface="Barlow Bold" charset="0"/>
                </a:rPr>
                <a:t> </a:t>
              </a:r>
              <a:r>
                <a:rPr lang="en-US" sz="2000" dirty="0" err="1">
                  <a:latin typeface="Barlow Bold" charset="0"/>
                </a:rPr>
                <a:t>Barrière</a:t>
              </a:r>
              <a:r>
                <a:rPr lang="en-US" sz="2000" dirty="0">
                  <a:latin typeface="Barlow Bold" charset="0"/>
                </a:rPr>
                <a:t> </a:t>
              </a:r>
              <a:r>
                <a:rPr lang="en-US" sz="2000" dirty="0" err="1">
                  <a:latin typeface="Barlow Bold" charset="0"/>
                </a:rPr>
                <a:t>linguistique</a:t>
              </a:r>
              <a:r>
                <a:rPr lang="en-US" sz="2000" dirty="0">
                  <a:solidFill>
                    <a:srgbClr val="000000"/>
                  </a:solidFill>
                  <a:latin typeface="Barlow Bold" charset="0"/>
                </a:rPr>
                <a:t>.</a:t>
              </a:r>
            </a:p>
          </p:txBody>
        </p:sp>
      </p:grpSp>
      <p:sp>
        <p:nvSpPr>
          <p:cNvPr id="40" name="Freeform 40"/>
          <p:cNvSpPr/>
          <p:nvPr/>
        </p:nvSpPr>
        <p:spPr>
          <a:xfrm>
            <a:off x="13357150" y="7505682"/>
            <a:ext cx="1554926" cy="1665993"/>
          </a:xfrm>
          <a:custGeom>
            <a:avLst/>
            <a:gdLst/>
            <a:ahLst/>
            <a:cxnLst/>
            <a:rect l="l" t="t" r="r" b="b"/>
            <a:pathLst>
              <a:path w="1554926" h="1665993">
                <a:moveTo>
                  <a:pt x="0" y="0"/>
                </a:moveTo>
                <a:lnTo>
                  <a:pt x="1554927" y="0"/>
                </a:lnTo>
                <a:lnTo>
                  <a:pt x="1554927" y="1665992"/>
                </a:lnTo>
                <a:lnTo>
                  <a:pt x="0" y="166599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41" name="Freeform 41"/>
          <p:cNvSpPr/>
          <p:nvPr/>
        </p:nvSpPr>
        <p:spPr>
          <a:xfrm rot="-5400000">
            <a:off x="11471614" y="4614809"/>
            <a:ext cx="5355012" cy="399476"/>
          </a:xfrm>
          <a:custGeom>
            <a:avLst/>
            <a:gdLst/>
            <a:ahLst/>
            <a:cxnLst/>
            <a:rect l="l" t="t" r="r" b="b"/>
            <a:pathLst>
              <a:path w="5659893" h="370466">
                <a:moveTo>
                  <a:pt x="0" y="0"/>
                </a:moveTo>
                <a:lnTo>
                  <a:pt x="5659893" y="0"/>
                </a:lnTo>
                <a:lnTo>
                  <a:pt x="5659893" y="370465"/>
                </a:lnTo>
                <a:lnTo>
                  <a:pt x="0" y="37046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42" name="Freeform 42"/>
          <p:cNvSpPr/>
          <p:nvPr/>
        </p:nvSpPr>
        <p:spPr>
          <a:xfrm>
            <a:off x="922459" y="6247690"/>
            <a:ext cx="1552937" cy="1690272"/>
          </a:xfrm>
          <a:custGeom>
            <a:avLst/>
            <a:gdLst/>
            <a:ahLst/>
            <a:cxnLst/>
            <a:rect l="l" t="t" r="r" b="b"/>
            <a:pathLst>
              <a:path w="1552937" h="1690272">
                <a:moveTo>
                  <a:pt x="0" y="0"/>
                </a:moveTo>
                <a:lnTo>
                  <a:pt x="1552937" y="0"/>
                </a:lnTo>
                <a:lnTo>
                  <a:pt x="1552937" y="1690271"/>
                </a:lnTo>
                <a:lnTo>
                  <a:pt x="0" y="169027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43" name="TextBox 43"/>
          <p:cNvSpPr txBox="1"/>
          <p:nvPr/>
        </p:nvSpPr>
        <p:spPr>
          <a:xfrm>
            <a:off x="1051219" y="320445"/>
            <a:ext cx="16216426" cy="1667123"/>
          </a:xfrm>
          <a:prstGeom prst="rect">
            <a:avLst/>
          </a:prstGeom>
        </p:spPr>
        <p:txBody>
          <a:bodyPr wrap="square" lIns="0" tIns="0" rIns="0" bIns="0" rtlCol="0" anchor="t">
            <a:spAutoFit/>
          </a:bodyPr>
          <a:lstStyle/>
          <a:p>
            <a:pPr lvl="0" algn="ctr">
              <a:lnSpc>
                <a:spcPts val="6480"/>
              </a:lnSpc>
            </a:pPr>
            <a:r>
              <a:rPr lang="fr-FR" sz="5400" b="1" dirty="0">
                <a:latin typeface="Pragmatica Bold" charset="0"/>
              </a:rPr>
              <a:t>OBSTACLES AUX SOINS DE SANTÉ EN MATIÈRE DE SSR DANS LA POPULATION NAC</a:t>
            </a:r>
            <a:endParaRPr lang="en-US" sz="5400" b="1" spc="-150" dirty="0">
              <a:solidFill>
                <a:srgbClr val="000000"/>
              </a:solidFill>
              <a:latin typeface="Pragmatica Bold" charset="0"/>
            </a:endParaRPr>
          </a:p>
        </p:txBody>
      </p:sp>
      <p:sp>
        <p:nvSpPr>
          <p:cNvPr id="44" name="TextBox 44"/>
          <p:cNvSpPr txBox="1"/>
          <p:nvPr/>
        </p:nvSpPr>
        <p:spPr>
          <a:xfrm>
            <a:off x="487455" y="8291053"/>
            <a:ext cx="3584447" cy="1427186"/>
          </a:xfrm>
          <a:prstGeom prst="rect">
            <a:avLst/>
          </a:prstGeom>
        </p:spPr>
        <p:txBody>
          <a:bodyPr wrap="square" lIns="0" tIns="0" rIns="0" bIns="0" rtlCol="0" anchor="t">
            <a:spAutoFit/>
          </a:bodyPr>
          <a:lstStyle/>
          <a:p>
            <a:r>
              <a:rPr lang="fr-FR" sz="2070" b="1" dirty="0">
                <a:latin typeface="Barlow Bold" charset="0"/>
              </a:rPr>
              <a:t>Population  NAC (</a:t>
            </a:r>
            <a:r>
              <a:rPr lang="fr-FR" sz="2400" b="1" dirty="0">
                <a:solidFill>
                  <a:srgbClr val="000000"/>
                </a:solidFill>
                <a:latin typeface="Barlow"/>
              </a:rPr>
              <a:t>noires, africaines et caribéennes </a:t>
            </a:r>
            <a:r>
              <a:rPr lang="fr-FR" sz="2400" b="1" dirty="0"/>
              <a:t>)</a:t>
            </a:r>
          </a:p>
          <a:p>
            <a:br>
              <a:rPr lang="fr-FR" sz="2400" dirty="0"/>
            </a:br>
            <a:endParaRPr lang="en-US" sz="2074" dirty="0">
              <a:solidFill>
                <a:srgbClr val="000000"/>
              </a:solidFill>
              <a:latin typeface="Barlow Bold"/>
            </a:endParaRPr>
          </a:p>
        </p:txBody>
      </p:sp>
      <p:sp>
        <p:nvSpPr>
          <p:cNvPr id="45" name="TextBox 45"/>
          <p:cNvSpPr txBox="1"/>
          <p:nvPr/>
        </p:nvSpPr>
        <p:spPr>
          <a:xfrm>
            <a:off x="15014535" y="8157984"/>
            <a:ext cx="2752621" cy="703911"/>
          </a:xfrm>
          <a:prstGeom prst="rect">
            <a:avLst/>
          </a:prstGeom>
        </p:spPr>
        <p:txBody>
          <a:bodyPr wrap="square" lIns="0" tIns="0" rIns="0" bIns="0" rtlCol="0" anchor="t">
            <a:spAutoFit/>
          </a:bodyPr>
          <a:lstStyle/>
          <a:p>
            <a:pPr algn="ctr">
              <a:lnSpc>
                <a:spcPts val="2903"/>
              </a:lnSpc>
            </a:pPr>
            <a:r>
              <a:rPr lang="fr-FR" sz="2070" dirty="0">
                <a:latin typeface="Barlow Bold" charset="0"/>
              </a:rPr>
              <a:t>Soins de santé en matière de SSR</a:t>
            </a:r>
            <a:endParaRPr lang="en-US" sz="2070" dirty="0">
              <a:solidFill>
                <a:srgbClr val="000000"/>
              </a:solidFill>
              <a:latin typeface="Barlow Bold" charset="0"/>
            </a:endParaRPr>
          </a:p>
        </p:txBody>
      </p:sp>
      <p:sp>
        <p:nvSpPr>
          <p:cNvPr id="46" name="TextBox 46"/>
          <p:cNvSpPr txBox="1"/>
          <p:nvPr/>
        </p:nvSpPr>
        <p:spPr>
          <a:xfrm>
            <a:off x="13108374" y="9578495"/>
            <a:ext cx="2422945" cy="340478"/>
          </a:xfrm>
          <a:prstGeom prst="rect">
            <a:avLst/>
          </a:prstGeom>
        </p:spPr>
        <p:txBody>
          <a:bodyPr lIns="0" tIns="0" rIns="0" bIns="0" rtlCol="0" anchor="t">
            <a:spAutoFit/>
          </a:bodyPr>
          <a:lstStyle/>
          <a:p>
            <a:pPr algn="ctr">
              <a:lnSpc>
                <a:spcPts val="2903"/>
              </a:lnSpc>
            </a:pPr>
            <a:r>
              <a:rPr lang="en-US" sz="2070" dirty="0">
                <a:latin typeface="Barlow Bold" charset="0"/>
              </a:rPr>
              <a:t>OBSTACLE</a:t>
            </a:r>
            <a:endParaRPr lang="en-US" sz="2070" dirty="0">
              <a:solidFill>
                <a:srgbClr val="000000"/>
              </a:solidFill>
              <a:latin typeface="Barlow Bold" charset="0"/>
            </a:endParaRPr>
          </a:p>
        </p:txBody>
      </p:sp>
      <p:sp>
        <p:nvSpPr>
          <p:cNvPr id="47" name="Freeform 47"/>
          <p:cNvSpPr/>
          <p:nvPr/>
        </p:nvSpPr>
        <p:spPr>
          <a:xfrm>
            <a:off x="16648660" y="8653661"/>
            <a:ext cx="1625988" cy="1647337"/>
          </a:xfrm>
          <a:custGeom>
            <a:avLst/>
            <a:gdLst/>
            <a:ahLst/>
            <a:cxnLst/>
            <a:rect l="l" t="t" r="r" b="b"/>
            <a:pathLst>
              <a:path w="1665971" h="1665971">
                <a:moveTo>
                  <a:pt x="0" y="0"/>
                </a:moveTo>
                <a:lnTo>
                  <a:pt x="1665971" y="0"/>
                </a:lnTo>
                <a:lnTo>
                  <a:pt x="1665971" y="1665971"/>
                </a:lnTo>
                <a:lnTo>
                  <a:pt x="0" y="1665971"/>
                </a:lnTo>
                <a:lnTo>
                  <a:pt x="0" y="0"/>
                </a:lnTo>
                <a:close/>
              </a:path>
            </a:pathLst>
          </a:custGeom>
          <a:blipFill>
            <a:blip r:embed="rId15" cstate="print"/>
            <a:stretch>
              <a:fillRect/>
            </a:stretch>
          </a:blipFill>
        </p:spPr>
      </p:sp>
      <p:sp>
        <p:nvSpPr>
          <p:cNvPr id="48" name="Freeform 48"/>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49" name="Freeform 49"/>
          <p:cNvSpPr/>
          <p:nvPr/>
        </p:nvSpPr>
        <p:spPr>
          <a:xfrm rot="5400000">
            <a:off x="-1249287" y="5758178"/>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50" name="Freeform 50"/>
          <p:cNvSpPr/>
          <p:nvPr/>
        </p:nvSpPr>
        <p:spPr>
          <a:xfrm rot="5400000">
            <a:off x="-1249287" y="297686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51" name="Freeform 51"/>
          <p:cNvSpPr/>
          <p:nvPr/>
        </p:nvSpPr>
        <p:spPr>
          <a:xfrm rot="5400000">
            <a:off x="-1249287" y="195541"/>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52" name="Freeform 52"/>
          <p:cNvSpPr/>
          <p:nvPr/>
        </p:nvSpPr>
        <p:spPr>
          <a:xfrm rot="5400000">
            <a:off x="16560544" y="7198619"/>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53" name="Freeform 53"/>
          <p:cNvSpPr/>
          <p:nvPr/>
        </p:nvSpPr>
        <p:spPr>
          <a:xfrm rot="5400000">
            <a:off x="16560544" y="4412998"/>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54" name="Freeform 54"/>
          <p:cNvSpPr/>
          <p:nvPr/>
        </p:nvSpPr>
        <p:spPr>
          <a:xfrm rot="5400000">
            <a:off x="16560544" y="162737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55" name="Freeform 55"/>
          <p:cNvSpPr/>
          <p:nvPr/>
        </p:nvSpPr>
        <p:spPr>
          <a:xfrm rot="5400000">
            <a:off x="16560544" y="-115824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928630" y="357154"/>
            <a:ext cx="14544720" cy="1689565"/>
          </a:xfrm>
          <a:prstGeom prst="rect">
            <a:avLst/>
          </a:prstGeom>
        </p:spPr>
        <p:txBody>
          <a:bodyPr wrap="square" lIns="0" tIns="0" rIns="0" bIns="0" rtlCol="0" anchor="t">
            <a:spAutoFit/>
          </a:bodyPr>
          <a:lstStyle/>
          <a:p>
            <a:pPr lvl="0" algn="ctr">
              <a:lnSpc>
                <a:spcPts val="6480"/>
              </a:lnSpc>
            </a:pPr>
            <a:r>
              <a:rPr lang="en-US" sz="6000" b="1" dirty="0">
                <a:latin typeface="Pragmatica Bold" charset="0"/>
              </a:rPr>
              <a:t>AVANTAGES DES SOINS SSR</a:t>
            </a:r>
            <a:r>
              <a:rPr lang="fr-FR" sz="6000" dirty="0">
                <a:latin typeface="Pragmatica Bold" charset="0"/>
              </a:rPr>
              <a:t> (Santé Sexuelle et Reproductive</a:t>
            </a:r>
            <a:r>
              <a:rPr lang="en-US" sz="6000" b="1" dirty="0">
                <a:latin typeface="Pragmatica Bold" charset="0"/>
              </a:rPr>
              <a:t>)</a:t>
            </a:r>
            <a:endParaRPr lang="en-US" sz="6000" b="1" spc="-150" dirty="0">
              <a:solidFill>
                <a:srgbClr val="000000"/>
              </a:solidFill>
              <a:latin typeface="Pragmatica Bold" charset="0"/>
            </a:endParaRPr>
          </a:p>
        </p:txBody>
      </p:sp>
      <p:grpSp>
        <p:nvGrpSpPr>
          <p:cNvPr id="3" name="Group 3"/>
          <p:cNvGrpSpPr/>
          <p:nvPr/>
        </p:nvGrpSpPr>
        <p:grpSpPr>
          <a:xfrm rot="-5400000">
            <a:off x="7458115" y="4226733"/>
            <a:ext cx="2953181" cy="3466161"/>
            <a:chOff x="0" y="0"/>
            <a:chExt cx="698500" cy="819832"/>
          </a:xfrm>
        </p:grpSpPr>
        <p:sp>
          <p:nvSpPr>
            <p:cNvPr id="4" name="Freeform 4"/>
            <p:cNvSpPr/>
            <p:nvPr/>
          </p:nvSpPr>
          <p:spPr>
            <a:xfrm>
              <a:off x="0" y="11681"/>
              <a:ext cx="698500" cy="796471"/>
            </a:xfrm>
            <a:custGeom>
              <a:avLst/>
              <a:gdLst/>
              <a:ahLst/>
              <a:cxnLst/>
              <a:rect l="l" t="t" r="r" b="b"/>
              <a:pathLst>
                <a:path w="698500" h="796471">
                  <a:moveTo>
                    <a:pt x="401827" y="18909"/>
                  </a:moveTo>
                  <a:lnTo>
                    <a:pt x="645923" y="160929"/>
                  </a:lnTo>
                  <a:cubicBezTo>
                    <a:pt x="678475" y="179868"/>
                    <a:pt x="698500" y="214687"/>
                    <a:pt x="698500" y="252347"/>
                  </a:cubicBezTo>
                  <a:lnTo>
                    <a:pt x="698500" y="544123"/>
                  </a:lnTo>
                  <a:cubicBezTo>
                    <a:pt x="698500" y="581783"/>
                    <a:pt x="678475" y="616602"/>
                    <a:pt x="645923" y="635541"/>
                  </a:cubicBezTo>
                  <a:lnTo>
                    <a:pt x="401827" y="777561"/>
                  </a:lnTo>
                  <a:cubicBezTo>
                    <a:pt x="369326" y="796471"/>
                    <a:pt x="329174" y="796471"/>
                    <a:pt x="296673" y="777561"/>
                  </a:cubicBezTo>
                  <a:lnTo>
                    <a:pt x="52577" y="635541"/>
                  </a:lnTo>
                  <a:cubicBezTo>
                    <a:pt x="20025" y="616602"/>
                    <a:pt x="0" y="581783"/>
                    <a:pt x="0" y="544123"/>
                  </a:cubicBezTo>
                  <a:lnTo>
                    <a:pt x="0" y="252347"/>
                  </a:lnTo>
                  <a:cubicBezTo>
                    <a:pt x="0" y="214687"/>
                    <a:pt x="20025" y="179868"/>
                    <a:pt x="52577" y="160929"/>
                  </a:cubicBezTo>
                  <a:lnTo>
                    <a:pt x="296673" y="18909"/>
                  </a:lnTo>
                  <a:cubicBezTo>
                    <a:pt x="329174" y="0"/>
                    <a:pt x="369326" y="0"/>
                    <a:pt x="401827" y="18909"/>
                  </a:cubicBezTo>
                  <a:close/>
                </a:path>
              </a:pathLst>
            </a:custGeom>
            <a:solidFill>
              <a:srgbClr val="1F3B80"/>
            </a:solidFill>
            <a:ln w="12700" cap="rnd">
              <a:solidFill>
                <a:srgbClr val="000000"/>
              </a:solidFill>
              <a:prstDash val="solid"/>
              <a:round/>
            </a:ln>
          </p:spPr>
        </p:sp>
      </p:grpSp>
      <p:grpSp>
        <p:nvGrpSpPr>
          <p:cNvPr id="5" name="Group 5"/>
          <p:cNvGrpSpPr/>
          <p:nvPr/>
        </p:nvGrpSpPr>
        <p:grpSpPr>
          <a:xfrm>
            <a:off x="1357258" y="4786310"/>
            <a:ext cx="2077046" cy="2416926"/>
            <a:chOff x="0" y="0"/>
            <a:chExt cx="698500" cy="812800"/>
          </a:xfrm>
        </p:grpSpPr>
        <p:sp>
          <p:nvSpPr>
            <p:cNvPr id="6" name="Freeform 6"/>
            <p:cNvSpPr/>
            <p:nvPr/>
          </p:nvSpPr>
          <p:spPr>
            <a:xfrm>
              <a:off x="0" y="16608"/>
              <a:ext cx="698500" cy="779585"/>
            </a:xfrm>
            <a:custGeom>
              <a:avLst/>
              <a:gdLst/>
              <a:ahLst/>
              <a:cxnLst/>
              <a:rect l="l" t="t" r="r" b="b"/>
              <a:pathLst>
                <a:path w="698500" h="779585">
                  <a:moveTo>
                    <a:pt x="424005" y="26886"/>
                  </a:moveTo>
                  <a:lnTo>
                    <a:pt x="623745" y="143098"/>
                  </a:lnTo>
                  <a:cubicBezTo>
                    <a:pt x="670028" y="170026"/>
                    <a:pt x="698500" y="219533"/>
                    <a:pt x="698500" y="273079"/>
                  </a:cubicBezTo>
                  <a:lnTo>
                    <a:pt x="698500" y="506505"/>
                  </a:lnTo>
                  <a:cubicBezTo>
                    <a:pt x="698500" y="560051"/>
                    <a:pt x="670028" y="609558"/>
                    <a:pt x="623745" y="636486"/>
                  </a:cubicBezTo>
                  <a:lnTo>
                    <a:pt x="424005" y="752698"/>
                  </a:lnTo>
                  <a:cubicBezTo>
                    <a:pt x="377794" y="779584"/>
                    <a:pt x="320706" y="779584"/>
                    <a:pt x="274495" y="752698"/>
                  </a:cubicBezTo>
                  <a:lnTo>
                    <a:pt x="74755" y="636486"/>
                  </a:lnTo>
                  <a:cubicBezTo>
                    <a:pt x="28472" y="609558"/>
                    <a:pt x="0" y="560051"/>
                    <a:pt x="0" y="506505"/>
                  </a:cubicBezTo>
                  <a:lnTo>
                    <a:pt x="0" y="273079"/>
                  </a:lnTo>
                  <a:cubicBezTo>
                    <a:pt x="0" y="219533"/>
                    <a:pt x="28472" y="170026"/>
                    <a:pt x="74755" y="143098"/>
                  </a:cubicBezTo>
                  <a:lnTo>
                    <a:pt x="274495" y="26886"/>
                  </a:lnTo>
                  <a:cubicBezTo>
                    <a:pt x="320706" y="0"/>
                    <a:pt x="377794" y="0"/>
                    <a:pt x="424005" y="26886"/>
                  </a:cubicBezTo>
                  <a:close/>
                </a:path>
              </a:pathLst>
            </a:custGeom>
            <a:gradFill rotWithShape="1">
              <a:gsLst>
                <a:gs pos="0">
                  <a:srgbClr val="FFB613">
                    <a:alpha val="100000"/>
                  </a:srgbClr>
                </a:gs>
                <a:gs pos="100000">
                  <a:srgbClr val="FFE42F">
                    <a:alpha val="100000"/>
                  </a:srgbClr>
                </a:gs>
              </a:gsLst>
              <a:lin ang="5400000"/>
            </a:gradFill>
            <a:ln w="12700" cap="rnd">
              <a:solidFill>
                <a:srgbClr val="000000"/>
              </a:solidFill>
              <a:prstDash val="solid"/>
              <a:round/>
            </a:ln>
          </p:spPr>
        </p:sp>
      </p:grpSp>
      <p:grpSp>
        <p:nvGrpSpPr>
          <p:cNvPr id="7" name="Group 7"/>
          <p:cNvGrpSpPr/>
          <p:nvPr/>
        </p:nvGrpSpPr>
        <p:grpSpPr>
          <a:xfrm>
            <a:off x="3130605" y="1777942"/>
            <a:ext cx="2316434" cy="2565140"/>
            <a:chOff x="0" y="0"/>
            <a:chExt cx="698500" cy="812800"/>
          </a:xfrm>
        </p:grpSpPr>
        <p:sp>
          <p:nvSpPr>
            <p:cNvPr id="8" name="Freeform 8"/>
            <p:cNvSpPr/>
            <p:nvPr/>
          </p:nvSpPr>
          <p:spPr>
            <a:xfrm>
              <a:off x="0" y="17135"/>
              <a:ext cx="698500" cy="778530"/>
            </a:xfrm>
            <a:custGeom>
              <a:avLst/>
              <a:gdLst/>
              <a:ahLst/>
              <a:cxnLst/>
              <a:rect l="l" t="t" r="r" b="b"/>
              <a:pathLst>
                <a:path w="698500" h="778530">
                  <a:moveTo>
                    <a:pt x="426378" y="27740"/>
                  </a:moveTo>
                  <a:lnTo>
                    <a:pt x="621372" y="141190"/>
                  </a:lnTo>
                  <a:cubicBezTo>
                    <a:pt x="669123" y="168973"/>
                    <a:pt x="698500" y="220052"/>
                    <a:pt x="698500" y="275298"/>
                  </a:cubicBezTo>
                  <a:lnTo>
                    <a:pt x="698500" y="503232"/>
                  </a:lnTo>
                  <a:cubicBezTo>
                    <a:pt x="698500" y="558478"/>
                    <a:pt x="669123" y="609557"/>
                    <a:pt x="621372" y="637340"/>
                  </a:cubicBezTo>
                  <a:lnTo>
                    <a:pt x="426378" y="750790"/>
                  </a:lnTo>
                  <a:cubicBezTo>
                    <a:pt x="378701" y="778530"/>
                    <a:pt x="319799" y="778530"/>
                    <a:pt x="272122" y="750790"/>
                  </a:cubicBezTo>
                  <a:lnTo>
                    <a:pt x="77128" y="637340"/>
                  </a:lnTo>
                  <a:cubicBezTo>
                    <a:pt x="29376" y="609557"/>
                    <a:pt x="0" y="558478"/>
                    <a:pt x="0" y="503232"/>
                  </a:cubicBezTo>
                  <a:lnTo>
                    <a:pt x="0" y="275298"/>
                  </a:lnTo>
                  <a:cubicBezTo>
                    <a:pt x="0" y="220052"/>
                    <a:pt x="29376" y="168973"/>
                    <a:pt x="77128" y="141190"/>
                  </a:cubicBezTo>
                  <a:lnTo>
                    <a:pt x="272122" y="27740"/>
                  </a:lnTo>
                  <a:cubicBezTo>
                    <a:pt x="319799" y="0"/>
                    <a:pt x="378701" y="0"/>
                    <a:pt x="426378" y="27740"/>
                  </a:cubicBezTo>
                  <a:close/>
                </a:path>
              </a:pathLst>
            </a:custGeom>
            <a:gradFill rotWithShape="1">
              <a:gsLst>
                <a:gs pos="0">
                  <a:srgbClr val="FFB613">
                    <a:alpha val="100000"/>
                  </a:srgbClr>
                </a:gs>
                <a:gs pos="100000">
                  <a:srgbClr val="FFE42F">
                    <a:alpha val="100000"/>
                  </a:srgbClr>
                </a:gs>
              </a:gsLst>
              <a:lin ang="5400000"/>
            </a:gradFill>
            <a:ln w="12700" cap="rnd">
              <a:solidFill>
                <a:srgbClr val="000000"/>
              </a:solidFill>
              <a:prstDash val="solid"/>
              <a:round/>
            </a:ln>
          </p:spPr>
        </p:sp>
      </p:grpSp>
      <p:grpSp>
        <p:nvGrpSpPr>
          <p:cNvPr id="9" name="Group 9"/>
          <p:cNvGrpSpPr/>
          <p:nvPr/>
        </p:nvGrpSpPr>
        <p:grpSpPr>
          <a:xfrm>
            <a:off x="12318382" y="1624876"/>
            <a:ext cx="2144663" cy="2495608"/>
            <a:chOff x="0" y="0"/>
            <a:chExt cx="698500" cy="812800"/>
          </a:xfrm>
        </p:grpSpPr>
        <p:sp>
          <p:nvSpPr>
            <p:cNvPr id="10" name="Freeform 10"/>
            <p:cNvSpPr/>
            <p:nvPr/>
          </p:nvSpPr>
          <p:spPr>
            <a:xfrm>
              <a:off x="0" y="16084"/>
              <a:ext cx="698500" cy="780632"/>
            </a:xfrm>
            <a:custGeom>
              <a:avLst/>
              <a:gdLst/>
              <a:ahLst/>
              <a:cxnLst/>
              <a:rect l="l" t="t" r="r" b="b"/>
              <a:pathLst>
                <a:path w="698500" h="780632">
                  <a:moveTo>
                    <a:pt x="421648" y="26038"/>
                  </a:moveTo>
                  <a:lnTo>
                    <a:pt x="626102" y="144994"/>
                  </a:lnTo>
                  <a:cubicBezTo>
                    <a:pt x="670925" y="171073"/>
                    <a:pt x="698500" y="219018"/>
                    <a:pt x="698500" y="270876"/>
                  </a:cubicBezTo>
                  <a:lnTo>
                    <a:pt x="698500" y="509756"/>
                  </a:lnTo>
                  <a:cubicBezTo>
                    <a:pt x="698500" y="561614"/>
                    <a:pt x="670925" y="609559"/>
                    <a:pt x="626102" y="635638"/>
                  </a:cubicBezTo>
                  <a:lnTo>
                    <a:pt x="421648" y="754594"/>
                  </a:lnTo>
                  <a:cubicBezTo>
                    <a:pt x="376894" y="780632"/>
                    <a:pt x="321606" y="780632"/>
                    <a:pt x="276852" y="754594"/>
                  </a:cubicBezTo>
                  <a:lnTo>
                    <a:pt x="72398" y="635638"/>
                  </a:lnTo>
                  <a:cubicBezTo>
                    <a:pt x="27575" y="609559"/>
                    <a:pt x="0" y="561614"/>
                    <a:pt x="0" y="509756"/>
                  </a:cubicBezTo>
                  <a:lnTo>
                    <a:pt x="0" y="270876"/>
                  </a:lnTo>
                  <a:cubicBezTo>
                    <a:pt x="0" y="219018"/>
                    <a:pt x="27575" y="171073"/>
                    <a:pt x="72398" y="144994"/>
                  </a:cubicBezTo>
                  <a:lnTo>
                    <a:pt x="276852" y="26038"/>
                  </a:lnTo>
                  <a:cubicBezTo>
                    <a:pt x="321606" y="0"/>
                    <a:pt x="376894" y="0"/>
                    <a:pt x="421648" y="26038"/>
                  </a:cubicBezTo>
                  <a:close/>
                </a:path>
              </a:pathLst>
            </a:custGeom>
            <a:gradFill rotWithShape="1">
              <a:gsLst>
                <a:gs pos="0">
                  <a:srgbClr val="3183ED">
                    <a:alpha val="100000"/>
                  </a:srgbClr>
                </a:gs>
                <a:gs pos="100000">
                  <a:srgbClr val="86E2FF">
                    <a:alpha val="100000"/>
                  </a:srgbClr>
                </a:gs>
              </a:gsLst>
              <a:lin ang="5400000"/>
            </a:gradFill>
            <a:ln w="12700" cap="rnd">
              <a:solidFill>
                <a:srgbClr val="000000"/>
              </a:solidFill>
              <a:prstDash val="solid"/>
              <a:round/>
            </a:ln>
          </p:spPr>
        </p:sp>
      </p:grpSp>
      <p:grpSp>
        <p:nvGrpSpPr>
          <p:cNvPr id="11" name="Group 11"/>
          <p:cNvGrpSpPr/>
          <p:nvPr/>
        </p:nvGrpSpPr>
        <p:grpSpPr>
          <a:xfrm>
            <a:off x="15182254" y="4582134"/>
            <a:ext cx="2391430" cy="2570247"/>
            <a:chOff x="0" y="0"/>
            <a:chExt cx="698500" cy="812800"/>
          </a:xfrm>
        </p:grpSpPr>
        <p:sp>
          <p:nvSpPr>
            <p:cNvPr id="12" name="Freeform 12"/>
            <p:cNvSpPr/>
            <p:nvPr/>
          </p:nvSpPr>
          <p:spPr>
            <a:xfrm>
              <a:off x="0" y="16608"/>
              <a:ext cx="698500" cy="779585"/>
            </a:xfrm>
            <a:custGeom>
              <a:avLst/>
              <a:gdLst/>
              <a:ahLst/>
              <a:cxnLst/>
              <a:rect l="l" t="t" r="r" b="b"/>
              <a:pathLst>
                <a:path w="698500" h="779585">
                  <a:moveTo>
                    <a:pt x="424005" y="26886"/>
                  </a:moveTo>
                  <a:lnTo>
                    <a:pt x="623745" y="143098"/>
                  </a:lnTo>
                  <a:cubicBezTo>
                    <a:pt x="670028" y="170026"/>
                    <a:pt x="698500" y="219533"/>
                    <a:pt x="698500" y="273079"/>
                  </a:cubicBezTo>
                  <a:lnTo>
                    <a:pt x="698500" y="506505"/>
                  </a:lnTo>
                  <a:cubicBezTo>
                    <a:pt x="698500" y="560051"/>
                    <a:pt x="670028" y="609558"/>
                    <a:pt x="623745" y="636486"/>
                  </a:cubicBezTo>
                  <a:lnTo>
                    <a:pt x="424005" y="752698"/>
                  </a:lnTo>
                  <a:cubicBezTo>
                    <a:pt x="377794" y="779584"/>
                    <a:pt x="320706" y="779584"/>
                    <a:pt x="274495" y="752698"/>
                  </a:cubicBezTo>
                  <a:lnTo>
                    <a:pt x="74755" y="636486"/>
                  </a:lnTo>
                  <a:cubicBezTo>
                    <a:pt x="28472" y="609558"/>
                    <a:pt x="0" y="560051"/>
                    <a:pt x="0" y="506505"/>
                  </a:cubicBezTo>
                  <a:lnTo>
                    <a:pt x="0" y="273079"/>
                  </a:lnTo>
                  <a:cubicBezTo>
                    <a:pt x="0" y="219533"/>
                    <a:pt x="28472" y="170026"/>
                    <a:pt x="74755" y="143098"/>
                  </a:cubicBezTo>
                  <a:lnTo>
                    <a:pt x="274495" y="26886"/>
                  </a:lnTo>
                  <a:cubicBezTo>
                    <a:pt x="320706" y="0"/>
                    <a:pt x="377794" y="0"/>
                    <a:pt x="424005" y="26886"/>
                  </a:cubicBezTo>
                  <a:close/>
                </a:path>
              </a:pathLst>
            </a:custGeom>
            <a:gradFill rotWithShape="1">
              <a:gsLst>
                <a:gs pos="0">
                  <a:srgbClr val="3183ED">
                    <a:alpha val="100000"/>
                  </a:srgbClr>
                </a:gs>
                <a:gs pos="100000">
                  <a:srgbClr val="86E2FF">
                    <a:alpha val="100000"/>
                  </a:srgbClr>
                </a:gs>
              </a:gsLst>
              <a:lin ang="5400000"/>
            </a:gradFill>
            <a:ln w="12700" cap="rnd">
              <a:solidFill>
                <a:srgbClr val="000000"/>
              </a:solidFill>
              <a:prstDash val="solid"/>
              <a:round/>
            </a:ln>
          </p:spPr>
        </p:sp>
      </p:grpSp>
      <p:grpSp>
        <p:nvGrpSpPr>
          <p:cNvPr id="13" name="Group 13"/>
          <p:cNvGrpSpPr/>
          <p:nvPr/>
        </p:nvGrpSpPr>
        <p:grpSpPr>
          <a:xfrm>
            <a:off x="12318382" y="7268075"/>
            <a:ext cx="2183800" cy="2541150"/>
            <a:chOff x="0" y="0"/>
            <a:chExt cx="698500" cy="812800"/>
          </a:xfrm>
        </p:grpSpPr>
        <p:sp>
          <p:nvSpPr>
            <p:cNvPr id="14" name="Freeform 14"/>
            <p:cNvSpPr/>
            <p:nvPr/>
          </p:nvSpPr>
          <p:spPr>
            <a:xfrm>
              <a:off x="0" y="15796"/>
              <a:ext cx="698500" cy="781209"/>
            </a:xfrm>
            <a:custGeom>
              <a:avLst/>
              <a:gdLst/>
              <a:ahLst/>
              <a:cxnLst/>
              <a:rect l="l" t="t" r="r" b="b"/>
              <a:pathLst>
                <a:path w="698500" h="781209">
                  <a:moveTo>
                    <a:pt x="420350" y="25571"/>
                  </a:moveTo>
                  <a:lnTo>
                    <a:pt x="627400" y="146037"/>
                  </a:lnTo>
                  <a:cubicBezTo>
                    <a:pt x="671419" y="171648"/>
                    <a:pt x="698500" y="218735"/>
                    <a:pt x="698500" y="269663"/>
                  </a:cubicBezTo>
                  <a:lnTo>
                    <a:pt x="698500" y="511545"/>
                  </a:lnTo>
                  <a:cubicBezTo>
                    <a:pt x="698500" y="562473"/>
                    <a:pt x="671419" y="609560"/>
                    <a:pt x="627400" y="635171"/>
                  </a:cubicBezTo>
                  <a:lnTo>
                    <a:pt x="420350" y="755637"/>
                  </a:lnTo>
                  <a:cubicBezTo>
                    <a:pt x="376399" y="781208"/>
                    <a:pt x="322101" y="781208"/>
                    <a:pt x="278150" y="755637"/>
                  </a:cubicBezTo>
                  <a:lnTo>
                    <a:pt x="71100" y="635171"/>
                  </a:lnTo>
                  <a:cubicBezTo>
                    <a:pt x="27081" y="609560"/>
                    <a:pt x="0" y="562473"/>
                    <a:pt x="0" y="511545"/>
                  </a:cubicBezTo>
                  <a:lnTo>
                    <a:pt x="0" y="269663"/>
                  </a:lnTo>
                  <a:cubicBezTo>
                    <a:pt x="0" y="218735"/>
                    <a:pt x="27081" y="171648"/>
                    <a:pt x="71100" y="146037"/>
                  </a:cubicBezTo>
                  <a:lnTo>
                    <a:pt x="278150" y="25571"/>
                  </a:lnTo>
                  <a:cubicBezTo>
                    <a:pt x="322101" y="0"/>
                    <a:pt x="376399" y="0"/>
                    <a:pt x="420350" y="25571"/>
                  </a:cubicBezTo>
                  <a:close/>
                </a:path>
              </a:pathLst>
            </a:custGeom>
            <a:gradFill rotWithShape="1">
              <a:gsLst>
                <a:gs pos="0">
                  <a:srgbClr val="3183ED">
                    <a:alpha val="100000"/>
                  </a:srgbClr>
                </a:gs>
                <a:gs pos="100000">
                  <a:srgbClr val="86E2FF">
                    <a:alpha val="100000"/>
                  </a:srgbClr>
                </a:gs>
              </a:gsLst>
              <a:lin ang="5400000"/>
            </a:gradFill>
            <a:ln w="12700" cap="rnd">
              <a:solidFill>
                <a:srgbClr val="000000"/>
              </a:solidFill>
              <a:prstDash val="solid"/>
              <a:round/>
            </a:ln>
          </p:spPr>
        </p:sp>
      </p:grpSp>
      <p:grpSp>
        <p:nvGrpSpPr>
          <p:cNvPr id="15" name="Group 15"/>
          <p:cNvGrpSpPr/>
          <p:nvPr/>
        </p:nvGrpSpPr>
        <p:grpSpPr>
          <a:xfrm>
            <a:off x="3367640" y="7184682"/>
            <a:ext cx="2477860" cy="2697475"/>
            <a:chOff x="0" y="0"/>
            <a:chExt cx="698500" cy="812800"/>
          </a:xfrm>
        </p:grpSpPr>
        <p:sp>
          <p:nvSpPr>
            <p:cNvPr id="16" name="Freeform 16"/>
            <p:cNvSpPr/>
            <p:nvPr/>
          </p:nvSpPr>
          <p:spPr>
            <a:xfrm>
              <a:off x="0" y="15294"/>
              <a:ext cx="698500" cy="782212"/>
            </a:xfrm>
            <a:custGeom>
              <a:avLst/>
              <a:gdLst/>
              <a:ahLst/>
              <a:cxnLst/>
              <a:rect l="l" t="t" r="r" b="b"/>
              <a:pathLst>
                <a:path w="698500" h="782212">
                  <a:moveTo>
                    <a:pt x="418091" y="24759"/>
                  </a:moveTo>
                  <a:lnTo>
                    <a:pt x="629659" y="147853"/>
                  </a:lnTo>
                  <a:cubicBezTo>
                    <a:pt x="672280" y="172651"/>
                    <a:pt x="698500" y="218241"/>
                    <a:pt x="698500" y="267551"/>
                  </a:cubicBezTo>
                  <a:lnTo>
                    <a:pt x="698500" y="514661"/>
                  </a:lnTo>
                  <a:cubicBezTo>
                    <a:pt x="698500" y="563971"/>
                    <a:pt x="672280" y="609561"/>
                    <a:pt x="629659" y="634359"/>
                  </a:cubicBezTo>
                  <a:lnTo>
                    <a:pt x="418091" y="757453"/>
                  </a:lnTo>
                  <a:cubicBezTo>
                    <a:pt x="375536" y="782212"/>
                    <a:pt x="322964" y="782212"/>
                    <a:pt x="280409" y="757453"/>
                  </a:cubicBezTo>
                  <a:lnTo>
                    <a:pt x="68841" y="634359"/>
                  </a:lnTo>
                  <a:cubicBezTo>
                    <a:pt x="26220" y="609561"/>
                    <a:pt x="0" y="563971"/>
                    <a:pt x="0" y="514661"/>
                  </a:cubicBezTo>
                  <a:lnTo>
                    <a:pt x="0" y="267551"/>
                  </a:lnTo>
                  <a:cubicBezTo>
                    <a:pt x="0" y="218241"/>
                    <a:pt x="26220" y="172651"/>
                    <a:pt x="68841" y="147853"/>
                  </a:cubicBezTo>
                  <a:lnTo>
                    <a:pt x="280409" y="24759"/>
                  </a:lnTo>
                  <a:cubicBezTo>
                    <a:pt x="322964" y="0"/>
                    <a:pt x="375536" y="0"/>
                    <a:pt x="418091" y="24759"/>
                  </a:cubicBezTo>
                  <a:close/>
                </a:path>
              </a:pathLst>
            </a:custGeom>
            <a:gradFill rotWithShape="1">
              <a:gsLst>
                <a:gs pos="0">
                  <a:srgbClr val="FFB613">
                    <a:alpha val="100000"/>
                  </a:srgbClr>
                </a:gs>
                <a:gs pos="100000">
                  <a:srgbClr val="FFE42F">
                    <a:alpha val="100000"/>
                  </a:srgbClr>
                </a:gs>
              </a:gsLst>
              <a:lin ang="5400000"/>
            </a:gradFill>
            <a:ln w="12700" cap="rnd">
              <a:solidFill>
                <a:srgbClr val="000000"/>
              </a:solidFill>
              <a:prstDash val="solid"/>
              <a:round/>
            </a:ln>
          </p:spPr>
        </p:sp>
      </p:grpSp>
      <p:sp>
        <p:nvSpPr>
          <p:cNvPr id="17" name="AutoShape 17"/>
          <p:cNvSpPr/>
          <p:nvPr/>
        </p:nvSpPr>
        <p:spPr>
          <a:xfrm>
            <a:off x="5447038" y="2949213"/>
            <a:ext cx="3487667" cy="1534010"/>
          </a:xfrm>
          <a:prstGeom prst="line">
            <a:avLst/>
          </a:prstGeom>
          <a:ln w="38100" cap="flat">
            <a:solidFill>
              <a:srgbClr val="000000"/>
            </a:solidFill>
            <a:prstDash val="solid"/>
            <a:headEnd type="none" w="sm" len="sm"/>
            <a:tailEnd type="none" w="sm" len="sm"/>
          </a:ln>
        </p:spPr>
      </p:sp>
      <p:sp>
        <p:nvSpPr>
          <p:cNvPr id="18" name="AutoShape 18"/>
          <p:cNvSpPr/>
          <p:nvPr/>
        </p:nvSpPr>
        <p:spPr>
          <a:xfrm flipH="1">
            <a:off x="8934705" y="2872681"/>
            <a:ext cx="3383677" cy="1610542"/>
          </a:xfrm>
          <a:prstGeom prst="line">
            <a:avLst/>
          </a:prstGeom>
          <a:ln w="38100" cap="flat">
            <a:solidFill>
              <a:srgbClr val="000000"/>
            </a:solidFill>
            <a:prstDash val="solid"/>
            <a:headEnd type="none" w="sm" len="sm"/>
            <a:tailEnd type="none" w="sm" len="sm"/>
          </a:ln>
        </p:spPr>
      </p:sp>
      <p:sp>
        <p:nvSpPr>
          <p:cNvPr id="19" name="AutoShape 19"/>
          <p:cNvSpPr/>
          <p:nvPr/>
        </p:nvSpPr>
        <p:spPr>
          <a:xfrm flipV="1">
            <a:off x="3433915" y="5943918"/>
            <a:ext cx="3848389" cy="15895"/>
          </a:xfrm>
          <a:prstGeom prst="line">
            <a:avLst/>
          </a:prstGeom>
          <a:ln w="38100" cap="flat">
            <a:solidFill>
              <a:srgbClr val="000000"/>
            </a:solidFill>
            <a:prstDash val="solid"/>
            <a:headEnd type="none" w="sm" len="sm"/>
            <a:tailEnd type="none" w="sm" len="sm"/>
          </a:ln>
        </p:spPr>
      </p:sp>
      <p:sp>
        <p:nvSpPr>
          <p:cNvPr id="20" name="AutoShape 20"/>
          <p:cNvSpPr/>
          <p:nvPr/>
        </p:nvSpPr>
        <p:spPr>
          <a:xfrm flipV="1">
            <a:off x="5845500" y="7455454"/>
            <a:ext cx="3089127" cy="1041500"/>
          </a:xfrm>
          <a:prstGeom prst="line">
            <a:avLst/>
          </a:prstGeom>
          <a:ln w="38100" cap="flat">
            <a:solidFill>
              <a:srgbClr val="000000"/>
            </a:solidFill>
            <a:prstDash val="solid"/>
            <a:headEnd type="none" w="sm" len="sm"/>
            <a:tailEnd type="none" w="sm" len="sm"/>
          </a:ln>
        </p:spPr>
      </p:sp>
      <p:sp>
        <p:nvSpPr>
          <p:cNvPr id="21" name="AutoShape 21"/>
          <p:cNvSpPr/>
          <p:nvPr/>
        </p:nvSpPr>
        <p:spPr>
          <a:xfrm>
            <a:off x="8934705" y="7436404"/>
            <a:ext cx="3383677" cy="1102246"/>
          </a:xfrm>
          <a:prstGeom prst="line">
            <a:avLst/>
          </a:prstGeom>
          <a:ln w="38100" cap="flat">
            <a:solidFill>
              <a:srgbClr val="000000"/>
            </a:solidFill>
            <a:prstDash val="solid"/>
            <a:headEnd type="none" w="sm" len="sm"/>
            <a:tailEnd type="none" w="sm" len="sm"/>
          </a:ln>
        </p:spPr>
      </p:sp>
      <p:sp>
        <p:nvSpPr>
          <p:cNvPr id="22" name="AutoShape 22"/>
          <p:cNvSpPr/>
          <p:nvPr/>
        </p:nvSpPr>
        <p:spPr>
          <a:xfrm flipV="1">
            <a:off x="10598415" y="5951866"/>
            <a:ext cx="4583761" cy="7948"/>
          </a:xfrm>
          <a:prstGeom prst="line">
            <a:avLst/>
          </a:prstGeom>
          <a:ln w="38100" cap="flat">
            <a:solidFill>
              <a:srgbClr val="000000"/>
            </a:solidFill>
            <a:prstDash val="solid"/>
            <a:headEnd type="none" w="sm" len="sm"/>
            <a:tailEnd type="none" w="sm" len="sm"/>
          </a:ln>
        </p:spPr>
      </p:sp>
      <p:sp>
        <p:nvSpPr>
          <p:cNvPr id="23" name="TextBox 23"/>
          <p:cNvSpPr txBox="1"/>
          <p:nvPr/>
        </p:nvSpPr>
        <p:spPr>
          <a:xfrm>
            <a:off x="7201625" y="5566092"/>
            <a:ext cx="3466161" cy="1846531"/>
          </a:xfrm>
          <a:prstGeom prst="rect">
            <a:avLst/>
          </a:prstGeom>
        </p:spPr>
        <p:txBody>
          <a:bodyPr lIns="0" tIns="0" rIns="0" bIns="0" rtlCol="0" anchor="t">
            <a:spAutoFit/>
          </a:bodyPr>
          <a:lstStyle/>
          <a:p>
            <a:pPr algn="ctr"/>
            <a:r>
              <a:rPr lang="fr-FR" sz="4000" b="1" dirty="0">
                <a:solidFill>
                  <a:schemeClr val="bg1"/>
                </a:solidFill>
                <a:latin typeface="Pragmatica Bold" charset="0"/>
              </a:rPr>
              <a:t>SOINS SRR</a:t>
            </a:r>
          </a:p>
          <a:p>
            <a:br>
              <a:rPr lang="fr-FR" sz="4000" dirty="0"/>
            </a:br>
            <a:endParaRPr lang="en-US" sz="3999" dirty="0">
              <a:solidFill>
                <a:srgbClr val="FFFFFE"/>
              </a:solidFill>
              <a:latin typeface="Pragmatica Bold"/>
            </a:endParaRPr>
          </a:p>
        </p:txBody>
      </p:sp>
      <p:sp>
        <p:nvSpPr>
          <p:cNvPr id="24" name="TextBox 24"/>
          <p:cNvSpPr txBox="1"/>
          <p:nvPr/>
        </p:nvSpPr>
        <p:spPr>
          <a:xfrm>
            <a:off x="3367640" y="2485503"/>
            <a:ext cx="2138185" cy="1107996"/>
          </a:xfrm>
          <a:prstGeom prst="rect">
            <a:avLst/>
          </a:prstGeom>
        </p:spPr>
        <p:txBody>
          <a:bodyPr wrap="square" lIns="0" tIns="0" rIns="0" bIns="0" rtlCol="0" anchor="t">
            <a:spAutoFit/>
          </a:bodyPr>
          <a:lstStyle/>
          <a:p>
            <a:r>
              <a:rPr lang="fr-FR" b="1" dirty="0">
                <a:latin typeface="Barlow Bold" charset="0"/>
              </a:rPr>
              <a:t>Détection précoce des infections ou maladies sexuelles et reproductives</a:t>
            </a:r>
          </a:p>
        </p:txBody>
      </p:sp>
      <p:sp>
        <p:nvSpPr>
          <p:cNvPr id="25" name="TextBox 25"/>
          <p:cNvSpPr txBox="1"/>
          <p:nvPr/>
        </p:nvSpPr>
        <p:spPr>
          <a:xfrm>
            <a:off x="1466890" y="5434668"/>
            <a:ext cx="1857005" cy="1846531"/>
          </a:xfrm>
          <a:prstGeom prst="rect">
            <a:avLst/>
          </a:prstGeom>
        </p:spPr>
        <p:txBody>
          <a:bodyPr lIns="0" tIns="0" rIns="0" bIns="0" rtlCol="0" anchor="t">
            <a:spAutoFit/>
          </a:bodyPr>
          <a:lstStyle/>
          <a:p>
            <a:pPr algn="ctr"/>
            <a:r>
              <a:rPr lang="fr-FR" sz="2000" dirty="0">
                <a:latin typeface="Barlow Bold" charset="0"/>
              </a:rPr>
              <a:t>Santé physique et mentale optimale globale</a:t>
            </a:r>
          </a:p>
          <a:p>
            <a:br>
              <a:rPr lang="fr-FR" sz="2000" dirty="0"/>
            </a:br>
            <a:endParaRPr lang="en-US" sz="1999" dirty="0">
              <a:solidFill>
                <a:srgbClr val="000000"/>
              </a:solidFill>
              <a:latin typeface="Barlow Bold"/>
            </a:endParaRPr>
          </a:p>
        </p:txBody>
      </p:sp>
      <p:sp>
        <p:nvSpPr>
          <p:cNvPr id="26" name="TextBox 26"/>
          <p:cNvSpPr txBox="1"/>
          <p:nvPr/>
        </p:nvSpPr>
        <p:spPr>
          <a:xfrm>
            <a:off x="3433916" y="7740988"/>
            <a:ext cx="2212354" cy="1506310"/>
          </a:xfrm>
          <a:prstGeom prst="rect">
            <a:avLst/>
          </a:prstGeom>
        </p:spPr>
        <p:txBody>
          <a:bodyPr wrap="square" lIns="0" tIns="0" rIns="0" bIns="0" rtlCol="0" anchor="t">
            <a:spAutoFit/>
          </a:bodyPr>
          <a:lstStyle/>
          <a:p>
            <a:pPr algn="ctr">
              <a:lnSpc>
                <a:spcPts val="2420"/>
              </a:lnSpc>
            </a:pPr>
            <a:r>
              <a:rPr lang="fr-FR" sz="1730" dirty="0">
                <a:latin typeface="Barlow Bold" charset="0"/>
              </a:rPr>
              <a:t>Plus grande autonomie (surtout pour les femmes) et promotion des droits de l'homme</a:t>
            </a:r>
            <a:endParaRPr lang="en-US" sz="1730" dirty="0">
              <a:solidFill>
                <a:srgbClr val="000000"/>
              </a:solidFill>
              <a:latin typeface="Barlow Bold" charset="0"/>
            </a:endParaRPr>
          </a:p>
        </p:txBody>
      </p:sp>
      <p:sp>
        <p:nvSpPr>
          <p:cNvPr id="27" name="TextBox 27"/>
          <p:cNvSpPr txBox="1"/>
          <p:nvPr/>
        </p:nvSpPr>
        <p:spPr>
          <a:xfrm>
            <a:off x="12462211" y="7970083"/>
            <a:ext cx="1857005" cy="1163320"/>
          </a:xfrm>
          <a:prstGeom prst="rect">
            <a:avLst/>
          </a:prstGeom>
        </p:spPr>
        <p:txBody>
          <a:bodyPr lIns="0" tIns="0" rIns="0" bIns="0" rtlCol="0" anchor="t">
            <a:spAutoFit/>
          </a:bodyPr>
          <a:lstStyle/>
          <a:p>
            <a:pPr algn="ctr">
              <a:lnSpc>
                <a:spcPts val="3079"/>
              </a:lnSpc>
            </a:pPr>
            <a:r>
              <a:rPr lang="fr-FR" sz="2199" dirty="0">
                <a:solidFill>
                  <a:srgbClr val="000000"/>
                </a:solidFill>
                <a:latin typeface="Barlow Bold"/>
              </a:rPr>
              <a:t>Habilitation à éduquer les autres</a:t>
            </a:r>
            <a:endParaRPr lang="en-US" sz="2199" dirty="0">
              <a:solidFill>
                <a:srgbClr val="000000"/>
              </a:solidFill>
              <a:latin typeface="Barlow Bold"/>
            </a:endParaRPr>
          </a:p>
        </p:txBody>
      </p:sp>
      <p:sp>
        <p:nvSpPr>
          <p:cNvPr id="28" name="TextBox 28"/>
          <p:cNvSpPr txBox="1"/>
          <p:nvPr/>
        </p:nvSpPr>
        <p:spPr>
          <a:xfrm>
            <a:off x="15073354" y="5214938"/>
            <a:ext cx="2500330" cy="872034"/>
          </a:xfrm>
          <a:prstGeom prst="rect">
            <a:avLst/>
          </a:prstGeom>
        </p:spPr>
        <p:txBody>
          <a:bodyPr wrap="square" lIns="0" tIns="0" rIns="0" bIns="0" rtlCol="0" anchor="t">
            <a:spAutoFit/>
          </a:bodyPr>
          <a:lstStyle/>
          <a:p>
            <a:pPr algn="ctr">
              <a:lnSpc>
                <a:spcPts val="3639"/>
              </a:lnSpc>
            </a:pPr>
            <a:r>
              <a:rPr lang="en-US" sz="2300" dirty="0">
                <a:latin typeface="Barlow Bold" charset="0"/>
              </a:rPr>
              <a:t>Réduction de la stigmatisation</a:t>
            </a:r>
            <a:endParaRPr lang="en-US" sz="2300" dirty="0">
              <a:solidFill>
                <a:srgbClr val="000000"/>
              </a:solidFill>
              <a:latin typeface="Barlow Bold" charset="0"/>
            </a:endParaRPr>
          </a:p>
        </p:txBody>
      </p:sp>
      <p:sp>
        <p:nvSpPr>
          <p:cNvPr id="29" name="TextBox 29"/>
          <p:cNvSpPr txBox="1"/>
          <p:nvPr/>
        </p:nvSpPr>
        <p:spPr>
          <a:xfrm>
            <a:off x="18198550" y="3326049"/>
            <a:ext cx="1857005" cy="564257"/>
          </a:xfrm>
          <a:prstGeom prst="rect">
            <a:avLst/>
          </a:prstGeom>
        </p:spPr>
        <p:txBody>
          <a:bodyPr lIns="0" tIns="0" rIns="0" bIns="0" rtlCol="0" anchor="t">
            <a:spAutoFit/>
          </a:bodyPr>
          <a:lstStyle/>
          <a:p>
            <a:pPr>
              <a:lnSpc>
                <a:spcPts val="2239"/>
              </a:lnSpc>
            </a:pPr>
            <a:endParaRPr lang="en-US" sz="1599" dirty="0">
              <a:solidFill>
                <a:srgbClr val="000000"/>
              </a:solidFill>
              <a:latin typeface="Canva Sans"/>
            </a:endParaRPr>
          </a:p>
          <a:p>
            <a:pPr>
              <a:lnSpc>
                <a:spcPts val="2239"/>
              </a:lnSpc>
            </a:pPr>
            <a:endParaRPr/>
          </a:p>
        </p:txBody>
      </p:sp>
      <p:sp>
        <p:nvSpPr>
          <p:cNvPr id="30" name="TextBox 30"/>
          <p:cNvSpPr txBox="1"/>
          <p:nvPr/>
        </p:nvSpPr>
        <p:spPr>
          <a:xfrm>
            <a:off x="12498986" y="2107636"/>
            <a:ext cx="1857005" cy="1683153"/>
          </a:xfrm>
          <a:prstGeom prst="rect">
            <a:avLst/>
          </a:prstGeom>
        </p:spPr>
        <p:txBody>
          <a:bodyPr lIns="0" tIns="0" rIns="0" bIns="0" rtlCol="0" anchor="t">
            <a:spAutoFit/>
          </a:bodyPr>
          <a:lstStyle/>
          <a:p>
            <a:pPr algn="ctr">
              <a:lnSpc>
                <a:spcPts val="2239"/>
              </a:lnSpc>
            </a:pPr>
            <a:r>
              <a:rPr lang="fr-FR" sz="1700" b="1" dirty="0">
                <a:latin typeface="Barlow Bold" charset="0"/>
              </a:rPr>
              <a:t>Croissance démographique </a:t>
            </a:r>
            <a:r>
              <a:rPr lang="fr-FR" sz="1600" b="1" dirty="0">
                <a:latin typeface="Barlow Bold" charset="0"/>
              </a:rPr>
              <a:t>équilibrée et développement économique durable</a:t>
            </a:r>
            <a:r>
              <a:rPr lang="fr-FR" sz="1600" dirty="0">
                <a:latin typeface="Barlow Bold" charset="0"/>
              </a:rPr>
              <a:t>.</a:t>
            </a:r>
            <a:endParaRPr lang="en-US" sz="1600" dirty="0">
              <a:solidFill>
                <a:srgbClr val="000000"/>
              </a:solidFill>
              <a:latin typeface="Barlow Bold" charset="0"/>
            </a:endParaRPr>
          </a:p>
        </p:txBody>
      </p:sp>
      <p:sp>
        <p:nvSpPr>
          <p:cNvPr id="31" name="Freeform 31"/>
          <p:cNvSpPr/>
          <p:nvPr/>
        </p:nvSpPr>
        <p:spPr>
          <a:xfrm>
            <a:off x="16039622" y="8017708"/>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2" cstate="print"/>
            <a:stretch>
              <a:fillRect/>
            </a:stretch>
          </a:blipFill>
        </p:spPr>
      </p:sp>
      <p:sp>
        <p:nvSpPr>
          <p:cNvPr id="32" name="Freeform 32"/>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3" name="Freeform 33"/>
          <p:cNvSpPr/>
          <p:nvPr/>
        </p:nvSpPr>
        <p:spPr>
          <a:xfrm rot="5400000">
            <a:off x="-1249287" y="573642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4" name="Freeform 34"/>
          <p:cNvSpPr/>
          <p:nvPr/>
        </p:nvSpPr>
        <p:spPr>
          <a:xfrm rot="5400000">
            <a:off x="-1249287" y="293334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5" name="Freeform 35"/>
          <p:cNvSpPr/>
          <p:nvPr/>
        </p:nvSpPr>
        <p:spPr>
          <a:xfrm rot="5400000">
            <a:off x="-1249287" y="13027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6" name="Freeform 36"/>
          <p:cNvSpPr/>
          <p:nvPr/>
        </p:nvSpPr>
        <p:spPr>
          <a:xfrm rot="5400000">
            <a:off x="16540497" y="652909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7" name="Freeform 37"/>
          <p:cNvSpPr/>
          <p:nvPr/>
        </p:nvSpPr>
        <p:spPr>
          <a:xfrm rot="5400000">
            <a:off x="16540497" y="37347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8" name="Freeform 38"/>
          <p:cNvSpPr/>
          <p:nvPr/>
        </p:nvSpPr>
        <p:spPr>
          <a:xfrm rot="5400000">
            <a:off x="16540497" y="94049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214382" y="1049098"/>
          <a:ext cx="15359172" cy="9237902"/>
        </p:xfrm>
        <a:graphic>
          <a:graphicData uri="http://schemas.openxmlformats.org/drawingml/2006/table">
            <a:tbl>
              <a:tblPr/>
              <a:tblGrid>
                <a:gridCol w="3603543">
                  <a:extLst>
                    <a:ext uri="{9D8B030D-6E8A-4147-A177-3AD203B41FA5}">
                      <a16:colId xmlns:a16="http://schemas.microsoft.com/office/drawing/2014/main" val="20000"/>
                    </a:ext>
                  </a:extLst>
                </a:gridCol>
                <a:gridCol w="8219284">
                  <a:extLst>
                    <a:ext uri="{9D8B030D-6E8A-4147-A177-3AD203B41FA5}">
                      <a16:colId xmlns:a16="http://schemas.microsoft.com/office/drawing/2014/main" val="20001"/>
                    </a:ext>
                  </a:extLst>
                </a:gridCol>
                <a:gridCol w="3536345">
                  <a:extLst>
                    <a:ext uri="{9D8B030D-6E8A-4147-A177-3AD203B41FA5}">
                      <a16:colId xmlns:a16="http://schemas.microsoft.com/office/drawing/2014/main" val="20002"/>
                    </a:ext>
                  </a:extLst>
                </a:gridCol>
              </a:tblGrid>
              <a:tr h="1052337">
                <a:tc>
                  <a:txBody>
                    <a:bodyPr/>
                    <a:lstStyle/>
                    <a:p>
                      <a:pPr algn="ctr">
                        <a:lnSpc>
                          <a:spcPts val="4619"/>
                        </a:lnSpc>
                        <a:defRPr/>
                      </a:pPr>
                      <a:r>
                        <a:rPr lang="en-US" sz="3300" b="1" i="0" kern="1200" dirty="0">
                          <a:solidFill>
                            <a:schemeClr val="tx1"/>
                          </a:solidFill>
                          <a:latin typeface="Pragmatica Bold" charset="0"/>
                          <a:ea typeface="+mn-ea"/>
                          <a:cs typeface="+mn-cs"/>
                        </a:rPr>
                        <a:t>RESSOURCES</a:t>
                      </a:r>
                      <a:endParaRPr lang="en-US" sz="3300" b="1" dirty="0">
                        <a:latin typeface="Pragmatica Bold"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gradFill rotWithShape="1">
                      <a:gsLst>
                        <a:gs pos="0">
                          <a:srgbClr val="3183ED">
                            <a:alpha val="100000"/>
                          </a:srgbClr>
                        </a:gs>
                        <a:gs pos="100000">
                          <a:srgbClr val="86E2FF">
                            <a:alpha val="100000"/>
                          </a:srgbClr>
                        </a:gs>
                      </a:gsLst>
                      <a:lin ang="5400000"/>
                    </a:gradFill>
                  </a:tcPr>
                </a:tc>
                <a:tc>
                  <a:txBody>
                    <a:bodyPr/>
                    <a:lstStyle/>
                    <a:p>
                      <a:pPr algn="ctr">
                        <a:lnSpc>
                          <a:spcPts val="4619"/>
                        </a:lnSpc>
                        <a:defRPr/>
                      </a:pPr>
                      <a:r>
                        <a:rPr lang="en-US" sz="3299" dirty="0">
                          <a:solidFill>
                            <a:srgbClr val="000000"/>
                          </a:solidFill>
                          <a:latin typeface="Pragmatica Bold"/>
                        </a:rPr>
                        <a:t>SERVICES</a:t>
                      </a:r>
                      <a:endParaRPr lang="en-US" sz="1100" dirty="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gradFill rotWithShape="1">
                      <a:gsLst>
                        <a:gs pos="0">
                          <a:srgbClr val="3183ED">
                            <a:alpha val="100000"/>
                          </a:srgbClr>
                        </a:gs>
                        <a:gs pos="100000">
                          <a:srgbClr val="86E2FF">
                            <a:alpha val="100000"/>
                          </a:srgbClr>
                        </a:gs>
                      </a:gsLst>
                      <a:lin ang="5400000"/>
                    </a:gradFill>
                  </a:tcPr>
                </a:tc>
                <a:tc>
                  <a:txBody>
                    <a:bodyPr/>
                    <a:lstStyle/>
                    <a:p>
                      <a:pPr algn="ctr">
                        <a:lnSpc>
                          <a:spcPts val="4199"/>
                        </a:lnSpc>
                        <a:defRPr/>
                      </a:pPr>
                      <a:r>
                        <a:rPr lang="en-US" sz="3300" b="1" i="0" kern="1200" dirty="0">
                          <a:solidFill>
                            <a:schemeClr val="tx1"/>
                          </a:solidFill>
                          <a:latin typeface="Pragmatica Bold" charset="0"/>
                          <a:ea typeface="+mn-ea"/>
                          <a:cs typeface="+mn-cs"/>
                        </a:rPr>
                        <a:t>EMPLACEMENT</a:t>
                      </a:r>
                      <a:endParaRPr lang="en-US" sz="3300" b="1" dirty="0">
                        <a:latin typeface="Pragmatica Bold"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gradFill rotWithShape="1">
                      <a:gsLst>
                        <a:gs pos="0">
                          <a:srgbClr val="3183ED">
                            <a:alpha val="100000"/>
                          </a:srgbClr>
                        </a:gs>
                        <a:gs pos="100000">
                          <a:srgbClr val="86E2FF">
                            <a:alpha val="100000"/>
                          </a:srgbClr>
                        </a:gs>
                      </a:gsLst>
                      <a:lin ang="5400000"/>
                    </a:gradFill>
                  </a:tcPr>
                </a:tc>
                <a:extLst>
                  <a:ext uri="{0D108BD9-81ED-4DB2-BD59-A6C34878D82A}">
                    <a16:rowId xmlns:a16="http://schemas.microsoft.com/office/drawing/2014/main" val="10000"/>
                  </a:ext>
                </a:extLst>
              </a:tr>
              <a:tr h="1743650">
                <a:tc>
                  <a:txBody>
                    <a:bodyPr/>
                    <a:lstStyle/>
                    <a:p>
                      <a:pPr algn="l">
                        <a:lnSpc>
                          <a:spcPts val="2799"/>
                        </a:lnSpc>
                        <a:defRPr/>
                      </a:pPr>
                      <a:r>
                        <a:rPr lang="fr-FR" sz="2100" b="0" i="0" kern="1200" dirty="0">
                          <a:solidFill>
                            <a:schemeClr val="tx1"/>
                          </a:solidFill>
                          <a:latin typeface="Barlow" charset="0"/>
                          <a:ea typeface="+mn-ea"/>
                          <a:cs typeface="+mn-cs"/>
                        </a:rPr>
                        <a:t>Centre de Contrôle des Naissances</a:t>
                      </a:r>
                      <a:endParaRPr lang="en-US" sz="2100" dirty="0">
                        <a:latin typeface="Barlow"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r>
                        <a:rPr lang="fr-FR" sz="2100" b="0" i="0" kern="1200" dirty="0">
                          <a:solidFill>
                            <a:schemeClr val="tx1"/>
                          </a:solidFill>
                          <a:latin typeface="Barlow" charset="0"/>
                          <a:ea typeface="+mn-ea"/>
                          <a:cs typeface="+mn-cs"/>
                        </a:rPr>
                        <a:t>Contraception, Test </a:t>
                      </a:r>
                      <a:r>
                        <a:rPr lang="fr-FR" sz="2100" b="0" i="0" kern="1200" dirty="0" err="1">
                          <a:solidFill>
                            <a:schemeClr val="tx1"/>
                          </a:solidFill>
                          <a:latin typeface="Barlow" charset="0"/>
                          <a:ea typeface="+mn-ea"/>
                          <a:cs typeface="+mn-cs"/>
                        </a:rPr>
                        <a:t>Pap</a:t>
                      </a:r>
                      <a:r>
                        <a:rPr lang="fr-FR" sz="2100" b="0" i="0" kern="1200" dirty="0">
                          <a:solidFill>
                            <a:schemeClr val="tx1"/>
                          </a:solidFill>
                          <a:latin typeface="Barlow" charset="0"/>
                          <a:ea typeface="+mn-ea"/>
                          <a:cs typeface="+mn-cs"/>
                        </a:rPr>
                        <a:t>, Dépistage des IST, Test de grossesse, Options de contraception. NB - Service disponible sans carte de santé. (Frais requis)</a:t>
                      </a:r>
                    </a:p>
                    <a:p>
                      <a:br>
                        <a:rPr lang="fr-FR" sz="2100" b="0" i="0" kern="1200" dirty="0">
                          <a:solidFill>
                            <a:schemeClr val="tx1"/>
                          </a:solidFill>
                          <a:latin typeface="Barlow" charset="0"/>
                          <a:ea typeface="+mn-ea"/>
                          <a:cs typeface="+mn-cs"/>
                        </a:rPr>
                      </a:br>
                      <a:endParaRPr lang="en-US" sz="2100" dirty="0">
                        <a:solidFill>
                          <a:srgbClr val="000000"/>
                        </a:solidFill>
                        <a:latin typeface="Barlow"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en-US" sz="2100" dirty="0" err="1">
                          <a:solidFill>
                            <a:srgbClr val="000000"/>
                          </a:solidFill>
                          <a:latin typeface="Barlow" charset="0"/>
                        </a:rPr>
                        <a:t>Abbottsfield</a:t>
                      </a:r>
                      <a:r>
                        <a:rPr lang="en-US" sz="2100" dirty="0">
                          <a:solidFill>
                            <a:srgbClr val="000000"/>
                          </a:solidFill>
                          <a:latin typeface="Barlow" charset="0"/>
                        </a:rPr>
                        <a:t> Mall &amp; Downtown</a:t>
                      </a:r>
                      <a:endParaRPr lang="en-US" sz="2100" dirty="0">
                        <a:latin typeface="Barlow"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360352">
                <a:tc>
                  <a:txBody>
                    <a:bodyPr/>
                    <a:lstStyle/>
                    <a:p>
                      <a:r>
                        <a:rPr lang="fr-FR" sz="2100" b="0" i="0" kern="1200" dirty="0">
                          <a:solidFill>
                            <a:schemeClr val="tx1"/>
                          </a:solidFill>
                          <a:latin typeface="Barlow" charset="0"/>
                          <a:ea typeface="+mn-ea"/>
                          <a:cs typeface="+mn-cs"/>
                        </a:rPr>
                        <a:t>Clinique de soins continus généraux d'Edmonton : Clinique des infections sexuellement transmissibles (IST)</a:t>
                      </a:r>
                    </a:p>
                    <a:p>
                      <a:br>
                        <a:rPr lang="fr-FR" sz="2100" b="0" i="0" kern="1200" dirty="0">
                          <a:solidFill>
                            <a:schemeClr val="tx1"/>
                          </a:solidFill>
                          <a:latin typeface="Barlow" charset="0"/>
                          <a:ea typeface="+mn-ea"/>
                          <a:cs typeface="+mn-cs"/>
                        </a:rPr>
                      </a:br>
                      <a:endParaRPr lang="en-US" sz="2100" dirty="0">
                        <a:latin typeface="Barlow"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fr-FR" sz="2100" b="0" i="0" kern="1200" dirty="0">
                          <a:solidFill>
                            <a:schemeClr val="tx1"/>
                          </a:solidFill>
                          <a:latin typeface="Barlow" charset="0"/>
                          <a:ea typeface="+mn-ea"/>
                          <a:cs typeface="+mn-cs"/>
                        </a:rPr>
                        <a:t>Dépistage des IST, tests et traitements immédiats sur place, test et traitement sur place ; contraception d'urgence et soutien/services après agression sexuelle. NB - Service disponible sans carte de santé. (Gratuit)</a:t>
                      </a:r>
                      <a:endParaRPr lang="en-US" sz="2100" dirty="0">
                        <a:solidFill>
                          <a:srgbClr val="000000"/>
                        </a:solidFill>
                        <a:latin typeface="Barlow"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en-US" sz="2100" dirty="0">
                          <a:solidFill>
                            <a:srgbClr val="000000"/>
                          </a:solidFill>
                          <a:latin typeface="Barlow" charset="0"/>
                        </a:rPr>
                        <a:t>11111 Jasper Avenue, Edmonton, AB, T5K 0L4</a:t>
                      </a:r>
                      <a:endParaRPr lang="en-US" sz="2100" dirty="0">
                        <a:latin typeface="Barlow"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1747631">
                <a:tc>
                  <a:txBody>
                    <a:bodyPr/>
                    <a:lstStyle/>
                    <a:p>
                      <a:pPr algn="l">
                        <a:lnSpc>
                          <a:spcPts val="2940"/>
                        </a:lnSpc>
                        <a:defRPr/>
                      </a:pPr>
                      <a:r>
                        <a:rPr lang="fr-FR" sz="2100" b="0" i="0" kern="1200" dirty="0">
                          <a:solidFill>
                            <a:schemeClr val="tx1"/>
                          </a:solidFill>
                          <a:latin typeface="Barlow" charset="0"/>
                          <a:ea typeface="+mn-ea"/>
                          <a:cs typeface="+mn-cs"/>
                        </a:rPr>
                        <a:t>Centre de santé d'East Edmonton</a:t>
                      </a:r>
                      <a:endParaRPr lang="en-US" sz="2100" dirty="0">
                        <a:latin typeface="Barlow"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fr-FR" sz="2100" b="0" i="0" kern="1200" dirty="0">
                          <a:solidFill>
                            <a:schemeClr val="tx1"/>
                          </a:solidFill>
                          <a:latin typeface="Barlow" charset="0"/>
                          <a:ea typeface="+mn-ea"/>
                          <a:cs typeface="+mn-cs"/>
                        </a:rPr>
                        <a:t>Fournir contraception, dépistage et traitement des IST, test de grossesse et référence, immunisation contre l'hépatite A et B. NB - Service disponible sans carte de santé (Gratuit)</a:t>
                      </a:r>
                      <a:endParaRPr sz="2100">
                        <a:latin typeface="Barlow"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en-US" sz="2100" dirty="0">
                          <a:solidFill>
                            <a:srgbClr val="000000"/>
                          </a:solidFill>
                          <a:latin typeface="Barlow" charset="0"/>
                        </a:rPr>
                        <a:t>7910 112 Avenue NW, Edmonton</a:t>
                      </a:r>
                      <a:endParaRPr lang="en-US" sz="2100" dirty="0">
                        <a:latin typeface="Barlow" charset="0"/>
                      </a:endParaRPr>
                    </a:p>
                    <a:p>
                      <a:pPr>
                        <a:lnSpc>
                          <a:spcPts val="1679"/>
                        </a:lnSpc>
                      </a:pPr>
                      <a:endParaRPr sz="2100">
                        <a:latin typeface="Barlow"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1954341">
                <a:tc>
                  <a:txBody>
                    <a:bodyPr/>
                    <a:lstStyle/>
                    <a:p>
                      <a:pPr algn="l">
                        <a:lnSpc>
                          <a:spcPts val="2940"/>
                        </a:lnSpc>
                        <a:defRPr/>
                      </a:pPr>
                      <a:r>
                        <a:rPr lang="en-US" sz="2100" b="0" i="0" kern="1200" dirty="0">
                          <a:solidFill>
                            <a:schemeClr val="tx1"/>
                          </a:solidFill>
                          <a:latin typeface="Barlow" charset="0"/>
                          <a:ea typeface="+mn-ea"/>
                          <a:cs typeface="+mn-cs"/>
                        </a:rPr>
                        <a:t>Service de Santé </a:t>
                      </a:r>
                      <a:r>
                        <a:rPr lang="en-US" sz="2100" b="0" i="0" kern="1200" dirty="0" err="1">
                          <a:solidFill>
                            <a:schemeClr val="tx1"/>
                          </a:solidFill>
                          <a:latin typeface="Barlow" charset="0"/>
                          <a:ea typeface="+mn-ea"/>
                          <a:cs typeface="+mn-cs"/>
                        </a:rPr>
                        <a:t>Sexuelle</a:t>
                      </a:r>
                      <a:endParaRPr lang="en-US" sz="2100" dirty="0">
                        <a:latin typeface="Barlow"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r>
                        <a:rPr lang="fr-FR" sz="2100" b="0" i="0" kern="1200" dirty="0">
                          <a:solidFill>
                            <a:schemeClr val="tx1"/>
                          </a:solidFill>
                          <a:latin typeface="Barlow" charset="0"/>
                          <a:ea typeface="+mn-ea"/>
                          <a:cs typeface="+mn-cs"/>
                        </a:rPr>
                        <a:t>Diagnostic et traitement des IST, vaccins, contraception d'urgence, </a:t>
                      </a:r>
                      <a:r>
                        <a:rPr lang="fr-FR" sz="2100" b="0" i="0" kern="1200" dirty="0" err="1">
                          <a:solidFill>
                            <a:schemeClr val="tx1"/>
                          </a:solidFill>
                          <a:latin typeface="Barlow" charset="0"/>
                          <a:ea typeface="+mn-ea"/>
                          <a:cs typeface="+mn-cs"/>
                        </a:rPr>
                        <a:t>counseling</a:t>
                      </a:r>
                      <a:r>
                        <a:rPr lang="fr-FR" sz="2100" b="0" i="0" kern="1200" dirty="0">
                          <a:solidFill>
                            <a:schemeClr val="tx1"/>
                          </a:solidFill>
                          <a:latin typeface="Barlow" charset="0"/>
                          <a:ea typeface="+mn-ea"/>
                          <a:cs typeface="+mn-cs"/>
                        </a:rPr>
                        <a:t> et éducation, distribution de matériel de réduction des risques. NB - Service disponible sans carte de santé (Frais requis)</a:t>
                      </a:r>
                    </a:p>
                    <a:p>
                      <a:br>
                        <a:rPr lang="fr-FR" sz="2100" b="0" i="0" kern="1200" dirty="0">
                          <a:solidFill>
                            <a:schemeClr val="tx1"/>
                          </a:solidFill>
                          <a:latin typeface="Barlow" charset="0"/>
                          <a:ea typeface="+mn-ea"/>
                          <a:cs typeface="+mn-cs"/>
                        </a:rPr>
                      </a:br>
                      <a:endParaRPr sz="2100">
                        <a:latin typeface="Barlow"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en-US" sz="2100" dirty="0">
                          <a:solidFill>
                            <a:srgbClr val="000000"/>
                          </a:solidFill>
                          <a:latin typeface="Barlow" charset="0"/>
                        </a:rPr>
                        <a:t>Spruce Avenue, 10230, 111 Avenue, Edmonton</a:t>
                      </a:r>
                      <a:endParaRPr lang="en-US" sz="2100" dirty="0">
                        <a:latin typeface="Barlow"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bl>
          </a:graphicData>
        </a:graphic>
      </p:graphicFrame>
      <p:sp>
        <p:nvSpPr>
          <p:cNvPr id="3" name="TextBox 3"/>
          <p:cNvSpPr txBox="1"/>
          <p:nvPr/>
        </p:nvSpPr>
        <p:spPr>
          <a:xfrm>
            <a:off x="1000069" y="358706"/>
            <a:ext cx="16359302" cy="833562"/>
          </a:xfrm>
          <a:prstGeom prst="rect">
            <a:avLst/>
          </a:prstGeom>
        </p:spPr>
        <p:txBody>
          <a:bodyPr wrap="square" lIns="0" tIns="0" rIns="0" bIns="0" rtlCol="0" anchor="t">
            <a:spAutoFit/>
          </a:bodyPr>
          <a:lstStyle/>
          <a:p>
            <a:pPr lvl="0" algn="ctr">
              <a:lnSpc>
                <a:spcPts val="6523"/>
              </a:lnSpc>
            </a:pPr>
            <a:r>
              <a:rPr lang="fr-FR" sz="4800" dirty="0">
                <a:latin typeface="Pragmatica Bold" charset="0"/>
              </a:rPr>
              <a:t>SOUTIEN ET RESSOURCES EN MATIÈRE DE SSR</a:t>
            </a:r>
            <a:endParaRPr lang="en-US" sz="4800" spc="-151" dirty="0">
              <a:solidFill>
                <a:srgbClr val="000000"/>
              </a:solidFill>
              <a:latin typeface="Pragmatica Bold" charset="0"/>
            </a:endParaRPr>
          </a:p>
        </p:txBody>
      </p:sp>
      <p:sp>
        <p:nvSpPr>
          <p:cNvPr id="4" name="Freeform 4"/>
          <p:cNvSpPr/>
          <p:nvPr/>
        </p:nvSpPr>
        <p:spPr>
          <a:xfrm>
            <a:off x="16039622" y="8038622"/>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3" cstate="print"/>
            <a:stretch>
              <a:fillRect/>
            </a:stretch>
          </a:blipFill>
        </p:spPr>
      </p:sp>
      <p:sp>
        <p:nvSpPr>
          <p:cNvPr id="5" name="Freeform 5"/>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5400000">
            <a:off x="16540497" y="390917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6540497" y="111229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249287" y="5764462"/>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5400000">
            <a:off x="-1249287" y="298942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a:off x="-1249287" y="214393"/>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2076640" y="1352734"/>
          <a:ext cx="14996978" cy="7763796"/>
        </p:xfrm>
        <a:graphic>
          <a:graphicData uri="http://schemas.openxmlformats.org/drawingml/2006/table">
            <a:tbl>
              <a:tblPr/>
              <a:tblGrid>
                <a:gridCol w="3620269">
                  <a:extLst>
                    <a:ext uri="{9D8B030D-6E8A-4147-A177-3AD203B41FA5}">
                      <a16:colId xmlns:a16="http://schemas.microsoft.com/office/drawing/2014/main" val="20000"/>
                    </a:ext>
                  </a:extLst>
                </a:gridCol>
                <a:gridCol w="7927606">
                  <a:extLst>
                    <a:ext uri="{9D8B030D-6E8A-4147-A177-3AD203B41FA5}">
                      <a16:colId xmlns:a16="http://schemas.microsoft.com/office/drawing/2014/main" val="20001"/>
                    </a:ext>
                  </a:extLst>
                </a:gridCol>
                <a:gridCol w="3449103">
                  <a:extLst>
                    <a:ext uri="{9D8B030D-6E8A-4147-A177-3AD203B41FA5}">
                      <a16:colId xmlns:a16="http://schemas.microsoft.com/office/drawing/2014/main" val="20002"/>
                    </a:ext>
                  </a:extLst>
                </a:gridCol>
              </a:tblGrid>
              <a:tr h="1094296">
                <a:tc>
                  <a:txBody>
                    <a:bodyPr/>
                    <a:lstStyle/>
                    <a:p>
                      <a:pPr algn="ctr">
                        <a:lnSpc>
                          <a:spcPts val="4619"/>
                        </a:lnSpc>
                        <a:defRPr/>
                      </a:pPr>
                      <a:r>
                        <a:rPr lang="en-US" sz="3299" dirty="0">
                          <a:solidFill>
                            <a:srgbClr val="000000"/>
                          </a:solidFill>
                          <a:latin typeface="Pragmatica Bold"/>
                        </a:rPr>
                        <a:t>RESOURCES</a:t>
                      </a:r>
                      <a:endParaRPr lang="en-US" sz="1100" dirty="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gradFill rotWithShape="1">
                      <a:gsLst>
                        <a:gs pos="0">
                          <a:srgbClr val="3183ED">
                            <a:alpha val="100000"/>
                          </a:srgbClr>
                        </a:gs>
                        <a:gs pos="100000">
                          <a:srgbClr val="86E2FF">
                            <a:alpha val="100000"/>
                          </a:srgbClr>
                        </a:gs>
                      </a:gsLst>
                      <a:lin ang="5400000"/>
                    </a:gradFill>
                  </a:tcPr>
                </a:tc>
                <a:tc>
                  <a:txBody>
                    <a:bodyPr/>
                    <a:lstStyle/>
                    <a:p>
                      <a:pPr algn="ctr">
                        <a:lnSpc>
                          <a:spcPts val="4619"/>
                        </a:lnSpc>
                        <a:defRPr/>
                      </a:pPr>
                      <a:r>
                        <a:rPr lang="en-US" sz="3299">
                          <a:solidFill>
                            <a:srgbClr val="000000"/>
                          </a:solidFill>
                          <a:latin typeface="Pragmatica Bold"/>
                        </a:rPr>
                        <a:t>SERVICES</a:t>
                      </a:r>
                      <a:endParaRPr lang="en-US" sz="1100"/>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gradFill rotWithShape="1">
                      <a:gsLst>
                        <a:gs pos="0">
                          <a:srgbClr val="3183ED">
                            <a:alpha val="100000"/>
                          </a:srgbClr>
                        </a:gs>
                        <a:gs pos="100000">
                          <a:srgbClr val="86E2FF">
                            <a:alpha val="100000"/>
                          </a:srgbClr>
                        </a:gs>
                      </a:gsLst>
                      <a:lin ang="5400000"/>
                    </a:gradFill>
                  </a:tcPr>
                </a:tc>
                <a:tc>
                  <a:txBody>
                    <a:bodyPr/>
                    <a:lstStyle/>
                    <a:p>
                      <a:pPr algn="ctr">
                        <a:lnSpc>
                          <a:spcPts val="4199"/>
                        </a:lnSpc>
                        <a:defRPr/>
                      </a:pPr>
                      <a:r>
                        <a:rPr lang="en-US" sz="3200" b="1" i="0" kern="1200" dirty="0">
                          <a:solidFill>
                            <a:schemeClr val="tx1"/>
                          </a:solidFill>
                          <a:latin typeface="Pragmatica Bold" charset="0"/>
                          <a:ea typeface="+mn-ea"/>
                          <a:cs typeface="+mn-cs"/>
                        </a:rPr>
                        <a:t>EMPLACEMENT</a:t>
                      </a:r>
                      <a:endParaRPr lang="en-US" sz="3200" b="1" dirty="0">
                        <a:latin typeface="Pragmatica Bold"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gradFill rotWithShape="1">
                      <a:gsLst>
                        <a:gs pos="0">
                          <a:srgbClr val="3183ED">
                            <a:alpha val="100000"/>
                          </a:srgbClr>
                        </a:gs>
                        <a:gs pos="100000">
                          <a:srgbClr val="86E2FF">
                            <a:alpha val="100000"/>
                          </a:srgbClr>
                        </a:gs>
                      </a:gsLst>
                      <a:lin ang="5400000"/>
                    </a:gradFill>
                  </a:tcPr>
                </a:tc>
                <a:extLst>
                  <a:ext uri="{0D108BD9-81ED-4DB2-BD59-A6C34878D82A}">
                    <a16:rowId xmlns:a16="http://schemas.microsoft.com/office/drawing/2014/main" val="10000"/>
                  </a:ext>
                </a:extLst>
              </a:tr>
              <a:tr h="1266055">
                <a:tc>
                  <a:txBody>
                    <a:bodyPr/>
                    <a:lstStyle/>
                    <a:p>
                      <a:pPr algn="l">
                        <a:lnSpc>
                          <a:spcPts val="2799"/>
                        </a:lnSpc>
                        <a:defRPr/>
                      </a:pPr>
                      <a:r>
                        <a:rPr lang="en-US" sz="2100" b="0" i="0" kern="1200" dirty="0" err="1">
                          <a:solidFill>
                            <a:schemeClr val="tx1"/>
                          </a:solidFill>
                          <a:latin typeface="Barlow Bold" charset="0"/>
                          <a:ea typeface="+mn-ea"/>
                          <a:cs typeface="+mn-cs"/>
                        </a:rPr>
                        <a:t>Réseau</a:t>
                      </a:r>
                      <a:r>
                        <a:rPr lang="en-US" sz="2100" b="0" i="0" kern="1200" dirty="0">
                          <a:solidFill>
                            <a:schemeClr val="tx1"/>
                          </a:solidFill>
                          <a:latin typeface="Barlow Bold" charset="0"/>
                          <a:ea typeface="+mn-ea"/>
                          <a:cs typeface="+mn-cs"/>
                        </a:rPr>
                        <a:t> VIH </a:t>
                      </a:r>
                      <a:r>
                        <a:rPr lang="en-US" sz="2100" b="0" i="0" kern="1200" dirty="0" err="1">
                          <a:solidFill>
                            <a:schemeClr val="tx1"/>
                          </a:solidFill>
                          <a:latin typeface="Barlow Bold" charset="0"/>
                          <a:ea typeface="+mn-ea"/>
                          <a:cs typeface="+mn-cs"/>
                        </a:rPr>
                        <a:t>d'E</a:t>
                      </a:r>
                      <a:endParaRPr lang="en-US" sz="2100" b="0" i="0" kern="1200" dirty="0">
                        <a:solidFill>
                          <a:schemeClr val="tx1"/>
                        </a:solidFill>
                        <a:latin typeface="Barlow Bold" charset="0"/>
                        <a:ea typeface="+mn-ea"/>
                        <a:cs typeface="+mn-cs"/>
                      </a:endParaRPr>
                    </a:p>
                    <a:p>
                      <a:pPr algn="l">
                        <a:lnSpc>
                          <a:spcPts val="2799"/>
                        </a:lnSpc>
                        <a:defRPr/>
                      </a:pPr>
                      <a:endParaRPr lang="en-US" sz="2100" b="0" i="0" kern="1200" dirty="0">
                        <a:solidFill>
                          <a:schemeClr val="tx1"/>
                        </a:solidFill>
                        <a:latin typeface="Barlow Bold" charset="0"/>
                        <a:ea typeface="+mn-ea"/>
                        <a:cs typeface="+mn-cs"/>
                      </a:endParaRPr>
                    </a:p>
                    <a:p>
                      <a:pPr algn="l">
                        <a:lnSpc>
                          <a:spcPts val="2799"/>
                        </a:lnSpc>
                        <a:defRPr/>
                      </a:pPr>
                      <a:r>
                        <a:rPr lang="en-US" sz="2100" b="0" i="0" kern="1200" dirty="0" err="1">
                          <a:solidFill>
                            <a:schemeClr val="tx1"/>
                          </a:solidFill>
                          <a:latin typeface="Barlow Bold" charset="0"/>
                          <a:ea typeface="+mn-ea"/>
                          <a:cs typeface="+mn-cs"/>
                        </a:rPr>
                        <a:t>dmonton</a:t>
                      </a:r>
                      <a:r>
                        <a:rPr lang="en-US" sz="2100" b="0" i="0" kern="1200" dirty="0">
                          <a:solidFill>
                            <a:schemeClr val="tx1"/>
                          </a:solidFill>
                          <a:latin typeface="Barlow Bold" charset="0"/>
                          <a:ea typeface="+mn-ea"/>
                          <a:cs typeface="+mn-cs"/>
                        </a:rPr>
                        <a:t> Society</a:t>
                      </a:r>
                      <a:endParaRPr lang="en-US" sz="2100" dirty="0">
                        <a:latin typeface="Barlow Bold"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fr-FR" sz="2100" b="0" i="0" kern="1200" dirty="0">
                          <a:solidFill>
                            <a:schemeClr val="tx1"/>
                          </a:solidFill>
                          <a:latin typeface="Barlow Bold" charset="0"/>
                          <a:ea typeface="+mn-ea"/>
                          <a:cs typeface="+mn-cs"/>
                        </a:rPr>
                        <a:t>Dépistage du VIH et des IST, trousses d'auto-dépistage du VIH, fournitures pour des relations sexuelles plus sûres. NB - Service disponible sans carte de santé (Gratuit)</a:t>
                      </a:r>
                      <a:endParaRPr lang="en-US" sz="2100" dirty="0">
                        <a:solidFill>
                          <a:srgbClr val="000000"/>
                        </a:solidFill>
                        <a:latin typeface="Barlow Bold"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en-US" sz="2100" dirty="0">
                          <a:solidFill>
                            <a:srgbClr val="000000"/>
                          </a:solidFill>
                          <a:latin typeface="Barlow Bold" charset="0"/>
                        </a:rPr>
                        <a:t>HIV Edmonton, 9702 111 Ave NW</a:t>
                      </a:r>
                      <a:endParaRPr lang="en-US" sz="2100" dirty="0">
                        <a:latin typeface="Barlow Bold"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1551771">
                <a:tc>
                  <a:txBody>
                    <a:bodyPr/>
                    <a:lstStyle/>
                    <a:p>
                      <a:pPr algn="l">
                        <a:lnSpc>
                          <a:spcPts val="2940"/>
                        </a:lnSpc>
                        <a:defRPr/>
                      </a:pPr>
                      <a:r>
                        <a:rPr lang="en-US" sz="2100" b="0" i="0" kern="1200" dirty="0">
                          <a:solidFill>
                            <a:schemeClr val="tx1"/>
                          </a:solidFill>
                          <a:latin typeface="Barlow Bold" charset="0"/>
                          <a:ea typeface="+mn-ea"/>
                          <a:cs typeface="+mn-cs"/>
                        </a:rPr>
                        <a:t>Clinique </a:t>
                      </a:r>
                      <a:r>
                        <a:rPr lang="en-US" sz="2100" b="0" i="0" kern="1200" dirty="0" err="1">
                          <a:solidFill>
                            <a:schemeClr val="tx1"/>
                          </a:solidFill>
                          <a:latin typeface="Barlow Bold" charset="0"/>
                          <a:ea typeface="+mn-ea"/>
                          <a:cs typeface="+mn-cs"/>
                        </a:rPr>
                        <a:t>médicale</a:t>
                      </a:r>
                      <a:r>
                        <a:rPr lang="en-US" sz="2100" b="0" i="0" kern="1200" dirty="0">
                          <a:solidFill>
                            <a:schemeClr val="tx1"/>
                          </a:solidFill>
                          <a:latin typeface="Barlow Bold" charset="0"/>
                          <a:ea typeface="+mn-ea"/>
                          <a:cs typeface="+mn-cs"/>
                        </a:rPr>
                        <a:t> Century</a:t>
                      </a:r>
                      <a:endParaRPr lang="en-US" sz="2100" dirty="0">
                        <a:latin typeface="Barlow Bold"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fr-FR" sz="2100" b="0" i="0" kern="1200" dirty="0">
                          <a:solidFill>
                            <a:schemeClr val="tx1"/>
                          </a:solidFill>
                          <a:latin typeface="Barlow Bold" charset="0"/>
                          <a:ea typeface="+mn-ea"/>
                          <a:cs typeface="+mn-cs"/>
                        </a:rPr>
                        <a:t>Tests </a:t>
                      </a:r>
                      <a:r>
                        <a:rPr lang="fr-FR" sz="2100" b="0" i="0" kern="1200" dirty="0" err="1">
                          <a:solidFill>
                            <a:schemeClr val="tx1"/>
                          </a:solidFill>
                          <a:latin typeface="Barlow Bold" charset="0"/>
                          <a:ea typeface="+mn-ea"/>
                          <a:cs typeface="+mn-cs"/>
                        </a:rPr>
                        <a:t>Pap</a:t>
                      </a:r>
                      <a:r>
                        <a:rPr lang="fr-FR" sz="2100" b="0" i="0" kern="1200" dirty="0">
                          <a:solidFill>
                            <a:schemeClr val="tx1"/>
                          </a:solidFill>
                          <a:latin typeface="Barlow Bold" charset="0"/>
                          <a:ea typeface="+mn-ea"/>
                          <a:cs typeface="+mn-cs"/>
                        </a:rPr>
                        <a:t>, vaccinations et services de santé pour les femmes. NB - Service disponible sans carte de santé (paiement direct requis)</a:t>
                      </a:r>
                      <a:endParaRPr lang="en-US" sz="2100" dirty="0">
                        <a:solidFill>
                          <a:srgbClr val="000000"/>
                        </a:solidFill>
                        <a:latin typeface="Barlow Bold"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en-US" sz="2100" dirty="0">
                          <a:solidFill>
                            <a:srgbClr val="000000"/>
                          </a:solidFill>
                          <a:latin typeface="Barlow Bold" charset="0"/>
                        </a:rPr>
                        <a:t>11027 97 St NW , Edmonton, AB</a:t>
                      </a:r>
                      <a:endParaRPr lang="en-US" sz="2100" dirty="0">
                        <a:latin typeface="Barlow Bold"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1637145">
                <a:tc>
                  <a:txBody>
                    <a:bodyPr/>
                    <a:lstStyle/>
                    <a:p>
                      <a:pPr algn="l">
                        <a:lnSpc>
                          <a:spcPts val="2940"/>
                        </a:lnSpc>
                        <a:defRPr/>
                      </a:pPr>
                      <a:r>
                        <a:rPr lang="fr-FR" sz="2100" b="0" i="0" kern="1200" dirty="0">
                          <a:solidFill>
                            <a:schemeClr val="tx1"/>
                          </a:solidFill>
                          <a:latin typeface="Barlow Bold" charset="0"/>
                          <a:ea typeface="+mn-ea"/>
                          <a:cs typeface="+mn-cs"/>
                        </a:rPr>
                        <a:t>Options de Santé pour les Femmes</a:t>
                      </a:r>
                      <a:endParaRPr lang="en-US" sz="2100" dirty="0">
                        <a:latin typeface="Barlow Bold"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r>
                        <a:rPr lang="fr-FR" sz="2100" b="0" i="0" kern="1200" dirty="0">
                          <a:solidFill>
                            <a:schemeClr val="tx1"/>
                          </a:solidFill>
                          <a:latin typeface="Barlow Bold" charset="0"/>
                          <a:ea typeface="+mn-ea"/>
                          <a:cs typeface="+mn-cs"/>
                        </a:rPr>
                        <a:t>Services d'avortement, contraception, échographie, dépistage des IST et examen </a:t>
                      </a:r>
                      <a:r>
                        <a:rPr lang="fr-FR" sz="2100" b="0" i="0" kern="1200" dirty="0" err="1">
                          <a:solidFill>
                            <a:schemeClr val="tx1"/>
                          </a:solidFill>
                          <a:latin typeface="Barlow Bold" charset="0"/>
                          <a:ea typeface="+mn-ea"/>
                          <a:cs typeface="+mn-cs"/>
                        </a:rPr>
                        <a:t>Pap</a:t>
                      </a:r>
                      <a:r>
                        <a:rPr lang="fr-FR" sz="2100" b="0" i="0" kern="1200" dirty="0">
                          <a:solidFill>
                            <a:schemeClr val="tx1"/>
                          </a:solidFill>
                          <a:latin typeface="Barlow Bold" charset="0"/>
                          <a:ea typeface="+mn-ea"/>
                          <a:cs typeface="+mn-cs"/>
                        </a:rPr>
                        <a:t>. NB - Service disponible sans carte de santé (Frais requis)</a:t>
                      </a:r>
                    </a:p>
                    <a:p>
                      <a:br>
                        <a:rPr lang="fr-FR" sz="2100" b="0" i="0" kern="1200" dirty="0">
                          <a:solidFill>
                            <a:schemeClr val="tx1"/>
                          </a:solidFill>
                          <a:latin typeface="Barlow Bold" charset="0"/>
                          <a:ea typeface="+mn-ea"/>
                          <a:cs typeface="+mn-cs"/>
                        </a:rPr>
                      </a:br>
                      <a:endParaRPr lang="en-US" sz="2100" dirty="0">
                        <a:solidFill>
                          <a:srgbClr val="000000"/>
                        </a:solidFill>
                        <a:latin typeface="Barlow Bold"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en-US" sz="2100" dirty="0">
                          <a:solidFill>
                            <a:srgbClr val="000000"/>
                          </a:solidFill>
                          <a:latin typeface="Barlow Bold" charset="0"/>
                        </a:rPr>
                        <a:t>12409 109A Ave, Edmonton</a:t>
                      </a:r>
                      <a:endParaRPr lang="en-US" sz="2100" dirty="0">
                        <a:latin typeface="Barlow Bold"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2032264">
                <a:tc>
                  <a:txBody>
                    <a:bodyPr/>
                    <a:lstStyle/>
                    <a:p>
                      <a:pPr algn="l">
                        <a:lnSpc>
                          <a:spcPts val="2940"/>
                        </a:lnSpc>
                        <a:defRPr/>
                      </a:pPr>
                      <a:r>
                        <a:rPr lang="fr-FR" sz="2100" b="0" i="0" kern="1200" dirty="0">
                          <a:solidFill>
                            <a:schemeClr val="tx1"/>
                          </a:solidFill>
                          <a:latin typeface="Barlow Bold" charset="0"/>
                          <a:ea typeface="+mn-ea"/>
                          <a:cs typeface="+mn-cs"/>
                        </a:rPr>
                        <a:t>Centre de santé de l'Université de l'Alberta</a:t>
                      </a:r>
                      <a:endParaRPr lang="en-US" sz="2100" dirty="0">
                        <a:latin typeface="Barlow Bold"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fr-FR" sz="2100" b="0" i="0" kern="1200" dirty="0">
                          <a:solidFill>
                            <a:schemeClr val="tx1"/>
                          </a:solidFill>
                          <a:latin typeface="Barlow Bold" charset="0"/>
                          <a:ea typeface="+mn-ea"/>
                          <a:cs typeface="+mn-cs"/>
                        </a:rPr>
                        <a:t>Services de santé sexuelle (dépistage des IST, test de grossesse, tests </a:t>
                      </a:r>
                      <a:r>
                        <a:rPr lang="fr-FR" sz="2100" b="0" i="0" kern="1200" dirty="0" err="1">
                          <a:solidFill>
                            <a:schemeClr val="tx1"/>
                          </a:solidFill>
                          <a:latin typeface="Barlow Bold" charset="0"/>
                          <a:ea typeface="+mn-ea"/>
                          <a:cs typeface="+mn-cs"/>
                        </a:rPr>
                        <a:t>Pap</a:t>
                      </a:r>
                      <a:r>
                        <a:rPr lang="fr-FR" sz="2100" b="0" i="0" kern="1200" dirty="0">
                          <a:solidFill>
                            <a:schemeClr val="tx1"/>
                          </a:solidFill>
                          <a:latin typeface="Barlow Bold" charset="0"/>
                          <a:ea typeface="+mn-ea"/>
                          <a:cs typeface="+mn-cs"/>
                        </a:rPr>
                        <a:t>, etc.), obstétrique et gynécologie, prophylaxie pré-exposition. NB - Service disponible sans carte de santé (Frais requis ; couverture automatique pour tous les étudiants qui paient les frais syndicaux)</a:t>
                      </a:r>
                      <a:endParaRPr sz="2100">
                        <a:latin typeface="Barlow Bold"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l">
                        <a:lnSpc>
                          <a:spcPts val="2940"/>
                        </a:lnSpc>
                        <a:defRPr/>
                      </a:pPr>
                      <a:r>
                        <a:rPr lang="en-US" sz="2100" dirty="0">
                          <a:solidFill>
                            <a:srgbClr val="000000"/>
                          </a:solidFill>
                          <a:latin typeface="Barlow Bold" charset="0"/>
                        </a:rPr>
                        <a:t>Spruce Avenue, 10230, 111 Avenue, Edmonton</a:t>
                      </a:r>
                      <a:endParaRPr lang="en-US" sz="2100" dirty="0">
                        <a:latin typeface="Barlow Bold" charset="0"/>
                      </a:endParaRPr>
                    </a:p>
                  </a:txBody>
                  <a:tcPr marL="104775" marR="104775" marT="104775" marB="104775"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bl>
          </a:graphicData>
        </a:graphic>
      </p:graphicFrame>
      <p:sp>
        <p:nvSpPr>
          <p:cNvPr id="3" name="TextBox 3"/>
          <p:cNvSpPr txBox="1"/>
          <p:nvPr/>
        </p:nvSpPr>
        <p:spPr>
          <a:xfrm>
            <a:off x="3194741" y="315013"/>
            <a:ext cx="11898517" cy="854058"/>
          </a:xfrm>
          <a:prstGeom prst="rect">
            <a:avLst/>
          </a:prstGeom>
        </p:spPr>
        <p:txBody>
          <a:bodyPr lIns="0" tIns="0" rIns="0" bIns="0" rtlCol="0" anchor="t">
            <a:spAutoFit/>
          </a:bodyPr>
          <a:lstStyle/>
          <a:p>
            <a:pPr marL="0" lvl="0" indent="0">
              <a:lnSpc>
                <a:spcPts val="6523"/>
              </a:lnSpc>
            </a:pPr>
            <a:r>
              <a:rPr lang="en-US" sz="6040" spc="-151" dirty="0">
                <a:solidFill>
                  <a:srgbClr val="000000"/>
                </a:solidFill>
                <a:latin typeface="Pragmatica Bold"/>
              </a:rPr>
              <a:t>SRH SUPPORT &amp; RESOURCES</a:t>
            </a:r>
          </a:p>
        </p:txBody>
      </p:sp>
      <p:sp>
        <p:nvSpPr>
          <p:cNvPr id="4" name="Freeform 4"/>
          <p:cNvSpPr/>
          <p:nvPr/>
        </p:nvSpPr>
        <p:spPr>
          <a:xfrm>
            <a:off x="16039622" y="8057455"/>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3" cstate="print"/>
            <a:stretch>
              <a:fillRect/>
            </a:stretch>
          </a:blipFill>
        </p:spPr>
      </p:sp>
      <p:sp>
        <p:nvSpPr>
          <p:cNvPr id="5" name="Freeform 5"/>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5400000">
            <a:off x="-1249287" y="574261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249287" y="294573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5400000">
            <a:off x="-1249287" y="14885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400000">
            <a:off x="16540497" y="661647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5400000">
            <a:off x="16540497" y="386328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a:off x="16540497" y="111010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85886" y="2000228"/>
            <a:ext cx="15775046" cy="5370060"/>
          </a:xfrm>
          <a:prstGeom prst="rect">
            <a:avLst/>
          </a:prstGeom>
        </p:spPr>
        <p:txBody>
          <a:bodyPr lIns="0" tIns="0" rIns="0" bIns="0" rtlCol="0" anchor="t">
            <a:spAutoFit/>
          </a:bodyPr>
          <a:lstStyle/>
          <a:p>
            <a:pPr>
              <a:lnSpc>
                <a:spcPts val="5319"/>
              </a:lnSpc>
            </a:pPr>
            <a:r>
              <a:rPr lang="fr-FR" sz="3800" dirty="0">
                <a:latin typeface="Barlow" charset="0"/>
              </a:rPr>
              <a:t>Les droits en matière de santé sexuelle et reproductive sont protégés et satisfaits lorsque les individus ont un accès équitable aux services associés.</a:t>
            </a:r>
          </a:p>
          <a:p>
            <a:pPr>
              <a:lnSpc>
                <a:spcPts val="5319"/>
              </a:lnSpc>
            </a:pPr>
            <a:endParaRPr sz="3800">
              <a:latin typeface="Barlow" charset="0"/>
            </a:endParaRPr>
          </a:p>
          <a:p>
            <a:pPr lvl="0">
              <a:lnSpc>
                <a:spcPts val="5319"/>
              </a:lnSpc>
            </a:pPr>
            <a:r>
              <a:rPr lang="fr-FR" sz="3800" dirty="0">
                <a:latin typeface="Barlow" charset="0"/>
              </a:rPr>
              <a:t>La santé sexuelle et reproductive a des répercussions sur d'autres domaines de la santé ; par conséquent, lorsqu'elle reçoit l'attention nécessaire, ses bienfaits ont des effets positifs étendus dans la communauté."</a:t>
            </a:r>
            <a:r>
              <a:rPr lang="en-US" sz="3800" dirty="0">
                <a:solidFill>
                  <a:srgbClr val="000000"/>
                </a:solidFill>
                <a:latin typeface="Barlow" charset="0"/>
              </a:rPr>
              <a:t>.</a:t>
            </a:r>
          </a:p>
        </p:txBody>
      </p:sp>
      <p:grpSp>
        <p:nvGrpSpPr>
          <p:cNvPr id="3" name="Group 3"/>
          <p:cNvGrpSpPr/>
          <p:nvPr/>
        </p:nvGrpSpPr>
        <p:grpSpPr>
          <a:xfrm>
            <a:off x="15229308" y="885269"/>
            <a:ext cx="727472" cy="846513"/>
            <a:chOff x="0" y="0"/>
            <a:chExt cx="698500" cy="812800"/>
          </a:xfrm>
        </p:grpSpPr>
        <p:sp>
          <p:nvSpPr>
            <p:cNvPr id="4" name="Freeform 4"/>
            <p:cNvSpPr/>
            <p:nvPr/>
          </p:nvSpPr>
          <p:spPr>
            <a:xfrm>
              <a:off x="0" y="3512"/>
              <a:ext cx="698500" cy="805775"/>
            </a:xfrm>
            <a:custGeom>
              <a:avLst/>
              <a:gdLst/>
              <a:ahLst/>
              <a:cxnLst/>
              <a:rect l="l" t="t" r="r" b="b"/>
              <a:pathLst>
                <a:path w="698500" h="805775">
                  <a:moveTo>
                    <a:pt x="365060" y="5687"/>
                  </a:moveTo>
                  <a:lnTo>
                    <a:pt x="682690" y="190489"/>
                  </a:lnTo>
                  <a:cubicBezTo>
                    <a:pt x="692478" y="196184"/>
                    <a:pt x="698500" y="206655"/>
                    <a:pt x="698500" y="217979"/>
                  </a:cubicBezTo>
                  <a:lnTo>
                    <a:pt x="698500" y="587797"/>
                  </a:lnTo>
                  <a:cubicBezTo>
                    <a:pt x="698500" y="599121"/>
                    <a:pt x="692478" y="609592"/>
                    <a:pt x="682690" y="615287"/>
                  </a:cubicBezTo>
                  <a:lnTo>
                    <a:pt x="365060" y="800089"/>
                  </a:lnTo>
                  <a:cubicBezTo>
                    <a:pt x="355287" y="805776"/>
                    <a:pt x="343213" y="805776"/>
                    <a:pt x="333440" y="800089"/>
                  </a:cubicBezTo>
                  <a:lnTo>
                    <a:pt x="15810" y="615287"/>
                  </a:lnTo>
                  <a:cubicBezTo>
                    <a:pt x="6022" y="609592"/>
                    <a:pt x="0" y="599121"/>
                    <a:pt x="0" y="587797"/>
                  </a:cubicBezTo>
                  <a:lnTo>
                    <a:pt x="0" y="217979"/>
                  </a:lnTo>
                  <a:cubicBezTo>
                    <a:pt x="0" y="206655"/>
                    <a:pt x="6022" y="196184"/>
                    <a:pt x="15810" y="190489"/>
                  </a:cubicBezTo>
                  <a:lnTo>
                    <a:pt x="333440" y="5687"/>
                  </a:lnTo>
                  <a:cubicBezTo>
                    <a:pt x="343213" y="0"/>
                    <a:pt x="355287" y="0"/>
                    <a:pt x="365060" y="5687"/>
                  </a:cubicBezTo>
                  <a:close/>
                </a:path>
              </a:pathLst>
            </a:custGeom>
            <a:gradFill rotWithShape="1">
              <a:gsLst>
                <a:gs pos="0">
                  <a:srgbClr val="3183ED">
                    <a:alpha val="100000"/>
                  </a:srgbClr>
                </a:gs>
                <a:gs pos="100000">
                  <a:srgbClr val="86E2FF">
                    <a:alpha val="100000"/>
                  </a:srgbClr>
                </a:gs>
              </a:gsLst>
              <a:lin ang="5400000"/>
            </a:gradFill>
            <a:ln cap="sq">
              <a:noFill/>
              <a:prstDash val="solid"/>
              <a:miter/>
            </a:ln>
          </p:spPr>
        </p:sp>
        <p:sp>
          <p:nvSpPr>
            <p:cNvPr id="5" name="TextBox 5"/>
            <p:cNvSpPr txBox="1"/>
            <p:nvPr/>
          </p:nvSpPr>
          <p:spPr>
            <a:xfrm>
              <a:off x="0" y="92075"/>
              <a:ext cx="698500" cy="5810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5716296" y="285716"/>
            <a:ext cx="1084133" cy="1261537"/>
            <a:chOff x="0" y="0"/>
            <a:chExt cx="698500" cy="812800"/>
          </a:xfrm>
        </p:grpSpPr>
        <p:sp>
          <p:nvSpPr>
            <p:cNvPr id="7" name="Freeform 7"/>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3183ED">
                      <a:alpha val="100000"/>
                    </a:srgbClr>
                  </a:gs>
                  <a:gs pos="100000">
                    <a:srgbClr val="86E2FF">
                      <a:alpha val="100000"/>
                    </a:srgbClr>
                  </a:gs>
                </a:gsLst>
                <a:lin ang="5400000"/>
              </a:gradFill>
              <a:prstDash val="solid"/>
              <a:miter/>
            </a:ln>
          </p:spPr>
        </p:sp>
        <p:sp>
          <p:nvSpPr>
            <p:cNvPr id="8" name="TextBox 8"/>
            <p:cNvSpPr txBox="1"/>
            <p:nvPr/>
          </p:nvSpPr>
          <p:spPr>
            <a:xfrm>
              <a:off x="0" y="92075"/>
              <a:ext cx="698500" cy="581025"/>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0800000">
            <a:off x="15359106" y="714344"/>
            <a:ext cx="1051985" cy="1224128"/>
            <a:chOff x="0" y="0"/>
            <a:chExt cx="698500" cy="812800"/>
          </a:xfrm>
        </p:grpSpPr>
        <p:sp>
          <p:nvSpPr>
            <p:cNvPr id="10" name="Freeform 10"/>
            <p:cNvSpPr/>
            <p:nvPr/>
          </p:nvSpPr>
          <p:spPr>
            <a:xfrm>
              <a:off x="0" y="13359"/>
              <a:ext cx="698500" cy="786082"/>
            </a:xfrm>
            <a:custGeom>
              <a:avLst/>
              <a:gdLst/>
              <a:ahLst/>
              <a:cxnLst/>
              <a:rect l="l" t="t" r="r" b="b"/>
              <a:pathLst>
                <a:path w="698500" h="786082">
                  <a:moveTo>
                    <a:pt x="409382" y="21627"/>
                  </a:moveTo>
                  <a:lnTo>
                    <a:pt x="638368" y="154855"/>
                  </a:lnTo>
                  <a:cubicBezTo>
                    <a:pt x="675597" y="176516"/>
                    <a:pt x="698500" y="216338"/>
                    <a:pt x="698500" y="259410"/>
                  </a:cubicBezTo>
                  <a:lnTo>
                    <a:pt x="698500" y="526672"/>
                  </a:lnTo>
                  <a:cubicBezTo>
                    <a:pt x="698500" y="569744"/>
                    <a:pt x="675597" y="609566"/>
                    <a:pt x="638368" y="631227"/>
                  </a:cubicBezTo>
                  <a:lnTo>
                    <a:pt x="409382" y="764455"/>
                  </a:lnTo>
                  <a:cubicBezTo>
                    <a:pt x="372211" y="786082"/>
                    <a:pt x="326289" y="786082"/>
                    <a:pt x="289118" y="764455"/>
                  </a:cubicBezTo>
                  <a:lnTo>
                    <a:pt x="60132" y="631227"/>
                  </a:lnTo>
                  <a:cubicBezTo>
                    <a:pt x="22903" y="609566"/>
                    <a:pt x="0" y="569744"/>
                    <a:pt x="0" y="526672"/>
                  </a:cubicBezTo>
                  <a:lnTo>
                    <a:pt x="0" y="259410"/>
                  </a:lnTo>
                  <a:cubicBezTo>
                    <a:pt x="0" y="216338"/>
                    <a:pt x="22903" y="176516"/>
                    <a:pt x="60132" y="154855"/>
                  </a:cubicBezTo>
                  <a:lnTo>
                    <a:pt x="289118" y="21627"/>
                  </a:lnTo>
                  <a:cubicBezTo>
                    <a:pt x="326289" y="0"/>
                    <a:pt x="372211" y="0"/>
                    <a:pt x="409382" y="21627"/>
                  </a:cubicBezTo>
                  <a:close/>
                </a:path>
              </a:pathLst>
            </a:custGeom>
            <a:solidFill>
              <a:srgbClr val="000000">
                <a:alpha val="0"/>
              </a:srgbClr>
            </a:solidFill>
            <a:ln w="133350" cap="sq">
              <a:gradFill>
                <a:gsLst>
                  <a:gs pos="0">
                    <a:srgbClr val="3183ED">
                      <a:alpha val="100000"/>
                    </a:srgbClr>
                  </a:gs>
                  <a:gs pos="100000">
                    <a:srgbClr val="86E2FF">
                      <a:alpha val="100000"/>
                    </a:srgbClr>
                  </a:gs>
                </a:gsLst>
                <a:lin ang="5400000"/>
              </a:gradFill>
              <a:prstDash val="solid"/>
              <a:miter/>
            </a:ln>
          </p:spPr>
        </p:sp>
        <p:sp>
          <p:nvSpPr>
            <p:cNvPr id="11" name="TextBox 11"/>
            <p:cNvSpPr txBox="1"/>
            <p:nvPr/>
          </p:nvSpPr>
          <p:spPr>
            <a:xfrm>
              <a:off x="0" y="92075"/>
              <a:ext cx="698500" cy="581025"/>
            </a:xfrm>
            <a:prstGeom prst="rect">
              <a:avLst/>
            </a:prstGeom>
          </p:spPr>
          <p:txBody>
            <a:bodyPr lIns="120277" tIns="120277" rIns="120277" bIns="120277" rtlCol="0" anchor="ctr"/>
            <a:lstStyle/>
            <a:p>
              <a:pPr algn="ctr">
                <a:lnSpc>
                  <a:spcPts val="2659"/>
                </a:lnSpc>
              </a:pPr>
              <a:endParaRPr/>
            </a:p>
          </p:txBody>
        </p:sp>
      </p:grpSp>
      <p:grpSp>
        <p:nvGrpSpPr>
          <p:cNvPr id="12" name="Group 12"/>
          <p:cNvGrpSpPr/>
          <p:nvPr/>
        </p:nvGrpSpPr>
        <p:grpSpPr>
          <a:xfrm>
            <a:off x="1962636" y="7596277"/>
            <a:ext cx="727472" cy="846513"/>
            <a:chOff x="0" y="0"/>
            <a:chExt cx="698500" cy="812800"/>
          </a:xfrm>
        </p:grpSpPr>
        <p:sp>
          <p:nvSpPr>
            <p:cNvPr id="13" name="Freeform 13"/>
            <p:cNvSpPr/>
            <p:nvPr/>
          </p:nvSpPr>
          <p:spPr>
            <a:xfrm>
              <a:off x="0" y="3512"/>
              <a:ext cx="698500" cy="805775"/>
            </a:xfrm>
            <a:custGeom>
              <a:avLst/>
              <a:gdLst/>
              <a:ahLst/>
              <a:cxnLst/>
              <a:rect l="l" t="t" r="r" b="b"/>
              <a:pathLst>
                <a:path w="698500" h="805775">
                  <a:moveTo>
                    <a:pt x="365060" y="5687"/>
                  </a:moveTo>
                  <a:lnTo>
                    <a:pt x="682690" y="190489"/>
                  </a:lnTo>
                  <a:cubicBezTo>
                    <a:pt x="692478" y="196184"/>
                    <a:pt x="698500" y="206655"/>
                    <a:pt x="698500" y="217979"/>
                  </a:cubicBezTo>
                  <a:lnTo>
                    <a:pt x="698500" y="587797"/>
                  </a:lnTo>
                  <a:cubicBezTo>
                    <a:pt x="698500" y="599121"/>
                    <a:pt x="692478" y="609592"/>
                    <a:pt x="682690" y="615287"/>
                  </a:cubicBezTo>
                  <a:lnTo>
                    <a:pt x="365060" y="800089"/>
                  </a:lnTo>
                  <a:cubicBezTo>
                    <a:pt x="355287" y="805776"/>
                    <a:pt x="343213" y="805776"/>
                    <a:pt x="333440" y="800089"/>
                  </a:cubicBezTo>
                  <a:lnTo>
                    <a:pt x="15810" y="615287"/>
                  </a:lnTo>
                  <a:cubicBezTo>
                    <a:pt x="6022" y="609592"/>
                    <a:pt x="0" y="599121"/>
                    <a:pt x="0" y="587797"/>
                  </a:cubicBezTo>
                  <a:lnTo>
                    <a:pt x="0" y="217979"/>
                  </a:lnTo>
                  <a:cubicBezTo>
                    <a:pt x="0" y="206655"/>
                    <a:pt x="6022" y="196184"/>
                    <a:pt x="15810" y="190489"/>
                  </a:cubicBezTo>
                  <a:lnTo>
                    <a:pt x="333440" y="5687"/>
                  </a:lnTo>
                  <a:cubicBezTo>
                    <a:pt x="343213" y="0"/>
                    <a:pt x="355287" y="0"/>
                    <a:pt x="365060" y="5687"/>
                  </a:cubicBezTo>
                  <a:close/>
                </a:path>
              </a:pathLst>
            </a:custGeom>
            <a:gradFill rotWithShape="1">
              <a:gsLst>
                <a:gs pos="0">
                  <a:srgbClr val="3183ED">
                    <a:alpha val="100000"/>
                  </a:srgbClr>
                </a:gs>
                <a:gs pos="100000">
                  <a:srgbClr val="86E2FF">
                    <a:alpha val="100000"/>
                  </a:srgbClr>
                </a:gs>
              </a:gsLst>
              <a:lin ang="5400000"/>
            </a:gradFill>
            <a:ln cap="sq">
              <a:noFill/>
              <a:prstDash val="solid"/>
              <a:miter/>
            </a:ln>
          </p:spPr>
        </p:sp>
        <p:sp>
          <p:nvSpPr>
            <p:cNvPr id="14" name="TextBox 14"/>
            <p:cNvSpPr txBox="1"/>
            <p:nvPr/>
          </p:nvSpPr>
          <p:spPr>
            <a:xfrm>
              <a:off x="0" y="92075"/>
              <a:ext cx="698500" cy="581025"/>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784306" y="7388765"/>
            <a:ext cx="1084133" cy="1261537"/>
            <a:chOff x="0" y="0"/>
            <a:chExt cx="698500" cy="812800"/>
          </a:xfrm>
        </p:grpSpPr>
        <p:sp>
          <p:nvSpPr>
            <p:cNvPr id="16" name="Freeform 16"/>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3183ED">
                      <a:alpha val="100000"/>
                    </a:srgbClr>
                  </a:gs>
                  <a:gs pos="100000">
                    <a:srgbClr val="86E2FF">
                      <a:alpha val="100000"/>
                    </a:srgbClr>
                  </a:gs>
                </a:gsLst>
                <a:lin ang="5400000"/>
              </a:gradFill>
              <a:prstDash val="solid"/>
              <a:miter/>
            </a:ln>
          </p:spPr>
        </p:sp>
        <p:sp>
          <p:nvSpPr>
            <p:cNvPr id="17" name="TextBox 17"/>
            <p:cNvSpPr txBox="1"/>
            <p:nvPr/>
          </p:nvSpPr>
          <p:spPr>
            <a:xfrm>
              <a:off x="0" y="92075"/>
              <a:ext cx="698500" cy="58102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242240" y="8419363"/>
            <a:ext cx="1084133" cy="1261537"/>
            <a:chOff x="0" y="0"/>
            <a:chExt cx="698500" cy="812800"/>
          </a:xfrm>
        </p:grpSpPr>
        <p:sp>
          <p:nvSpPr>
            <p:cNvPr id="19" name="Freeform 19"/>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3183ED">
                      <a:alpha val="100000"/>
                    </a:srgbClr>
                  </a:gs>
                  <a:gs pos="100000">
                    <a:srgbClr val="86E2FF">
                      <a:alpha val="100000"/>
                    </a:srgbClr>
                  </a:gs>
                </a:gsLst>
                <a:lin ang="5400000"/>
              </a:gradFill>
              <a:prstDash val="solid"/>
              <a:miter/>
            </a:ln>
          </p:spPr>
        </p:sp>
        <p:sp>
          <p:nvSpPr>
            <p:cNvPr id="20" name="TextBox 20"/>
            <p:cNvSpPr txBox="1"/>
            <p:nvPr/>
          </p:nvSpPr>
          <p:spPr>
            <a:xfrm>
              <a:off x="0" y="92075"/>
              <a:ext cx="698500" cy="58102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rot="-5482292">
            <a:off x="864111" y="2296555"/>
            <a:ext cx="669222" cy="810150"/>
            <a:chOff x="0" y="0"/>
            <a:chExt cx="671411" cy="812800"/>
          </a:xfrm>
        </p:grpSpPr>
        <p:sp>
          <p:nvSpPr>
            <p:cNvPr id="22" name="Freeform 22"/>
            <p:cNvSpPr/>
            <p:nvPr/>
          </p:nvSpPr>
          <p:spPr>
            <a:xfrm>
              <a:off x="0" y="21816"/>
              <a:ext cx="671411" cy="769167"/>
            </a:xfrm>
            <a:custGeom>
              <a:avLst/>
              <a:gdLst/>
              <a:ahLst/>
              <a:cxnLst/>
              <a:rect l="l" t="t" r="r" b="b"/>
              <a:pathLst>
                <a:path w="671411" h="769167">
                  <a:moveTo>
                    <a:pt x="429261" y="34812"/>
                  </a:moveTo>
                  <a:lnTo>
                    <a:pt x="577856" y="124756"/>
                  </a:lnTo>
                  <a:cubicBezTo>
                    <a:pt x="635931" y="159908"/>
                    <a:pt x="671411" y="222857"/>
                    <a:pt x="671411" y="290743"/>
                  </a:cubicBezTo>
                  <a:lnTo>
                    <a:pt x="671411" y="478425"/>
                  </a:lnTo>
                  <a:cubicBezTo>
                    <a:pt x="671411" y="546311"/>
                    <a:pt x="635931" y="609260"/>
                    <a:pt x="577856" y="644412"/>
                  </a:cubicBezTo>
                  <a:lnTo>
                    <a:pt x="429261" y="734356"/>
                  </a:lnTo>
                  <a:cubicBezTo>
                    <a:pt x="371748" y="769168"/>
                    <a:pt x="299663" y="769168"/>
                    <a:pt x="242150" y="734356"/>
                  </a:cubicBezTo>
                  <a:lnTo>
                    <a:pt x="93555" y="644412"/>
                  </a:lnTo>
                  <a:cubicBezTo>
                    <a:pt x="35480" y="609260"/>
                    <a:pt x="0" y="546311"/>
                    <a:pt x="0" y="478425"/>
                  </a:cubicBezTo>
                  <a:lnTo>
                    <a:pt x="0" y="290743"/>
                  </a:lnTo>
                  <a:cubicBezTo>
                    <a:pt x="0" y="222857"/>
                    <a:pt x="35480" y="159908"/>
                    <a:pt x="93555" y="124756"/>
                  </a:cubicBezTo>
                  <a:lnTo>
                    <a:pt x="242150" y="34812"/>
                  </a:lnTo>
                  <a:cubicBezTo>
                    <a:pt x="299663" y="0"/>
                    <a:pt x="371748" y="0"/>
                    <a:pt x="429261" y="34812"/>
                  </a:cubicBezTo>
                  <a:close/>
                </a:path>
              </a:pathLst>
            </a:custGeom>
            <a:solidFill>
              <a:srgbClr val="000000">
                <a:alpha val="0"/>
              </a:srgbClr>
            </a:solidFill>
            <a:ln w="114300" cap="sq">
              <a:gradFill>
                <a:gsLst>
                  <a:gs pos="0">
                    <a:srgbClr val="112D4E">
                      <a:alpha val="100000"/>
                    </a:srgbClr>
                  </a:gs>
                  <a:gs pos="50000">
                    <a:srgbClr val="255389">
                      <a:alpha val="100000"/>
                    </a:srgbClr>
                  </a:gs>
                  <a:gs pos="100000">
                    <a:srgbClr val="227BBB">
                      <a:alpha val="100000"/>
                    </a:srgbClr>
                  </a:gs>
                </a:gsLst>
                <a:lin ang="5400000"/>
              </a:gradFill>
              <a:prstDash val="solid"/>
              <a:miter/>
            </a:ln>
          </p:spPr>
        </p:sp>
        <p:sp>
          <p:nvSpPr>
            <p:cNvPr id="23" name="TextBox 23"/>
            <p:cNvSpPr txBox="1"/>
            <p:nvPr/>
          </p:nvSpPr>
          <p:spPr>
            <a:xfrm>
              <a:off x="0" y="92075"/>
              <a:ext cx="671411" cy="58102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rot="-5482292">
            <a:off x="961685" y="5026284"/>
            <a:ext cx="654058" cy="761086"/>
            <a:chOff x="0" y="0"/>
            <a:chExt cx="698500" cy="812800"/>
          </a:xfrm>
        </p:grpSpPr>
        <p:sp>
          <p:nvSpPr>
            <p:cNvPr id="25" name="Freeform 25"/>
            <p:cNvSpPr/>
            <p:nvPr/>
          </p:nvSpPr>
          <p:spPr>
            <a:xfrm>
              <a:off x="0" y="21487"/>
              <a:ext cx="698500" cy="769827"/>
            </a:xfrm>
            <a:custGeom>
              <a:avLst/>
              <a:gdLst/>
              <a:ahLst/>
              <a:cxnLst/>
              <a:rect l="l" t="t" r="r" b="b"/>
              <a:pathLst>
                <a:path w="698500" h="769827">
                  <a:moveTo>
                    <a:pt x="445966" y="34784"/>
                  </a:moveTo>
                  <a:lnTo>
                    <a:pt x="601784" y="125442"/>
                  </a:lnTo>
                  <a:cubicBezTo>
                    <a:pt x="661663" y="160281"/>
                    <a:pt x="698500" y="224331"/>
                    <a:pt x="698500" y="293607"/>
                  </a:cubicBezTo>
                  <a:lnTo>
                    <a:pt x="698500" y="476219"/>
                  </a:lnTo>
                  <a:cubicBezTo>
                    <a:pt x="698500" y="545495"/>
                    <a:pt x="661663" y="609545"/>
                    <a:pt x="601784" y="644384"/>
                  </a:cubicBezTo>
                  <a:lnTo>
                    <a:pt x="445966" y="735042"/>
                  </a:lnTo>
                  <a:cubicBezTo>
                    <a:pt x="386180" y="769826"/>
                    <a:pt x="312320" y="769826"/>
                    <a:pt x="252534" y="735042"/>
                  </a:cubicBezTo>
                  <a:lnTo>
                    <a:pt x="96716" y="644384"/>
                  </a:lnTo>
                  <a:cubicBezTo>
                    <a:pt x="36837" y="609545"/>
                    <a:pt x="0" y="545495"/>
                    <a:pt x="0" y="476219"/>
                  </a:cubicBezTo>
                  <a:lnTo>
                    <a:pt x="0" y="293607"/>
                  </a:lnTo>
                  <a:cubicBezTo>
                    <a:pt x="0" y="224331"/>
                    <a:pt x="36837" y="160281"/>
                    <a:pt x="96716" y="125442"/>
                  </a:cubicBezTo>
                  <a:lnTo>
                    <a:pt x="252534" y="34784"/>
                  </a:lnTo>
                  <a:cubicBezTo>
                    <a:pt x="312320" y="0"/>
                    <a:pt x="386180" y="0"/>
                    <a:pt x="445966" y="34784"/>
                  </a:cubicBezTo>
                  <a:close/>
                </a:path>
              </a:pathLst>
            </a:custGeom>
            <a:solidFill>
              <a:srgbClr val="000000">
                <a:alpha val="0"/>
              </a:srgbClr>
            </a:solidFill>
            <a:ln w="114300" cap="sq">
              <a:gradFill>
                <a:gsLst>
                  <a:gs pos="0">
                    <a:srgbClr val="112D4E">
                      <a:alpha val="100000"/>
                    </a:srgbClr>
                  </a:gs>
                  <a:gs pos="50000">
                    <a:srgbClr val="255389">
                      <a:alpha val="100000"/>
                    </a:srgbClr>
                  </a:gs>
                  <a:gs pos="100000">
                    <a:srgbClr val="2A96E4">
                      <a:alpha val="100000"/>
                    </a:srgbClr>
                  </a:gs>
                </a:gsLst>
                <a:lin ang="5400000"/>
              </a:gradFill>
              <a:prstDash val="solid"/>
              <a:miter/>
            </a:ln>
          </p:spPr>
        </p:sp>
        <p:sp>
          <p:nvSpPr>
            <p:cNvPr id="26" name="TextBox 26"/>
            <p:cNvSpPr txBox="1"/>
            <p:nvPr/>
          </p:nvSpPr>
          <p:spPr>
            <a:xfrm>
              <a:off x="0" y="92075"/>
              <a:ext cx="698500" cy="581025"/>
            </a:xfrm>
            <a:prstGeom prst="rect">
              <a:avLst/>
            </a:prstGeom>
          </p:spPr>
          <p:txBody>
            <a:bodyPr lIns="50800" tIns="50800" rIns="50800" bIns="50800" rtlCol="0" anchor="ctr"/>
            <a:lstStyle/>
            <a:p>
              <a:pPr algn="ctr">
                <a:lnSpc>
                  <a:spcPts val="2659"/>
                </a:lnSpc>
              </a:pPr>
              <a:endParaRPr/>
            </a:p>
          </p:txBody>
        </p:sp>
      </p:grpSp>
      <p:sp>
        <p:nvSpPr>
          <p:cNvPr id="27" name="Freeform 27"/>
          <p:cNvSpPr/>
          <p:nvPr/>
        </p:nvSpPr>
        <p:spPr>
          <a:xfrm>
            <a:off x="17081772" y="9680899"/>
            <a:ext cx="1082528" cy="461878"/>
          </a:xfrm>
          <a:custGeom>
            <a:avLst/>
            <a:gdLst/>
            <a:ahLst/>
            <a:cxnLst/>
            <a:rect l="l" t="t" r="r" b="b"/>
            <a:pathLst>
              <a:path w="1082528" h="461878">
                <a:moveTo>
                  <a:pt x="0" y="0"/>
                </a:moveTo>
                <a:lnTo>
                  <a:pt x="1082528" y="0"/>
                </a:lnTo>
                <a:lnTo>
                  <a:pt x="1082528" y="461879"/>
                </a:lnTo>
                <a:lnTo>
                  <a:pt x="0" y="461879"/>
                </a:lnTo>
                <a:lnTo>
                  <a:pt x="0" y="0"/>
                </a:lnTo>
                <a:close/>
              </a:path>
            </a:pathLst>
          </a:custGeom>
          <a:blipFill>
            <a:blip r:embed="rId3"/>
            <a:stretch>
              <a:fillRect/>
            </a:stretch>
          </a:blipFill>
        </p:spPr>
      </p:sp>
      <p:sp>
        <p:nvSpPr>
          <p:cNvPr id="28" name="Freeform 28"/>
          <p:cNvSpPr/>
          <p:nvPr/>
        </p:nvSpPr>
        <p:spPr>
          <a:xfrm>
            <a:off x="16135111" y="8038622"/>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4" cstate="print"/>
            <a:stretch>
              <a:fillRect/>
            </a:stretch>
          </a:blipFill>
        </p:spPr>
      </p:sp>
      <p:sp>
        <p:nvSpPr>
          <p:cNvPr id="29" name="TextBox 29"/>
          <p:cNvSpPr txBox="1"/>
          <p:nvPr/>
        </p:nvSpPr>
        <p:spPr>
          <a:xfrm>
            <a:off x="6604619" y="783111"/>
            <a:ext cx="5078762" cy="843919"/>
          </a:xfrm>
          <a:prstGeom prst="rect">
            <a:avLst/>
          </a:prstGeom>
        </p:spPr>
        <p:txBody>
          <a:bodyPr lIns="0" tIns="0" rIns="0" bIns="0" rtlCol="0" anchor="t">
            <a:spAutoFit/>
          </a:bodyPr>
          <a:lstStyle/>
          <a:p>
            <a:pPr marL="0" lvl="0" indent="0">
              <a:lnSpc>
                <a:spcPts val="6480"/>
              </a:lnSpc>
            </a:pPr>
            <a:r>
              <a:rPr lang="en-US" sz="6000" spc="-150" dirty="0">
                <a:solidFill>
                  <a:srgbClr val="000000"/>
                </a:solidFill>
                <a:latin typeface="Pragmatica Bold"/>
              </a:rPr>
              <a:t>CONCLUSION</a:t>
            </a:r>
          </a:p>
        </p:txBody>
      </p:sp>
      <p:sp>
        <p:nvSpPr>
          <p:cNvPr id="30" name="TextBox 30"/>
          <p:cNvSpPr txBox="1"/>
          <p:nvPr/>
        </p:nvSpPr>
        <p:spPr>
          <a:xfrm>
            <a:off x="785754" y="2500294"/>
            <a:ext cx="893099" cy="379729"/>
          </a:xfrm>
          <a:prstGeom prst="rect">
            <a:avLst/>
          </a:prstGeom>
        </p:spPr>
        <p:txBody>
          <a:bodyPr lIns="0" tIns="0" rIns="0" bIns="0" rtlCol="0" anchor="t">
            <a:spAutoFit/>
          </a:bodyPr>
          <a:lstStyle/>
          <a:p>
            <a:pPr algn="ctr">
              <a:lnSpc>
                <a:spcPts val="3220"/>
              </a:lnSpc>
            </a:pPr>
            <a:r>
              <a:rPr lang="en-US" sz="2300" dirty="0">
                <a:solidFill>
                  <a:srgbClr val="000000"/>
                </a:solidFill>
                <a:latin typeface="Pragmatica Bold"/>
              </a:rPr>
              <a:t>1</a:t>
            </a:r>
          </a:p>
        </p:txBody>
      </p:sp>
      <p:sp>
        <p:nvSpPr>
          <p:cNvPr id="31" name="TextBox 31"/>
          <p:cNvSpPr txBox="1"/>
          <p:nvPr/>
        </p:nvSpPr>
        <p:spPr>
          <a:xfrm>
            <a:off x="842165" y="5173276"/>
            <a:ext cx="893099" cy="379729"/>
          </a:xfrm>
          <a:prstGeom prst="rect">
            <a:avLst/>
          </a:prstGeom>
        </p:spPr>
        <p:txBody>
          <a:bodyPr lIns="0" tIns="0" rIns="0" bIns="0" rtlCol="0" anchor="t">
            <a:spAutoFit/>
          </a:bodyPr>
          <a:lstStyle/>
          <a:p>
            <a:pPr algn="ctr">
              <a:lnSpc>
                <a:spcPts val="3220"/>
              </a:lnSpc>
            </a:pPr>
            <a:r>
              <a:rPr lang="en-US" sz="2300" dirty="0">
                <a:solidFill>
                  <a:srgbClr val="000000"/>
                </a:solidFill>
                <a:latin typeface="Pragmatica Bold"/>
              </a:rPr>
              <a:t>2</a:t>
            </a:r>
          </a:p>
        </p:txBody>
      </p:sp>
      <p:sp>
        <p:nvSpPr>
          <p:cNvPr id="32" name="Freeform 32"/>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3" name="Freeform 33"/>
          <p:cNvSpPr/>
          <p:nvPr/>
        </p:nvSpPr>
        <p:spPr>
          <a:xfrm rot="5400000">
            <a:off x="-1249287" y="584877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4" name="Freeform 34"/>
          <p:cNvSpPr/>
          <p:nvPr/>
        </p:nvSpPr>
        <p:spPr>
          <a:xfrm rot="5400000">
            <a:off x="-1249287" y="315805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5" name="Freeform 35"/>
          <p:cNvSpPr/>
          <p:nvPr/>
        </p:nvSpPr>
        <p:spPr>
          <a:xfrm rot="5400000">
            <a:off x="-1249287" y="46732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6" name="Freeform 36"/>
          <p:cNvSpPr/>
          <p:nvPr/>
        </p:nvSpPr>
        <p:spPr>
          <a:xfrm rot="5400000">
            <a:off x="16540497" y="6460662"/>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7" name="Freeform 37"/>
          <p:cNvSpPr/>
          <p:nvPr/>
        </p:nvSpPr>
        <p:spPr>
          <a:xfrm rot="5400000">
            <a:off x="16540497" y="379991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8" name="Freeform 38"/>
          <p:cNvSpPr/>
          <p:nvPr/>
        </p:nvSpPr>
        <p:spPr>
          <a:xfrm rot="5400000">
            <a:off x="16540497" y="113917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0002" y="2155895"/>
            <a:ext cx="16898289" cy="5970673"/>
          </a:xfrm>
          <a:prstGeom prst="rect">
            <a:avLst/>
          </a:prstGeom>
        </p:spPr>
        <p:txBody>
          <a:bodyPr wrap="square" lIns="0" tIns="0" rIns="0" bIns="0" rtlCol="0" anchor="t">
            <a:spAutoFit/>
          </a:bodyPr>
          <a:lstStyle/>
          <a:p>
            <a:pPr>
              <a:lnSpc>
                <a:spcPts val="3570"/>
              </a:lnSpc>
            </a:pPr>
            <a:r>
              <a:rPr lang="fr-FR" sz="2550" dirty="0">
                <a:latin typeface="Canva Sans" charset="0"/>
              </a:rPr>
              <a:t>Boyle, P. (2022, 12 avril). Qu'est-ce que les soins de confirmation de genre ? Vos questions répondues. Association of American </a:t>
            </a:r>
            <a:r>
              <a:rPr lang="fr-FR" sz="2550" dirty="0" err="1">
                <a:latin typeface="Canva Sans" charset="0"/>
              </a:rPr>
              <a:t>Medical</a:t>
            </a:r>
            <a:r>
              <a:rPr lang="fr-FR" sz="2550" dirty="0">
                <a:latin typeface="Canva Sans" charset="0"/>
              </a:rPr>
              <a:t> </a:t>
            </a:r>
            <a:r>
              <a:rPr lang="fr-FR" sz="2550" dirty="0" err="1">
                <a:latin typeface="Canva Sans" charset="0"/>
              </a:rPr>
              <a:t>Colleges</a:t>
            </a:r>
            <a:r>
              <a:rPr lang="fr-FR" sz="2550" dirty="0">
                <a:latin typeface="Canva Sans" charset="0"/>
              </a:rPr>
              <a:t>. </a:t>
            </a:r>
            <a:r>
              <a:rPr lang="fr-FR" sz="2550" dirty="0">
                <a:latin typeface="Canva Sans" charset="0"/>
                <a:hlinkClick r:id="rId2"/>
              </a:rPr>
              <a:t>https://www.aamc.org/news/what-gender-affirming-care-your-questions-answered</a:t>
            </a:r>
            <a:r>
              <a:rPr lang="fr-FR" sz="2550" dirty="0">
                <a:latin typeface="Canva Sans" charset="0"/>
              </a:rPr>
              <a:t>.</a:t>
            </a:r>
            <a:endParaRPr sz="2550">
              <a:latin typeface="Canva Sans" charset="0"/>
            </a:endParaRPr>
          </a:p>
          <a:p>
            <a:pPr>
              <a:lnSpc>
                <a:spcPts val="3570"/>
              </a:lnSpc>
            </a:pPr>
            <a:r>
              <a:rPr lang="fr-FR" sz="2550" dirty="0" err="1">
                <a:latin typeface="Canva Sans" charset="0"/>
              </a:rPr>
              <a:t>rganisation</a:t>
            </a:r>
            <a:r>
              <a:rPr lang="fr-FR" sz="2550" dirty="0">
                <a:latin typeface="Canva Sans" charset="0"/>
              </a:rPr>
              <a:t> mondiale de la Santé (OMS) et Organisation mondiale de la Santé en Afrique (OMS Afrique). (</a:t>
            </a:r>
            <a:r>
              <a:rPr lang="fr-FR" sz="2550" dirty="0" err="1">
                <a:latin typeface="Canva Sans" charset="0"/>
              </a:rPr>
              <a:t>s.d</a:t>
            </a:r>
            <a:r>
              <a:rPr lang="fr-FR" sz="2550" dirty="0">
                <a:latin typeface="Canva Sans" charset="0"/>
              </a:rPr>
              <a:t>.). Santé sexuelle et reproductive - OPS/OMS | Organisation panaméricaine de la Santé. </a:t>
            </a:r>
            <a:r>
              <a:rPr lang="fr-FR" sz="2550" dirty="0">
                <a:latin typeface="Canva Sans" charset="0"/>
                <a:hlinkClick r:id="rId3"/>
              </a:rPr>
              <a:t>Www.paho.org</a:t>
            </a:r>
            <a:r>
              <a:rPr lang="fr-FR" sz="2550" dirty="0">
                <a:latin typeface="Canva Sans" charset="0"/>
              </a:rPr>
              <a:t>. Consulté le 22 décembre 2023, à l'adresse </a:t>
            </a:r>
            <a:r>
              <a:rPr lang="fr-FR" sz="2550" dirty="0">
                <a:latin typeface="Canva Sans" charset="0"/>
                <a:hlinkClick r:id="rId4"/>
              </a:rPr>
              <a:t>https://www.paho.org/en/topics/sexual-and-reproductive-health</a:t>
            </a:r>
            <a:r>
              <a:rPr lang="fr-FR" sz="2550" dirty="0">
                <a:latin typeface="Canva Sans" charset="0"/>
              </a:rPr>
              <a:t>.</a:t>
            </a:r>
            <a:endParaRPr sz="2550">
              <a:latin typeface="Canva Sans" charset="0"/>
            </a:endParaRPr>
          </a:p>
          <a:p>
            <a:pPr>
              <a:lnSpc>
                <a:spcPts val="3570"/>
              </a:lnSpc>
            </a:pPr>
            <a:r>
              <a:rPr lang="fr-FR" sz="2550" dirty="0">
                <a:latin typeface="Canva Sans" charset="0"/>
              </a:rPr>
              <a:t>Nations Unies. (2021, 6 mai). Les jeunes ont besoin de leurs droits en matière de santé sexuelle et reproductive. HCDH. </a:t>
            </a:r>
            <a:r>
              <a:rPr lang="fr-FR" sz="2550" dirty="0">
                <a:latin typeface="Canva Sans" charset="0"/>
                <a:hlinkClick r:id="rId5"/>
              </a:rPr>
              <a:t>https://www.ohchr.org/en/stories/2021/05/young-people-need-their-sexual-and-reproductive-health-and-rights</a:t>
            </a:r>
            <a:r>
              <a:rPr lang="fr-FR" sz="2550" dirty="0">
                <a:latin typeface="Canva Sans" charset="0"/>
              </a:rPr>
              <a:t>.</a:t>
            </a:r>
            <a:r>
              <a:rPr lang="en-US" sz="2550" dirty="0">
                <a:solidFill>
                  <a:srgbClr val="000000"/>
                </a:solidFill>
                <a:latin typeface="Canva Sans" charset="0"/>
              </a:rPr>
              <a:t>.</a:t>
            </a:r>
          </a:p>
          <a:p>
            <a:pPr>
              <a:lnSpc>
                <a:spcPts val="3570"/>
              </a:lnSpc>
            </a:pPr>
            <a:endParaRPr sz="2550">
              <a:latin typeface="Canva Sans" charset="0"/>
            </a:endParaRPr>
          </a:p>
          <a:p>
            <a:pPr>
              <a:lnSpc>
                <a:spcPts val="3570"/>
              </a:lnSpc>
            </a:pPr>
            <a:r>
              <a:rPr lang="fr-FR" sz="2550" dirty="0">
                <a:latin typeface="Canva Sans" charset="0"/>
              </a:rPr>
              <a:t>Organisation mondiale de la Santé (2006, mis à jour en 2010). Santé sexuelle et reproductive et recherche. Récupéré sur </a:t>
            </a:r>
            <a:r>
              <a:rPr lang="fr-FR" sz="2550" dirty="0">
                <a:latin typeface="Canva Sans" charset="0"/>
                <a:hlinkClick r:id="rId6"/>
              </a:rPr>
              <a:t>https://www.who.int/teams/sexual-and-reproductive-health-and-research/key-areas-of-work/sexual-health/defining-sexual-health</a:t>
            </a:r>
            <a:endParaRPr lang="en-US" sz="2550" dirty="0">
              <a:solidFill>
                <a:srgbClr val="000000"/>
              </a:solidFill>
              <a:latin typeface="Canva Sans" charset="0"/>
            </a:endParaRPr>
          </a:p>
        </p:txBody>
      </p:sp>
      <p:sp>
        <p:nvSpPr>
          <p:cNvPr id="3" name="TextBox 3"/>
          <p:cNvSpPr txBox="1"/>
          <p:nvPr/>
        </p:nvSpPr>
        <p:spPr>
          <a:xfrm>
            <a:off x="5214910" y="571468"/>
            <a:ext cx="6716590" cy="833562"/>
          </a:xfrm>
          <a:prstGeom prst="rect">
            <a:avLst/>
          </a:prstGeom>
        </p:spPr>
        <p:txBody>
          <a:bodyPr wrap="square" lIns="0" tIns="0" rIns="0" bIns="0" rtlCol="0" anchor="t">
            <a:spAutoFit/>
          </a:bodyPr>
          <a:lstStyle/>
          <a:p>
            <a:pPr lvl="0" algn="ctr">
              <a:lnSpc>
                <a:spcPts val="6523"/>
              </a:lnSpc>
            </a:pPr>
            <a:r>
              <a:rPr lang="en-US" sz="6440" b="1" dirty="0">
                <a:latin typeface="Pragmatica Bold" charset="0"/>
              </a:rPr>
              <a:t>RÉFÉRENCES</a:t>
            </a:r>
            <a:endParaRPr lang="en-US" sz="6440" spc="-151" dirty="0">
              <a:solidFill>
                <a:srgbClr val="000000"/>
              </a:solidFill>
              <a:latin typeface="Pragmatica Bold" charset="0"/>
            </a:endParaRPr>
          </a:p>
        </p:txBody>
      </p:sp>
      <p:sp>
        <p:nvSpPr>
          <p:cNvPr id="4" name="Freeform 4"/>
          <p:cNvSpPr/>
          <p:nvPr/>
        </p:nvSpPr>
        <p:spPr>
          <a:xfrm>
            <a:off x="16135111" y="8038622"/>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7" cstate="print"/>
            <a:stretch>
              <a:fillRect/>
            </a:stretch>
          </a:blipFill>
        </p:spPr>
      </p:sp>
      <p:sp>
        <p:nvSpPr>
          <p:cNvPr id="5" name="Freeform 5"/>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5400000">
            <a:off x="16540497" y="6594630"/>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rot="5400000">
            <a:off x="16540497" y="378119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5400000">
            <a:off x="16540497" y="96775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5400000">
            <a:off x="-1249287" y="5808155"/>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5400000">
            <a:off x="-1249287" y="307681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5400000">
            <a:off x="-1249287" y="345472"/>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6500795" y="617982"/>
            <a:ext cx="4516204" cy="1111843"/>
          </a:xfrm>
          <a:prstGeom prst="rect">
            <a:avLst/>
          </a:prstGeom>
        </p:spPr>
        <p:txBody>
          <a:bodyPr wrap="square" lIns="0" tIns="0" rIns="0" bIns="0" rtlCol="0" anchor="t">
            <a:spAutoFit/>
          </a:bodyPr>
          <a:lstStyle/>
          <a:p>
            <a:pPr algn="ctr">
              <a:lnSpc>
                <a:spcPts val="8959"/>
              </a:lnSpc>
            </a:pPr>
            <a:r>
              <a:rPr lang="en-US" sz="6400" dirty="0">
                <a:solidFill>
                  <a:srgbClr val="000000"/>
                </a:solidFill>
                <a:latin typeface="Pragmatica Bold"/>
              </a:rPr>
              <a:t>APERÇU</a:t>
            </a:r>
            <a:endParaRPr lang="en-US" sz="6400" dirty="0">
              <a:solidFill>
                <a:srgbClr val="000000"/>
              </a:solidFill>
              <a:latin typeface="Pragmatica Bold" charset="0"/>
            </a:endParaRPr>
          </a:p>
        </p:txBody>
      </p:sp>
      <p:sp>
        <p:nvSpPr>
          <p:cNvPr id="3" name="Freeform 3"/>
          <p:cNvSpPr/>
          <p:nvPr/>
        </p:nvSpPr>
        <p:spPr>
          <a:xfrm>
            <a:off x="16039622" y="8097821"/>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2" cstate="print"/>
            <a:stretch>
              <a:fillRect/>
            </a:stretch>
          </a:blipFill>
        </p:spPr>
      </p:sp>
      <p:sp>
        <p:nvSpPr>
          <p:cNvPr id="4" name="Freeform 4"/>
          <p:cNvSpPr/>
          <p:nvPr/>
        </p:nvSpPr>
        <p:spPr>
          <a:xfrm rot="5400000">
            <a:off x="16540497" y="389999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5400000">
            <a:off x="16540497" y="111138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5400000">
            <a:off x="-1249287" y="859869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5400000">
            <a:off x="-1249287" y="584404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rot="5400000">
            <a:off x="-1249287" y="308939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rot="5400000">
            <a:off x="-1249287" y="33474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1"/>
          <p:cNvSpPr txBox="1"/>
          <p:nvPr/>
        </p:nvSpPr>
        <p:spPr>
          <a:xfrm>
            <a:off x="2500266" y="2000228"/>
            <a:ext cx="14359038" cy="6976269"/>
          </a:xfrm>
          <a:prstGeom prst="rect">
            <a:avLst/>
          </a:prstGeom>
        </p:spPr>
        <p:txBody>
          <a:bodyPr wrap="square" lIns="0" tIns="0" rIns="0" bIns="0" rtlCol="0" anchor="t">
            <a:spAutoFit/>
          </a:bodyPr>
          <a:lstStyle/>
          <a:p>
            <a:pPr>
              <a:lnSpc>
                <a:spcPts val="6799"/>
              </a:lnSpc>
            </a:pPr>
            <a:r>
              <a:rPr lang="fr-FR" sz="4000" dirty="0">
                <a:latin typeface="Barlow" charset="0"/>
              </a:rPr>
              <a:t>REMERCIEMENTS </a:t>
            </a:r>
          </a:p>
          <a:p>
            <a:pPr>
              <a:lnSpc>
                <a:spcPts val="6799"/>
              </a:lnSpc>
            </a:pPr>
            <a:r>
              <a:rPr lang="fr-FR" sz="4000" dirty="0">
                <a:latin typeface="Barlow" charset="0"/>
              </a:rPr>
              <a:t>APERÇU DU PROJET ET PARTENAIRES</a:t>
            </a:r>
          </a:p>
          <a:p>
            <a:pPr>
              <a:lnSpc>
                <a:spcPts val="6799"/>
              </a:lnSpc>
            </a:pPr>
            <a:r>
              <a:rPr lang="fr-FR" sz="4000" dirty="0">
                <a:latin typeface="Barlow" charset="0"/>
              </a:rPr>
              <a:t> OBJECTIFS </a:t>
            </a:r>
          </a:p>
          <a:p>
            <a:pPr>
              <a:lnSpc>
                <a:spcPts val="6799"/>
              </a:lnSpc>
            </a:pPr>
            <a:r>
              <a:rPr lang="fr-FR" sz="3600" dirty="0">
                <a:latin typeface="Barlow" charset="0"/>
              </a:rPr>
              <a:t>COMPRÉHENSION DE LA SANTÉ SEXUELLE ET REPRODUCTIVE (SSR) </a:t>
            </a:r>
          </a:p>
          <a:p>
            <a:pPr>
              <a:lnSpc>
                <a:spcPts val="6799"/>
              </a:lnSpc>
            </a:pPr>
            <a:r>
              <a:rPr lang="fr-FR" sz="4000" dirty="0">
                <a:latin typeface="Barlow" charset="0"/>
              </a:rPr>
              <a:t>HISTOIRE ET DIVERSITÉ DE LA POPULATION ACB</a:t>
            </a:r>
          </a:p>
          <a:p>
            <a:pPr>
              <a:lnSpc>
                <a:spcPts val="6799"/>
              </a:lnSpc>
            </a:pPr>
            <a:r>
              <a:rPr lang="fr-FR" sz="4000" dirty="0">
                <a:latin typeface="Barlow" charset="0"/>
              </a:rPr>
              <a:t> OBSTACLES ET AVANTAGES DES SOINS EN SSR RESSOURCES EN SANTÉ SEXUELLE ET REPRODUCTIVE </a:t>
            </a:r>
          </a:p>
          <a:p>
            <a:pPr>
              <a:lnSpc>
                <a:spcPts val="6799"/>
              </a:lnSpc>
            </a:pPr>
            <a:r>
              <a:rPr lang="fr-FR" sz="4000" dirty="0">
                <a:latin typeface="Barlow" charset="0"/>
              </a:rPr>
              <a:t>CONCLUSION</a:t>
            </a:r>
            <a:endParaRPr lang="en-US" sz="3999" dirty="0">
              <a:solidFill>
                <a:srgbClr val="000000"/>
              </a:solidFill>
              <a:latin typeface="Barlow" charset="0"/>
            </a:endParaRPr>
          </a:p>
        </p:txBody>
      </p:sp>
      <p:sp>
        <p:nvSpPr>
          <p:cNvPr id="12" name="Freeform 12"/>
          <p:cNvSpPr/>
          <p:nvPr/>
        </p:nvSpPr>
        <p:spPr>
          <a:xfrm>
            <a:off x="1965934" y="3181869"/>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1965934" y="4875204"/>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1965934" y="6641898"/>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1965934" y="8335234"/>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1965934" y="2337442"/>
            <a:ext cx="313268" cy="313268"/>
          </a:xfrm>
          <a:custGeom>
            <a:avLst/>
            <a:gdLst/>
            <a:ahLst/>
            <a:cxnLst/>
            <a:rect l="l" t="t" r="r" b="b"/>
            <a:pathLst>
              <a:path w="313268" h="313268">
                <a:moveTo>
                  <a:pt x="0" y="0"/>
                </a:moveTo>
                <a:lnTo>
                  <a:pt x="313268" y="0"/>
                </a:lnTo>
                <a:lnTo>
                  <a:pt x="313268" y="313267"/>
                </a:lnTo>
                <a:lnTo>
                  <a:pt x="0" y="3132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p:cNvSpPr/>
          <p:nvPr/>
        </p:nvSpPr>
        <p:spPr>
          <a:xfrm>
            <a:off x="1965934" y="5721872"/>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Freeform 18"/>
          <p:cNvSpPr/>
          <p:nvPr/>
        </p:nvSpPr>
        <p:spPr>
          <a:xfrm>
            <a:off x="1965934" y="3992471"/>
            <a:ext cx="313268" cy="313268"/>
          </a:xfrm>
          <a:custGeom>
            <a:avLst/>
            <a:gdLst/>
            <a:ahLst/>
            <a:cxnLst/>
            <a:rect l="l" t="t" r="r" b="b"/>
            <a:pathLst>
              <a:path w="313268" h="313268">
                <a:moveTo>
                  <a:pt x="0" y="0"/>
                </a:moveTo>
                <a:lnTo>
                  <a:pt x="313268" y="0"/>
                </a:lnTo>
                <a:lnTo>
                  <a:pt x="313268" y="313267"/>
                </a:lnTo>
                <a:lnTo>
                  <a:pt x="0" y="3132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 name="Freeform 19"/>
          <p:cNvSpPr/>
          <p:nvPr/>
        </p:nvSpPr>
        <p:spPr>
          <a:xfrm>
            <a:off x="1965934" y="7488566"/>
            <a:ext cx="313268" cy="313268"/>
          </a:xfrm>
          <a:custGeom>
            <a:avLst/>
            <a:gdLst/>
            <a:ahLst/>
            <a:cxnLst/>
            <a:rect l="l" t="t" r="r" b="b"/>
            <a:pathLst>
              <a:path w="313268" h="313268">
                <a:moveTo>
                  <a:pt x="0" y="0"/>
                </a:moveTo>
                <a:lnTo>
                  <a:pt x="313268" y="0"/>
                </a:lnTo>
                <a:lnTo>
                  <a:pt x="313268" y="313268"/>
                </a:lnTo>
                <a:lnTo>
                  <a:pt x="0" y="313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02187" y="1108946"/>
            <a:ext cx="14083627" cy="2042204"/>
            <a:chOff x="0" y="0"/>
            <a:chExt cx="5551013" cy="804928"/>
          </a:xfrm>
        </p:grpSpPr>
        <p:sp>
          <p:nvSpPr>
            <p:cNvPr id="3" name="Freeform 3"/>
            <p:cNvSpPr/>
            <p:nvPr/>
          </p:nvSpPr>
          <p:spPr>
            <a:xfrm>
              <a:off x="2045" y="0"/>
              <a:ext cx="5546923" cy="804928"/>
            </a:xfrm>
            <a:custGeom>
              <a:avLst/>
              <a:gdLst/>
              <a:ahLst/>
              <a:cxnLst/>
              <a:rect l="l" t="t" r="r" b="b"/>
              <a:pathLst>
                <a:path w="5546923" h="804928">
                  <a:moveTo>
                    <a:pt x="5334773" y="0"/>
                  </a:moveTo>
                  <a:lnTo>
                    <a:pt x="8949" y="0"/>
                  </a:lnTo>
                  <a:cubicBezTo>
                    <a:pt x="6309" y="0"/>
                    <a:pt x="3816" y="1218"/>
                    <a:pt x="2193" y="3301"/>
                  </a:cubicBezTo>
                  <a:cubicBezTo>
                    <a:pt x="571" y="5384"/>
                    <a:pt x="0" y="8100"/>
                    <a:pt x="646" y="10660"/>
                  </a:cubicBezTo>
                  <a:lnTo>
                    <a:pt x="198464" y="794268"/>
                  </a:lnTo>
                  <a:cubicBezTo>
                    <a:pt x="200046" y="800536"/>
                    <a:pt x="205685" y="804928"/>
                    <a:pt x="212149" y="804928"/>
                  </a:cubicBezTo>
                  <a:lnTo>
                    <a:pt x="5537973" y="804928"/>
                  </a:lnTo>
                  <a:cubicBezTo>
                    <a:pt x="5540614" y="804928"/>
                    <a:pt x="5543107" y="803710"/>
                    <a:pt x="5544730" y="801626"/>
                  </a:cubicBezTo>
                  <a:cubicBezTo>
                    <a:pt x="5546352" y="799543"/>
                    <a:pt x="5546923" y="796828"/>
                    <a:pt x="5546277" y="794268"/>
                  </a:cubicBezTo>
                  <a:lnTo>
                    <a:pt x="5348459" y="10660"/>
                  </a:lnTo>
                  <a:cubicBezTo>
                    <a:pt x="5346877" y="4392"/>
                    <a:pt x="5341238" y="0"/>
                    <a:pt x="5334773" y="0"/>
                  </a:cubicBezTo>
                  <a:close/>
                </a:path>
              </a:pathLst>
            </a:custGeom>
            <a:gradFill rotWithShape="1">
              <a:gsLst>
                <a:gs pos="0">
                  <a:srgbClr val="1F3B80">
                    <a:alpha val="100000"/>
                  </a:srgbClr>
                </a:gs>
                <a:gs pos="100000">
                  <a:srgbClr val="3183ED">
                    <a:alpha val="100000"/>
                  </a:srgbClr>
                </a:gs>
              </a:gsLst>
              <a:lin ang="2700000"/>
            </a:gradFill>
          </p:spPr>
        </p:sp>
        <p:sp>
          <p:nvSpPr>
            <p:cNvPr id="4" name="TextBox 4"/>
            <p:cNvSpPr txBox="1"/>
            <p:nvPr/>
          </p:nvSpPr>
          <p:spPr>
            <a:xfrm>
              <a:off x="101600" y="-142875"/>
              <a:ext cx="5347813" cy="947803"/>
            </a:xfrm>
            <a:prstGeom prst="rect">
              <a:avLst/>
            </a:prstGeom>
          </p:spPr>
          <p:txBody>
            <a:bodyPr lIns="50800" tIns="50800" rIns="50800" bIns="50800" rtlCol="0" anchor="ctr"/>
            <a:lstStyle/>
            <a:p>
              <a:pPr algn="ctr">
                <a:lnSpc>
                  <a:spcPts val="10219"/>
                </a:lnSpc>
              </a:pPr>
              <a:r>
                <a:rPr lang="en-US" sz="7299" dirty="0">
                  <a:solidFill>
                    <a:srgbClr val="000000"/>
                  </a:solidFill>
                  <a:latin typeface="Pragmatica Bold"/>
                </a:rPr>
                <a:t> </a:t>
              </a:r>
              <a:r>
                <a:rPr lang="en-US" sz="7300" dirty="0">
                  <a:latin typeface="Pragmatica Bold" charset="0"/>
                </a:rPr>
                <a:t>MERCI POUR VOTRE TEMPS</a:t>
              </a:r>
              <a:endParaRPr lang="en-US" sz="7300" dirty="0">
                <a:solidFill>
                  <a:srgbClr val="000000"/>
                </a:solidFill>
                <a:latin typeface="Pragmatica Bold" charset="0"/>
              </a:endParaRPr>
            </a:p>
            <a:p>
              <a:pPr algn="ctr">
                <a:lnSpc>
                  <a:spcPts val="2659"/>
                </a:lnSpc>
              </a:pPr>
              <a:endParaRPr sz="7300">
                <a:latin typeface="Pragmatica Bold" charset="0"/>
              </a:endParaRPr>
            </a:p>
          </p:txBody>
        </p:sp>
      </p:grpSp>
      <p:sp>
        <p:nvSpPr>
          <p:cNvPr id="5" name="Freeform 5"/>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5400000">
            <a:off x="-1249287" y="5720769"/>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5400000">
            <a:off x="-1249287" y="290204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5400000">
            <a:off x="-1249287" y="8331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rot="5400000">
            <a:off x="1654049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rot="5400000">
            <a:off x="16536726" y="5720769"/>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rot="5400000">
            <a:off x="16532956" y="290204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rot="5400000">
            <a:off x="16529186" y="8331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a:off x="8018200" y="4114800"/>
            <a:ext cx="2251601" cy="2057400"/>
          </a:xfrm>
          <a:custGeom>
            <a:avLst/>
            <a:gdLst/>
            <a:ahLst/>
            <a:cxnLst/>
            <a:rect l="l" t="t" r="r" b="b"/>
            <a:pathLst>
              <a:path w="2251601" h="2057400">
                <a:moveTo>
                  <a:pt x="0" y="0"/>
                </a:moveTo>
                <a:lnTo>
                  <a:pt x="2251600" y="0"/>
                </a:lnTo>
                <a:lnTo>
                  <a:pt x="2251600"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4" name="Group 14"/>
          <p:cNvGrpSpPr/>
          <p:nvPr/>
        </p:nvGrpSpPr>
        <p:grpSpPr>
          <a:xfrm>
            <a:off x="6194847" y="6941564"/>
            <a:ext cx="7028909" cy="1847041"/>
            <a:chOff x="0" y="0"/>
            <a:chExt cx="2770420" cy="728005"/>
          </a:xfrm>
        </p:grpSpPr>
        <p:sp>
          <p:nvSpPr>
            <p:cNvPr id="15" name="Freeform 15"/>
            <p:cNvSpPr/>
            <p:nvPr/>
          </p:nvSpPr>
          <p:spPr>
            <a:xfrm>
              <a:off x="4516" y="0"/>
              <a:ext cx="2761387" cy="728005"/>
            </a:xfrm>
            <a:custGeom>
              <a:avLst/>
              <a:gdLst/>
              <a:ahLst/>
              <a:cxnLst/>
              <a:rect l="l" t="t" r="r" b="b"/>
              <a:pathLst>
                <a:path w="2761387" h="728005">
                  <a:moveTo>
                    <a:pt x="2540675" y="0"/>
                  </a:moveTo>
                  <a:lnTo>
                    <a:pt x="17513" y="0"/>
                  </a:lnTo>
                  <a:cubicBezTo>
                    <a:pt x="12284" y="0"/>
                    <a:pt x="7355" y="2446"/>
                    <a:pt x="4194" y="6611"/>
                  </a:cubicBezTo>
                  <a:cubicBezTo>
                    <a:pt x="1032" y="10777"/>
                    <a:pt x="0" y="16181"/>
                    <a:pt x="1406" y="21218"/>
                  </a:cubicBezTo>
                  <a:lnTo>
                    <a:pt x="192762" y="706787"/>
                  </a:lnTo>
                  <a:cubicBezTo>
                    <a:pt x="196263" y="719330"/>
                    <a:pt x="207690" y="728005"/>
                    <a:pt x="220713" y="728005"/>
                  </a:cubicBezTo>
                  <a:lnTo>
                    <a:pt x="2743875" y="728005"/>
                  </a:lnTo>
                  <a:cubicBezTo>
                    <a:pt x="2749104" y="728005"/>
                    <a:pt x="2754033" y="725559"/>
                    <a:pt x="2757194" y="721393"/>
                  </a:cubicBezTo>
                  <a:cubicBezTo>
                    <a:pt x="2760356" y="717228"/>
                    <a:pt x="2761388" y="711824"/>
                    <a:pt x="2759982" y="706787"/>
                  </a:cubicBezTo>
                  <a:lnTo>
                    <a:pt x="2568626" y="21218"/>
                  </a:lnTo>
                  <a:cubicBezTo>
                    <a:pt x="2565125" y="8675"/>
                    <a:pt x="2553698" y="0"/>
                    <a:pt x="2540675" y="0"/>
                  </a:cubicBezTo>
                  <a:close/>
                </a:path>
              </a:pathLst>
            </a:custGeom>
            <a:solidFill>
              <a:srgbClr val="FFC95F"/>
            </a:solidFill>
          </p:spPr>
        </p:sp>
        <p:sp>
          <p:nvSpPr>
            <p:cNvPr id="16" name="TextBox 16"/>
            <p:cNvSpPr txBox="1"/>
            <p:nvPr/>
          </p:nvSpPr>
          <p:spPr>
            <a:xfrm>
              <a:off x="101600" y="-142875"/>
              <a:ext cx="2567220" cy="870880"/>
            </a:xfrm>
            <a:prstGeom prst="rect">
              <a:avLst/>
            </a:prstGeom>
          </p:spPr>
          <p:txBody>
            <a:bodyPr lIns="50800" tIns="50800" rIns="50800" bIns="50800" rtlCol="0" anchor="ctr"/>
            <a:lstStyle/>
            <a:p>
              <a:pPr algn="ctr">
                <a:lnSpc>
                  <a:spcPts val="10219"/>
                </a:lnSpc>
              </a:pPr>
              <a:r>
                <a:rPr lang="en-US" sz="7299">
                  <a:solidFill>
                    <a:srgbClr val="000000"/>
                  </a:solidFill>
                  <a:latin typeface="Pragmatica Bold"/>
                </a:rPr>
                <a:t> Questions?</a:t>
              </a:r>
            </a:p>
            <a:p>
              <a:pPr algn="ctr">
                <a:lnSpc>
                  <a:spcPts val="2659"/>
                </a:lnSpc>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081772" y="9680899"/>
            <a:ext cx="1082528" cy="461878"/>
          </a:xfrm>
          <a:custGeom>
            <a:avLst/>
            <a:gdLst/>
            <a:ahLst/>
            <a:cxnLst/>
            <a:rect l="l" t="t" r="r" b="b"/>
            <a:pathLst>
              <a:path w="1082528" h="461878">
                <a:moveTo>
                  <a:pt x="0" y="0"/>
                </a:moveTo>
                <a:lnTo>
                  <a:pt x="1082528" y="0"/>
                </a:lnTo>
                <a:lnTo>
                  <a:pt x="1082528" y="461879"/>
                </a:lnTo>
                <a:lnTo>
                  <a:pt x="0" y="461879"/>
                </a:lnTo>
                <a:lnTo>
                  <a:pt x="0" y="0"/>
                </a:lnTo>
                <a:close/>
              </a:path>
            </a:pathLst>
          </a:custGeom>
          <a:blipFill>
            <a:blip r:embed="rId3"/>
            <a:stretch>
              <a:fillRect/>
            </a:stretch>
          </a:blipFill>
        </p:spPr>
      </p:sp>
      <p:sp>
        <p:nvSpPr>
          <p:cNvPr id="3" name="Freeform 3"/>
          <p:cNvSpPr/>
          <p:nvPr/>
        </p:nvSpPr>
        <p:spPr>
          <a:xfrm>
            <a:off x="16135111" y="8038622"/>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4" cstate="print"/>
            <a:stretch>
              <a:fillRect/>
            </a:stretch>
          </a:blipFill>
        </p:spPr>
      </p:sp>
      <p:sp>
        <p:nvSpPr>
          <p:cNvPr id="4" name="Freeform 4"/>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rot="5400000">
            <a:off x="-1249287" y="584877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5400000">
            <a:off x="-1249287" y="315805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5400000">
            <a:off x="-1249287" y="46732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5400000">
            <a:off x="16540497" y="6460662"/>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5400000">
            <a:off x="16540497" y="379991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0" name="Group 10"/>
          <p:cNvGrpSpPr/>
          <p:nvPr/>
        </p:nvGrpSpPr>
        <p:grpSpPr>
          <a:xfrm>
            <a:off x="14093226" y="-2315766"/>
            <a:ext cx="5141550" cy="4866396"/>
            <a:chOff x="0" y="0"/>
            <a:chExt cx="811306" cy="767888"/>
          </a:xfrm>
        </p:grpSpPr>
        <p:sp>
          <p:nvSpPr>
            <p:cNvPr id="11" name="Freeform 11"/>
            <p:cNvSpPr/>
            <p:nvPr/>
          </p:nvSpPr>
          <p:spPr>
            <a:xfrm>
              <a:off x="9494" y="0"/>
              <a:ext cx="792317" cy="767888"/>
            </a:xfrm>
            <a:custGeom>
              <a:avLst/>
              <a:gdLst/>
              <a:ahLst/>
              <a:cxnLst/>
              <a:rect l="l" t="t" r="r" b="b"/>
              <a:pathLst>
                <a:path w="792317" h="767888">
                  <a:moveTo>
                    <a:pt x="776456" y="431855"/>
                  </a:moveTo>
                  <a:lnTo>
                    <a:pt x="623969" y="719977"/>
                  </a:lnTo>
                  <a:cubicBezTo>
                    <a:pt x="608369" y="749452"/>
                    <a:pt x="577753" y="767888"/>
                    <a:pt x="544405" y="767888"/>
                  </a:cubicBezTo>
                  <a:lnTo>
                    <a:pt x="247913" y="767888"/>
                  </a:lnTo>
                  <a:cubicBezTo>
                    <a:pt x="214565" y="767888"/>
                    <a:pt x="183949" y="749452"/>
                    <a:pt x="168349" y="719977"/>
                  </a:cubicBezTo>
                  <a:lnTo>
                    <a:pt x="15863" y="431855"/>
                  </a:lnTo>
                  <a:cubicBezTo>
                    <a:pt x="0" y="401884"/>
                    <a:pt x="0" y="366005"/>
                    <a:pt x="15863" y="336033"/>
                  </a:cubicBezTo>
                  <a:lnTo>
                    <a:pt x="168349" y="47911"/>
                  </a:lnTo>
                  <a:cubicBezTo>
                    <a:pt x="183949" y="18436"/>
                    <a:pt x="214565" y="0"/>
                    <a:pt x="247913" y="0"/>
                  </a:cubicBezTo>
                  <a:lnTo>
                    <a:pt x="544405" y="0"/>
                  </a:lnTo>
                  <a:cubicBezTo>
                    <a:pt x="577753" y="0"/>
                    <a:pt x="608369" y="18436"/>
                    <a:pt x="623969" y="47911"/>
                  </a:cubicBezTo>
                  <a:lnTo>
                    <a:pt x="776456" y="336033"/>
                  </a:lnTo>
                  <a:cubicBezTo>
                    <a:pt x="792318" y="366005"/>
                    <a:pt x="792318" y="401884"/>
                    <a:pt x="776456" y="431855"/>
                  </a:cubicBezTo>
                  <a:close/>
                </a:path>
              </a:pathLst>
            </a:custGeom>
            <a:solidFill>
              <a:srgbClr val="000000">
                <a:alpha val="0"/>
              </a:srgbClr>
            </a:solidFill>
            <a:ln w="66675" cap="rnd">
              <a:solidFill>
                <a:srgbClr val="1F3B80"/>
              </a:solidFill>
              <a:prstDash val="solid"/>
              <a:round/>
            </a:ln>
          </p:spPr>
        </p:sp>
        <p:sp>
          <p:nvSpPr>
            <p:cNvPr id="12" name="TextBox 12"/>
            <p:cNvSpPr txBox="1"/>
            <p:nvPr/>
          </p:nvSpPr>
          <p:spPr>
            <a:xfrm>
              <a:off x="114300" y="-47625"/>
              <a:ext cx="582706" cy="81551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rot="5400000">
            <a:off x="16540497" y="120594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15661066" y="117432"/>
            <a:ext cx="1961970" cy="2201369"/>
          </a:xfrm>
          <a:custGeom>
            <a:avLst/>
            <a:gdLst/>
            <a:ahLst/>
            <a:cxnLst/>
            <a:rect l="l" t="t" r="r" b="b"/>
            <a:pathLst>
              <a:path w="1961970" h="2201369">
                <a:moveTo>
                  <a:pt x="0" y="0"/>
                </a:moveTo>
                <a:lnTo>
                  <a:pt x="1961970" y="0"/>
                </a:lnTo>
                <a:lnTo>
                  <a:pt x="1961970" y="2201369"/>
                </a:lnTo>
                <a:lnTo>
                  <a:pt x="0" y="2201369"/>
                </a:lnTo>
                <a:lnTo>
                  <a:pt x="0" y="0"/>
                </a:lnTo>
                <a:close/>
              </a:path>
            </a:pathLst>
          </a:custGeom>
          <a:blipFill>
            <a:blip r:embed="rId7" cstate="print"/>
            <a:stretch>
              <a:fillRect/>
            </a:stretch>
          </a:blipFill>
        </p:spPr>
      </p:sp>
      <p:sp>
        <p:nvSpPr>
          <p:cNvPr id="15" name="TextBox 15"/>
          <p:cNvSpPr txBox="1"/>
          <p:nvPr/>
        </p:nvSpPr>
        <p:spPr>
          <a:xfrm>
            <a:off x="4403641" y="1909302"/>
            <a:ext cx="4513324" cy="679450"/>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err="1">
                <a:ln>
                  <a:noFill/>
                </a:ln>
                <a:solidFill>
                  <a:srgbClr val="000000"/>
                </a:solidFill>
                <a:effectLst/>
                <a:uLnTx/>
                <a:uFillTx/>
                <a:latin typeface="Clear Sans"/>
                <a:ea typeface="+mn-ea"/>
                <a:cs typeface="+mn-cs"/>
              </a:rPr>
              <a:t>chabac</a:t>
            </a:r>
            <a:r>
              <a:rPr kumimoji="0" lang="en-US" sz="3999" b="0" i="0" u="none" strike="noStrike" kern="1200" cap="none" spc="0" normalizeH="0" baseline="0" noProof="0" dirty="0">
                <a:ln>
                  <a:noFill/>
                </a:ln>
                <a:solidFill>
                  <a:srgbClr val="000000"/>
                </a:solidFill>
                <a:effectLst/>
                <a:uLnTx/>
                <a:uFillTx/>
                <a:latin typeface="Clear Sans"/>
                <a:ea typeface="+mn-ea"/>
                <a:cs typeface="+mn-cs"/>
              </a:rPr>
              <a:t> </a:t>
            </a:r>
            <a:r>
              <a:rPr kumimoji="0" lang="en-US" sz="3999" b="0" i="0" u="none" strike="noStrike" kern="1200" cap="none" spc="0" normalizeH="0" baseline="0" noProof="0" dirty="0" err="1">
                <a:ln>
                  <a:noFill/>
                </a:ln>
                <a:solidFill>
                  <a:srgbClr val="000000"/>
                </a:solidFill>
                <a:effectLst/>
                <a:uLnTx/>
                <a:uFillTx/>
                <a:latin typeface="Clear Sans"/>
                <a:ea typeface="+mn-ea"/>
                <a:cs typeface="+mn-cs"/>
              </a:rPr>
              <a:t>srh</a:t>
            </a:r>
            <a:r>
              <a:rPr kumimoji="0" lang="en-US" sz="3999" b="0" i="0" u="none" strike="noStrike" kern="1200" cap="none" spc="0" normalizeH="0" baseline="0" noProof="0" dirty="0">
                <a:ln>
                  <a:noFill/>
                </a:ln>
                <a:solidFill>
                  <a:srgbClr val="000000"/>
                </a:solidFill>
                <a:effectLst/>
                <a:uLnTx/>
                <a:uFillTx/>
                <a:latin typeface="Clear Sans"/>
                <a:ea typeface="+mn-ea"/>
                <a:cs typeface="+mn-cs"/>
              </a:rPr>
              <a:t> project</a:t>
            </a:r>
          </a:p>
        </p:txBody>
      </p:sp>
      <p:sp>
        <p:nvSpPr>
          <p:cNvPr id="16" name="TextBox 16"/>
          <p:cNvSpPr txBox="1"/>
          <p:nvPr/>
        </p:nvSpPr>
        <p:spPr>
          <a:xfrm>
            <a:off x="3966556" y="640078"/>
            <a:ext cx="9443731" cy="1689565"/>
          </a:xfrm>
          <a:prstGeom prst="rect">
            <a:avLst/>
          </a:prstGeom>
        </p:spPr>
        <p:txBody>
          <a:bodyPr lIns="0" tIns="0" rIns="0" bIns="0" rtlCol="0" anchor="t">
            <a:spAutoFit/>
          </a:bodyPr>
          <a:lstStyle/>
          <a:p>
            <a:pPr marL="0" marR="0" lvl="0" indent="0" algn="ctr" defTabSz="914400" rtl="0" eaLnBrk="1" fontAlgn="auto" latinLnBrk="0" hangingPunct="1">
              <a:lnSpc>
                <a:spcPts val="648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Pragmatica Bold" charset="0"/>
                <a:ea typeface="+mn-ea"/>
                <a:cs typeface="+mn-cs"/>
              </a:rPr>
              <a:t>INFORMATIONS DE CONTACT</a:t>
            </a:r>
            <a:endParaRPr kumimoji="0" lang="en-US" sz="6000" b="0" i="0" u="none" strike="noStrike" kern="1200" cap="none" spc="-150" normalizeH="0" baseline="0" noProof="0" dirty="0">
              <a:ln>
                <a:noFill/>
              </a:ln>
              <a:solidFill>
                <a:srgbClr val="000000"/>
              </a:solidFill>
              <a:effectLst/>
              <a:uLnTx/>
              <a:uFillTx/>
              <a:latin typeface="Pragmatica Bold" charset="0"/>
              <a:ea typeface="+mn-ea"/>
              <a:cs typeface="+mn-cs"/>
            </a:endParaRPr>
          </a:p>
        </p:txBody>
      </p:sp>
      <p:sp>
        <p:nvSpPr>
          <p:cNvPr id="17" name="TextBox 17"/>
          <p:cNvSpPr txBox="1"/>
          <p:nvPr/>
        </p:nvSpPr>
        <p:spPr>
          <a:xfrm>
            <a:off x="1660800" y="5843388"/>
            <a:ext cx="12587470" cy="4216924"/>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000000"/>
                </a:solidFill>
                <a:effectLst/>
                <a:uLnTx/>
                <a:uFillTx/>
                <a:latin typeface="Clear Sans Italics"/>
                <a:ea typeface="+mn-ea"/>
                <a:cs typeface="+mn-cs"/>
              </a:rPr>
              <a:t>[</a:t>
            </a:r>
            <a:r>
              <a:rPr kumimoji="0" lang="fr-FR" sz="2800" b="0" i="0" u="none" strike="noStrike" kern="1200" cap="none" spc="0" normalizeH="0" baseline="0" noProof="0" dirty="0">
                <a:ln>
                  <a:noFill/>
                </a:ln>
                <a:solidFill>
                  <a:srgbClr val="000000"/>
                </a:solidFill>
                <a:effectLst/>
                <a:uLnTx/>
                <a:uFillTx/>
                <a:latin typeface="Clear Sans Italics"/>
                <a:ea typeface="+mn-ea"/>
                <a:cs typeface="+mn-cs"/>
              </a:rPr>
              <a:t>Insérez votre nom]</a:t>
            </a:r>
          </a:p>
          <a:p>
            <a:pPr marL="0" marR="0" lvl="0" indent="0" algn="l" defTabSz="914400" rtl="0" eaLnBrk="1" fontAlgn="auto" latinLnBrk="0" hangingPunct="1">
              <a:lnSpc>
                <a:spcPts val="5599"/>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000000"/>
                </a:solidFill>
                <a:effectLst/>
                <a:uLnTx/>
                <a:uFillTx/>
                <a:latin typeface="Clear Sans Italics"/>
                <a:ea typeface="+mn-ea"/>
                <a:cs typeface="+mn-cs"/>
              </a:rPr>
              <a:t>[Titre du poste]</a:t>
            </a:r>
          </a:p>
          <a:p>
            <a:pPr marL="0" marR="0" lvl="0" indent="0" algn="l" defTabSz="914400" rtl="0" eaLnBrk="1" fontAlgn="auto" latinLnBrk="0" hangingPunct="1">
              <a:lnSpc>
                <a:spcPts val="5599"/>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000000"/>
                </a:solidFill>
                <a:effectLst/>
                <a:uLnTx/>
                <a:uFillTx/>
                <a:latin typeface="Clear Sans Italics"/>
                <a:ea typeface="+mn-ea"/>
                <a:cs typeface="+mn-cs"/>
              </a:rPr>
              <a:t>[Organisation partenaire]</a:t>
            </a:r>
          </a:p>
          <a:p>
            <a:pPr marL="0" marR="0" lvl="0" indent="0" algn="l" defTabSz="914400" rtl="0" eaLnBrk="1" fontAlgn="auto" latinLnBrk="0" hangingPunct="1">
              <a:lnSpc>
                <a:spcPts val="5599"/>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000000"/>
                </a:solidFill>
                <a:effectLst/>
                <a:uLnTx/>
                <a:uFillTx/>
                <a:latin typeface="Clear Sans Italics"/>
                <a:ea typeface="+mn-ea"/>
                <a:cs typeface="+mn-cs"/>
              </a:rPr>
              <a:t>[Adresse de l'organisation]</a:t>
            </a:r>
          </a:p>
          <a:p>
            <a:pPr marL="0" marR="0" lvl="0" indent="0" algn="l" defTabSz="914400" rtl="0" eaLnBrk="1" fontAlgn="auto" latinLnBrk="0" hangingPunct="1">
              <a:lnSpc>
                <a:spcPts val="5599"/>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000000"/>
                </a:solidFill>
                <a:effectLst/>
                <a:uLnTx/>
                <a:uFillTx/>
                <a:latin typeface="Clear Sans Italics"/>
                <a:ea typeface="+mn-ea"/>
                <a:cs typeface="+mn-cs"/>
              </a:rPr>
              <a:t>[Votre adresse e-mail officielle]</a:t>
            </a:r>
          </a:p>
          <a:p>
            <a:pPr marL="0" marR="0" lvl="0" indent="0" algn="l" defTabSz="914400" rtl="0" eaLnBrk="1" fontAlgn="auto" latinLnBrk="0" hangingPunct="1">
              <a:lnSpc>
                <a:spcPts val="5599"/>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000000"/>
                </a:solidFill>
                <a:effectLst/>
                <a:uLnTx/>
                <a:uFillTx/>
                <a:latin typeface="Clear Sans Italics"/>
                <a:ea typeface="+mn-ea"/>
                <a:cs typeface="+mn-cs"/>
              </a:rPr>
              <a:t>[Site Web de l'organisation et identifiants sur les réseaux sociaux</a:t>
            </a:r>
            <a:r>
              <a:rPr kumimoji="0" lang="en-US" sz="2800" b="0" i="0" u="none" strike="noStrike" kern="1200" cap="none" spc="0" normalizeH="0" baseline="0" noProof="0" dirty="0">
                <a:ln>
                  <a:noFill/>
                </a:ln>
                <a:solidFill>
                  <a:srgbClr val="000000"/>
                </a:solidFill>
                <a:effectLst/>
                <a:uLnTx/>
                <a:uFillTx/>
                <a:latin typeface="Clear Sans Italics"/>
                <a:ea typeface="+mn-ea"/>
                <a:cs typeface="+mn-cs"/>
              </a:rPr>
              <a:t>]</a:t>
            </a:r>
          </a:p>
        </p:txBody>
      </p:sp>
      <p:sp>
        <p:nvSpPr>
          <p:cNvPr id="18" name="Freeform 18"/>
          <p:cNvSpPr/>
          <p:nvPr/>
        </p:nvSpPr>
        <p:spPr>
          <a:xfrm>
            <a:off x="2026375" y="1908764"/>
            <a:ext cx="669130" cy="669130"/>
          </a:xfrm>
          <a:custGeom>
            <a:avLst/>
            <a:gdLst/>
            <a:ahLst/>
            <a:cxnLst/>
            <a:rect l="l" t="t" r="r" b="b"/>
            <a:pathLst>
              <a:path w="669130" h="669130">
                <a:moveTo>
                  <a:pt x="0" y="0"/>
                </a:moveTo>
                <a:lnTo>
                  <a:pt x="669130" y="0"/>
                </a:lnTo>
                <a:lnTo>
                  <a:pt x="669130" y="669130"/>
                </a:lnTo>
                <a:lnTo>
                  <a:pt x="0" y="669130"/>
                </a:lnTo>
                <a:lnTo>
                  <a:pt x="0" y="0"/>
                </a:lnTo>
                <a:close/>
              </a:path>
            </a:pathLst>
          </a:custGeom>
          <a:blipFill>
            <a:blip r:embed="rId8" cstate="print">
              <a:extLst>
                <a:ext uri="{96DAC541-7B7A-43D3-8B79-37D633B846F1}">
                  <asvg:svgBlip xmlns:asvg="http://schemas.microsoft.com/office/drawing/2016/SVG/main" r:embed="rId9"/>
                </a:ext>
              </a:extLst>
            </a:blip>
            <a:stretch>
              <a:fillRect/>
            </a:stretch>
          </a:blipFill>
        </p:spPr>
      </p:sp>
      <p:sp>
        <p:nvSpPr>
          <p:cNvPr id="20" name="Freeform 20"/>
          <p:cNvSpPr/>
          <p:nvPr/>
        </p:nvSpPr>
        <p:spPr>
          <a:xfrm>
            <a:off x="3094773" y="3034518"/>
            <a:ext cx="646334" cy="715815"/>
          </a:xfrm>
          <a:custGeom>
            <a:avLst/>
            <a:gdLst/>
            <a:ahLst/>
            <a:cxnLst/>
            <a:rect l="l" t="t" r="r" b="b"/>
            <a:pathLst>
              <a:path w="646334" h="715815">
                <a:moveTo>
                  <a:pt x="0" y="0"/>
                </a:moveTo>
                <a:lnTo>
                  <a:pt x="646334" y="0"/>
                </a:lnTo>
                <a:lnTo>
                  <a:pt x="646334" y="715815"/>
                </a:lnTo>
                <a:lnTo>
                  <a:pt x="0" y="715815"/>
                </a:lnTo>
                <a:lnTo>
                  <a:pt x="0" y="0"/>
                </a:lnTo>
                <a:close/>
              </a:path>
            </a:pathLst>
          </a:custGeom>
          <a:blipFill>
            <a:blip r:embed="rId10"/>
            <a:stretch>
              <a:fillRect/>
            </a:stretch>
          </a:blipFill>
        </p:spPr>
      </p:sp>
      <p:sp>
        <p:nvSpPr>
          <p:cNvPr id="21" name="Freeform 21"/>
          <p:cNvSpPr/>
          <p:nvPr/>
        </p:nvSpPr>
        <p:spPr>
          <a:xfrm>
            <a:off x="1949204" y="1218116"/>
            <a:ext cx="2617735" cy="2194441"/>
          </a:xfrm>
          <a:custGeom>
            <a:avLst/>
            <a:gdLst/>
            <a:ahLst/>
            <a:cxnLst/>
            <a:rect l="l" t="t" r="r" b="b"/>
            <a:pathLst>
              <a:path w="2617735" h="2194441">
                <a:moveTo>
                  <a:pt x="0" y="0"/>
                </a:moveTo>
                <a:lnTo>
                  <a:pt x="2617734" y="0"/>
                </a:lnTo>
                <a:lnTo>
                  <a:pt x="2617734" y="2194442"/>
                </a:lnTo>
                <a:lnTo>
                  <a:pt x="0" y="2194442"/>
                </a:lnTo>
                <a:lnTo>
                  <a:pt x="0" y="0"/>
                </a:lnTo>
                <a:close/>
              </a:path>
            </a:pathLst>
          </a:custGeom>
          <a:blipFill>
            <a:blip r:embed="rId11"/>
            <a:stretch>
              <a:fillRect/>
            </a:stretch>
          </a:blipFill>
        </p:spPr>
      </p:sp>
      <p:sp>
        <p:nvSpPr>
          <p:cNvPr id="22" name="TextBox 22"/>
          <p:cNvSpPr txBox="1"/>
          <p:nvPr/>
        </p:nvSpPr>
        <p:spPr>
          <a:xfrm>
            <a:off x="4403641" y="3047935"/>
            <a:ext cx="4513324" cy="679450"/>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err="1">
                <a:ln>
                  <a:noFill/>
                </a:ln>
                <a:solidFill>
                  <a:srgbClr val="000000"/>
                </a:solidFill>
                <a:effectLst/>
                <a:uLnTx/>
                <a:uFillTx/>
                <a:latin typeface="Clear Sans"/>
                <a:ea typeface="+mn-ea"/>
                <a:cs typeface="+mn-cs"/>
              </a:rPr>
              <a:t>chabac_srh</a:t>
            </a:r>
            <a:endParaRPr kumimoji="0" lang="en-US" sz="3999" b="0" i="0" u="none" strike="noStrike" kern="1200" cap="none" spc="0" normalizeH="0" baseline="0" noProof="0" dirty="0">
              <a:ln>
                <a:noFill/>
              </a:ln>
              <a:solidFill>
                <a:srgbClr val="000000"/>
              </a:solidFill>
              <a:effectLst/>
              <a:uLnTx/>
              <a:uFillTx/>
              <a:latin typeface="Clear Sans"/>
              <a:ea typeface="+mn-ea"/>
              <a:cs typeface="+mn-cs"/>
            </a:endParaRPr>
          </a:p>
        </p:txBody>
      </p:sp>
      <p:sp>
        <p:nvSpPr>
          <p:cNvPr id="23" name="TextBox 23"/>
          <p:cNvSpPr txBox="1"/>
          <p:nvPr/>
        </p:nvSpPr>
        <p:spPr>
          <a:xfrm>
            <a:off x="4450060" y="5104268"/>
            <a:ext cx="3588231" cy="605935"/>
          </a:xfrm>
          <a:prstGeom prst="rect">
            <a:avLst/>
          </a:prstGeom>
        </p:spPr>
        <p:txBody>
          <a:bodyPr wrap="square" lIns="0" tIns="0" rIns="0" bIns="0" rtlCol="0" anchor="t">
            <a:spAutoFit/>
          </a:bodyPr>
          <a:lstStyle/>
          <a:p>
            <a:pPr marL="0" marR="0" lvl="0" indent="0" algn="l" defTabSz="914400" rtl="0" eaLnBrk="1" fontAlgn="auto" latinLnBrk="0" hangingPunct="1">
              <a:lnSpc>
                <a:spcPts val="4955"/>
              </a:lnSpc>
              <a:spcBef>
                <a:spcPct val="0"/>
              </a:spcBef>
              <a:spcAft>
                <a:spcPts val="0"/>
              </a:spcAft>
              <a:buClrTx/>
              <a:buSzTx/>
              <a:buFontTx/>
              <a:buNone/>
              <a:tabLst/>
              <a:defRPr/>
            </a:pPr>
            <a:r>
              <a:rPr kumimoji="0" lang="en-US" sz="3996" b="0" i="0" u="none" strike="noStrike" kern="1200" cap="none" spc="0" normalizeH="0" baseline="0" noProof="0" dirty="0">
                <a:ln>
                  <a:noFill/>
                </a:ln>
                <a:solidFill>
                  <a:srgbClr val="000000"/>
                </a:solidFill>
                <a:effectLst/>
                <a:uLnTx/>
                <a:uFillTx/>
                <a:latin typeface="Clear Sans"/>
                <a:ea typeface="+mn-ea"/>
                <a:cs typeface="+mn-cs"/>
              </a:rPr>
              <a:t>www.chabac.ca</a:t>
            </a:r>
          </a:p>
        </p:txBody>
      </p:sp>
      <p:sp>
        <p:nvSpPr>
          <p:cNvPr id="25" name="Rectangle 1">
            <a:extLst>
              <a:ext uri="{FF2B5EF4-FFF2-40B4-BE49-F238E27FC236}">
                <a16:creationId xmlns:a16="http://schemas.microsoft.com/office/drawing/2014/main" id="{0B603ECD-FF8F-4B31-9180-15FB43041C9E}"/>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9">
            <a:extLst>
              <a:ext uri="{FF2B5EF4-FFF2-40B4-BE49-F238E27FC236}">
                <a16:creationId xmlns:a16="http://schemas.microsoft.com/office/drawing/2014/main" id="{9BBC6AEA-9F68-4848-B8FC-558616A86E63}"/>
              </a:ext>
            </a:extLst>
          </p:cNvPr>
          <p:cNvSpPr/>
          <p:nvPr/>
        </p:nvSpPr>
        <p:spPr>
          <a:xfrm>
            <a:off x="1969698" y="3007853"/>
            <a:ext cx="782484" cy="782484"/>
          </a:xfrm>
          <a:custGeom>
            <a:avLst/>
            <a:gdLst/>
            <a:ahLst/>
            <a:cxnLst/>
            <a:rect l="l" t="t" r="r" b="b"/>
            <a:pathLst>
              <a:path w="782484" h="782484">
                <a:moveTo>
                  <a:pt x="0" y="0"/>
                </a:moveTo>
                <a:lnTo>
                  <a:pt x="782485" y="0"/>
                </a:lnTo>
                <a:lnTo>
                  <a:pt x="782485" y="782484"/>
                </a:lnTo>
                <a:lnTo>
                  <a:pt x="0" y="7824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6" name="Freeform 18">
            <a:extLst>
              <a:ext uri="{FF2B5EF4-FFF2-40B4-BE49-F238E27FC236}">
                <a16:creationId xmlns:a16="http://schemas.microsoft.com/office/drawing/2014/main" id="{239B8C04-2801-44FD-B0EE-0D67493D98C7}"/>
              </a:ext>
            </a:extLst>
          </p:cNvPr>
          <p:cNvSpPr/>
          <p:nvPr/>
        </p:nvSpPr>
        <p:spPr>
          <a:xfrm>
            <a:off x="2045483" y="1881499"/>
            <a:ext cx="669130" cy="669130"/>
          </a:xfrm>
          <a:custGeom>
            <a:avLst/>
            <a:gdLst/>
            <a:ahLst/>
            <a:cxnLst/>
            <a:rect l="l" t="t" r="r" b="b"/>
            <a:pathLst>
              <a:path w="669130" h="669130">
                <a:moveTo>
                  <a:pt x="0" y="0"/>
                </a:moveTo>
                <a:lnTo>
                  <a:pt x="669130" y="0"/>
                </a:lnTo>
                <a:lnTo>
                  <a:pt x="669130" y="669130"/>
                </a:lnTo>
                <a:lnTo>
                  <a:pt x="0" y="669130"/>
                </a:lnTo>
                <a:lnTo>
                  <a:pt x="0" y="0"/>
                </a:lnTo>
                <a:close/>
              </a:path>
            </a:pathLst>
          </a:custGeom>
          <a:blipFill>
            <a:blip r:embed="rId14" cstate="print">
              <a:extLst>
                <a:ext uri="{96DAC541-7B7A-43D3-8B79-37D633B846F1}">
                  <asvg:svgBlip xmlns:asvg="http://schemas.microsoft.com/office/drawing/2016/SVG/main" r:embed="rId15"/>
                </a:ext>
              </a:extLst>
            </a:blip>
            <a:stretch>
              <a:fillRect/>
            </a:stretch>
          </a:blipFill>
        </p:spPr>
      </p:sp>
      <p:sp>
        <p:nvSpPr>
          <p:cNvPr id="27" name="Freeform 24">
            <a:extLst>
              <a:ext uri="{FF2B5EF4-FFF2-40B4-BE49-F238E27FC236}">
                <a16:creationId xmlns:a16="http://schemas.microsoft.com/office/drawing/2014/main" id="{8D0E3AF0-C43C-4DFD-8628-C89F52770167}"/>
              </a:ext>
            </a:extLst>
          </p:cNvPr>
          <p:cNvSpPr/>
          <p:nvPr/>
        </p:nvSpPr>
        <p:spPr>
          <a:xfrm>
            <a:off x="2509602" y="4228256"/>
            <a:ext cx="748469" cy="640876"/>
          </a:xfrm>
          <a:custGeom>
            <a:avLst/>
            <a:gdLst/>
            <a:ahLst/>
            <a:cxnLst/>
            <a:rect l="l" t="t" r="r" b="b"/>
            <a:pathLst>
              <a:path w="748469" h="640876">
                <a:moveTo>
                  <a:pt x="0" y="0"/>
                </a:moveTo>
                <a:lnTo>
                  <a:pt x="748469" y="0"/>
                </a:lnTo>
                <a:lnTo>
                  <a:pt x="748469" y="640876"/>
                </a:lnTo>
                <a:lnTo>
                  <a:pt x="0" y="640876"/>
                </a:lnTo>
                <a:lnTo>
                  <a:pt x="0" y="0"/>
                </a:lnTo>
                <a:close/>
              </a:path>
            </a:pathLst>
          </a:custGeom>
          <a:blipFill>
            <a:blip r:embed="rId16" cstate="print">
              <a:extLst>
                <a:ext uri="{96DAC541-7B7A-43D3-8B79-37D633B846F1}">
                  <asvg:svgBlip xmlns:asvg="http://schemas.microsoft.com/office/drawing/2016/SVG/main" r:embed="rId17"/>
                </a:ext>
              </a:extLst>
            </a:blip>
            <a:stretch>
              <a:fillRect/>
            </a:stretch>
          </a:blipFill>
        </p:spPr>
      </p:sp>
      <p:sp>
        <p:nvSpPr>
          <p:cNvPr id="28" name="TextBox 23">
            <a:extLst>
              <a:ext uri="{FF2B5EF4-FFF2-40B4-BE49-F238E27FC236}">
                <a16:creationId xmlns:a16="http://schemas.microsoft.com/office/drawing/2014/main" id="{328B74E4-254D-4A26-9660-770E94A18DDD}"/>
              </a:ext>
            </a:extLst>
          </p:cNvPr>
          <p:cNvSpPr txBox="1"/>
          <p:nvPr/>
        </p:nvSpPr>
        <p:spPr>
          <a:xfrm>
            <a:off x="4403641" y="4241736"/>
            <a:ext cx="8569561" cy="627397"/>
          </a:xfrm>
          <a:prstGeom prst="rect">
            <a:avLst/>
          </a:prstGeom>
        </p:spPr>
        <p:txBody>
          <a:bodyPr lIns="0" tIns="0" rIns="0" bIns="0" rtlCol="0" anchor="t">
            <a:spAutoFit/>
          </a:bodyPr>
          <a:lstStyle/>
          <a:p>
            <a:pPr marL="0" marR="0" lvl="0" indent="0" algn="l" defTabSz="914400" rtl="0" eaLnBrk="1" fontAlgn="auto" latinLnBrk="0" hangingPunct="1">
              <a:lnSpc>
                <a:spcPts val="4955"/>
              </a:lnSpc>
              <a:spcBef>
                <a:spcPct val="0"/>
              </a:spcBef>
              <a:spcAft>
                <a:spcPts val="0"/>
              </a:spcAft>
              <a:buClrTx/>
              <a:buSzTx/>
              <a:buFontTx/>
              <a:buNone/>
              <a:tabLst/>
              <a:defRPr/>
            </a:pPr>
            <a:r>
              <a:rPr kumimoji="0" lang="en-US" sz="3996" b="0" i="0" u="none" strike="noStrike" kern="1200" cap="none" spc="0" normalizeH="0" baseline="0" noProof="0" dirty="0">
                <a:ln>
                  <a:noFill/>
                </a:ln>
                <a:solidFill>
                  <a:srgbClr val="000000"/>
                </a:solidFill>
                <a:effectLst/>
                <a:uLnTx/>
                <a:uFillTx/>
                <a:latin typeface="Clear Sans"/>
                <a:ea typeface="+mn-ea"/>
                <a:cs typeface="+mn-cs"/>
              </a:rPr>
              <a:t>chabac.srh.project23@gmail.com</a:t>
            </a:r>
          </a:p>
        </p:txBody>
      </p:sp>
      <p:sp>
        <p:nvSpPr>
          <p:cNvPr id="19" name="Rectangle 18">
            <a:extLst>
              <a:ext uri="{FF2B5EF4-FFF2-40B4-BE49-F238E27FC236}">
                <a16:creationId xmlns:a16="http://schemas.microsoft.com/office/drawing/2014/main" id="{F8744AA6-0D77-45CF-9B88-EA0BEDE9DD4C}"/>
              </a:ext>
            </a:extLst>
          </p:cNvPr>
          <p:cNvSpPr/>
          <p:nvPr/>
        </p:nvSpPr>
        <p:spPr>
          <a:xfrm>
            <a:off x="1611632" y="5002317"/>
            <a:ext cx="247433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Clear Sans" panose="020B0604020202020204" charset="0"/>
                <a:ea typeface="+mn-ea"/>
                <a:cs typeface="Clear Sans" panose="020B0604020202020204" charset="0"/>
              </a:rPr>
              <a:t>Site Web: </a:t>
            </a:r>
            <a:endParaRPr kumimoji="0" lang="en-US" sz="4000" b="0" i="0" u="none" strike="noStrike" kern="1200" cap="none" spc="0" normalizeH="0" baseline="0" noProof="0" dirty="0">
              <a:ln>
                <a:noFill/>
              </a:ln>
              <a:solidFill>
                <a:prstClr val="black"/>
              </a:solidFill>
              <a:effectLst/>
              <a:uLnTx/>
              <a:uFillTx/>
              <a:latin typeface="Clear Sans" panose="020B0604020202020204" charset="0"/>
              <a:ea typeface="+mn-ea"/>
              <a:cs typeface="Clear Sans" panose="020B0604020202020204" charset="0"/>
            </a:endParaRPr>
          </a:p>
        </p:txBody>
      </p:sp>
    </p:spTree>
    <p:extLst>
      <p:ext uri="{BB962C8B-B14F-4D97-AF65-F5344CB8AC3E}">
        <p14:creationId xmlns:p14="http://schemas.microsoft.com/office/powerpoint/2010/main" val="3754111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039622" y="8046447"/>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2" cstate="print"/>
            <a:stretch>
              <a:fillRect/>
            </a:stretch>
          </a:blipFill>
        </p:spPr>
      </p:sp>
      <p:sp>
        <p:nvSpPr>
          <p:cNvPr id="3" name="TextBox 3"/>
          <p:cNvSpPr txBox="1"/>
          <p:nvPr/>
        </p:nvSpPr>
        <p:spPr>
          <a:xfrm>
            <a:off x="1300372" y="1548860"/>
            <a:ext cx="16273808" cy="7284045"/>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Barlow" charset="0"/>
                <a:ea typeface="+mn-ea"/>
                <a:cs typeface="+mn-cs"/>
              </a:rPr>
              <a:t>Nous reconnaissons que la terre sur laquelle nous nous réunissons dans le territoire du traité no 6 est le lieu de rassemblement traditionnel de nombreux peuples autochtones.</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Barlow" charset="0"/>
                <a:ea typeface="+mn-ea"/>
                <a:cs typeface="+mn-cs"/>
              </a:rPr>
              <a:t>Nous honorons et respectons l'histoire, les langues, les cérémonies et la culture des Premières Nations, des Métis et des Inuits qui considèrent ce territoire comme leur chez-soi.</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sz="3200" b="0" i="0" u="none" strike="noStrike" kern="1200" cap="none" spc="0" normalizeH="0" baseline="0" noProof="0" dirty="0">
              <a:ln>
                <a:noFill/>
              </a:ln>
              <a:solidFill>
                <a:prstClr val="black"/>
              </a:solidFill>
              <a:effectLst/>
              <a:uLnTx/>
              <a:uFillTx/>
              <a:latin typeface="Barlow"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Barlow" charset="0"/>
                <a:ea typeface="+mn-ea"/>
                <a:cs typeface="+mn-cs"/>
              </a:rPr>
              <a:t>Il s'agit d'une reconnaissance des personnes de la diaspora africaine qui ont été déracinées, asservies et déplacées au Canada et en Amérique du Nord. La présence des  Noirs ,Africains, et des Caribéens  (NAC) au Canada ne peut être dissociée de leur passé colonial, qui a eu et continue d'avoir des répercussions négatives sur les personnes d'ascendance africaine(NAC) au Canada</a:t>
            </a:r>
            <a:r>
              <a:rPr kumimoji="0" lang="en-US" sz="3200" b="0" i="0" u="none" strike="noStrike" kern="1200" cap="none" spc="0" normalizeH="0" baseline="0" noProof="0" dirty="0">
                <a:ln>
                  <a:noFill/>
                </a:ln>
                <a:solidFill>
                  <a:srgbClr val="000000"/>
                </a:solidFill>
                <a:effectLst/>
                <a:uLnTx/>
                <a:uFillTx/>
                <a:latin typeface="Barlow" charset="0"/>
                <a:ea typeface="+mn-ea"/>
                <a:cs typeface="+mn-cs"/>
              </a:rPr>
              <a:t>.</a:t>
            </a:r>
          </a:p>
        </p:txBody>
      </p:sp>
      <p:sp>
        <p:nvSpPr>
          <p:cNvPr id="4" name="Freeform 4"/>
          <p:cNvSpPr/>
          <p:nvPr/>
        </p:nvSpPr>
        <p:spPr>
          <a:xfrm>
            <a:off x="0" y="8163179"/>
            <a:ext cx="2600745" cy="2496715"/>
          </a:xfrm>
          <a:custGeom>
            <a:avLst/>
            <a:gdLst/>
            <a:ahLst/>
            <a:cxnLst/>
            <a:rect l="l" t="t" r="r" b="b"/>
            <a:pathLst>
              <a:path w="2600745" h="2496715">
                <a:moveTo>
                  <a:pt x="0" y="0"/>
                </a:moveTo>
                <a:lnTo>
                  <a:pt x="2600745" y="0"/>
                </a:lnTo>
                <a:lnTo>
                  <a:pt x="2600745" y="2496715"/>
                </a:lnTo>
                <a:lnTo>
                  <a:pt x="0" y="24967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2600745" y="8703455"/>
            <a:ext cx="1863508" cy="1956439"/>
          </a:xfrm>
          <a:custGeom>
            <a:avLst/>
            <a:gdLst/>
            <a:ahLst/>
            <a:cxnLst/>
            <a:rect l="l" t="t" r="r" b="b"/>
            <a:pathLst>
              <a:path w="1863508" h="1956439">
                <a:moveTo>
                  <a:pt x="0" y="0"/>
                </a:moveTo>
                <a:lnTo>
                  <a:pt x="1863508" y="0"/>
                </a:lnTo>
                <a:lnTo>
                  <a:pt x="1863508" y="1956439"/>
                </a:lnTo>
                <a:lnTo>
                  <a:pt x="0" y="195643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5400000">
            <a:off x="16540497" y="101494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TextBox 7"/>
          <p:cNvSpPr txBox="1"/>
          <p:nvPr/>
        </p:nvSpPr>
        <p:spPr>
          <a:xfrm>
            <a:off x="1007096" y="318964"/>
            <a:ext cx="16273808" cy="779059"/>
          </a:xfrm>
          <a:prstGeom prst="rect">
            <a:avLst/>
          </a:prstGeom>
        </p:spPr>
        <p:txBody>
          <a:bodyPr wrap="square" lIns="0" tIns="0" rIns="0" bIns="0" rtlCol="0" anchor="t">
            <a:spAutoFit/>
          </a:bodyPr>
          <a:lstStyle/>
          <a:p>
            <a:pPr marL="0" marR="0" lvl="0" indent="0" algn="ctr" defTabSz="914400" rtl="0" eaLnBrk="1" fontAlgn="auto" latinLnBrk="0" hangingPunct="1">
              <a:lnSpc>
                <a:spcPts val="6479"/>
              </a:lnSpc>
              <a:spcBef>
                <a:spcPts val="0"/>
              </a:spcBef>
              <a:spcAft>
                <a:spcPts val="0"/>
              </a:spcAft>
              <a:buClrTx/>
              <a:buSzTx/>
              <a:buFontTx/>
              <a:buNone/>
              <a:tabLst/>
              <a:defRPr/>
            </a:pPr>
            <a:r>
              <a:rPr kumimoji="0" lang="fr-FR" sz="4000" b="0" i="0" u="none" strike="noStrike" kern="1200" cap="none" spc="-149" normalizeH="0" baseline="0" noProof="0" dirty="0">
                <a:ln>
                  <a:noFill/>
                </a:ln>
                <a:solidFill>
                  <a:srgbClr val="000000"/>
                </a:solidFill>
                <a:effectLst/>
                <a:uLnTx/>
                <a:uFillTx/>
                <a:latin typeface="Pragmatica Bold"/>
                <a:ea typeface="+mn-ea"/>
                <a:cs typeface="+mn-cs"/>
              </a:rPr>
              <a:t>RECONNAISSANCE DE LA TERRE ET DE L’ASCENDANCE AFRICAINE</a:t>
            </a:r>
            <a:endParaRPr kumimoji="0" lang="en-US" sz="4000" b="0" i="0" u="none" strike="noStrike" kern="1200" cap="none" spc="-149" normalizeH="0" baseline="0" noProof="0" dirty="0">
              <a:ln>
                <a:noFill/>
              </a:ln>
              <a:solidFill>
                <a:srgbClr val="000000"/>
              </a:solidFill>
              <a:effectLst/>
              <a:uLnTx/>
              <a:uFillTx/>
              <a:latin typeface="Pragmatica Bold"/>
              <a:ea typeface="+mn-ea"/>
              <a:cs typeface="+mn-cs"/>
            </a:endParaRPr>
          </a:p>
        </p:txBody>
      </p:sp>
      <p:sp>
        <p:nvSpPr>
          <p:cNvPr id="8" name="Freeform 8"/>
          <p:cNvSpPr/>
          <p:nvPr/>
        </p:nvSpPr>
        <p:spPr>
          <a:xfrm rot="5400000">
            <a:off x="16540497" y="3815933"/>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5400000">
            <a:off x="16540497" y="6549749"/>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rot="5400000">
            <a:off x="-1249287" y="608744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Freeform 11"/>
          <p:cNvSpPr/>
          <p:nvPr/>
        </p:nvSpPr>
        <p:spPr>
          <a:xfrm rot="5400000">
            <a:off x="-1249287" y="33959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rot="5400000">
            <a:off x="-1249287" y="704547"/>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704044" y="1523495"/>
            <a:ext cx="14453010" cy="4329390"/>
          </a:xfrm>
          <a:prstGeom prst="rect">
            <a:avLst/>
          </a:prstGeom>
        </p:spPr>
        <p:txBody>
          <a:bodyPr wrap="square" lIns="0" tIns="0" r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Barlow"/>
                <a:ea typeface="+mn-ea"/>
                <a:cs typeface="+mn-cs"/>
              </a:rPr>
              <a:t>Le Réseau canadien VIH/sida des communautés noires, africaines et caribéennes (RCVSNAC) a été fondé en 2010 pour mobiliser une réponse stratégique nationale au VIH au sein des communautés noires, africaines et caribéennes (NAC). Il est actuellement hébergé par la Société du Réseau VIH d'Edmonton, une organisation caritative qui se consacre à l'amélioration de la vie des personnes vivant avec ou affectées par le VIH et le sida</a:t>
            </a:r>
            <a:r>
              <a:rPr kumimoji="0" lang="en-US" sz="3200" b="0" i="0" u="none" strike="noStrike" kern="1200" cap="none" spc="0" normalizeH="0" baseline="0" noProof="0" dirty="0">
                <a:ln>
                  <a:noFill/>
                </a:ln>
                <a:solidFill>
                  <a:srgbClr val="000000"/>
                </a:solidFill>
                <a:effectLst/>
                <a:uLnTx/>
                <a:uFillTx/>
                <a:latin typeface="Barlow"/>
                <a:ea typeface="+mn-ea"/>
                <a:cs typeface="+mn-cs"/>
              </a:rPr>
              <a:t>.</a:t>
            </a:r>
          </a:p>
        </p:txBody>
      </p:sp>
      <p:grpSp>
        <p:nvGrpSpPr>
          <p:cNvPr id="3" name="Group 3"/>
          <p:cNvGrpSpPr/>
          <p:nvPr/>
        </p:nvGrpSpPr>
        <p:grpSpPr>
          <a:xfrm>
            <a:off x="1092079" y="1009879"/>
            <a:ext cx="4051418" cy="552064"/>
            <a:chOff x="0" y="0"/>
            <a:chExt cx="4473657" cy="609600"/>
          </a:xfrm>
        </p:grpSpPr>
        <p:sp>
          <p:nvSpPr>
            <p:cNvPr id="4" name="Freeform 4"/>
            <p:cNvSpPr/>
            <p:nvPr/>
          </p:nvSpPr>
          <p:spPr>
            <a:xfrm>
              <a:off x="3714" y="0"/>
              <a:ext cx="4466229" cy="609600"/>
            </a:xfrm>
            <a:custGeom>
              <a:avLst/>
              <a:gdLst/>
              <a:ahLst/>
              <a:cxnLst/>
              <a:rect l="l" t="t" r="r" b="b"/>
              <a:pathLst>
                <a:path w="4466229" h="609600">
                  <a:moveTo>
                    <a:pt x="4251456" y="0"/>
                  </a:moveTo>
                  <a:lnTo>
                    <a:pt x="11573" y="0"/>
                  </a:lnTo>
                  <a:cubicBezTo>
                    <a:pt x="8032" y="0"/>
                    <a:pt x="4706" y="1703"/>
                    <a:pt x="2635" y="4576"/>
                  </a:cubicBezTo>
                  <a:cubicBezTo>
                    <a:pt x="564" y="7449"/>
                    <a:pt x="0" y="11143"/>
                    <a:pt x="1120" y="14503"/>
                  </a:cubicBezTo>
                  <a:lnTo>
                    <a:pt x="194652" y="595097"/>
                  </a:lnTo>
                  <a:cubicBezTo>
                    <a:pt x="197539" y="603758"/>
                    <a:pt x="205644" y="609600"/>
                    <a:pt x="214773" y="609600"/>
                  </a:cubicBezTo>
                  <a:lnTo>
                    <a:pt x="4454656" y="609600"/>
                  </a:lnTo>
                  <a:cubicBezTo>
                    <a:pt x="4458198" y="609600"/>
                    <a:pt x="4461524" y="607897"/>
                    <a:pt x="4463594" y="605024"/>
                  </a:cubicBezTo>
                  <a:cubicBezTo>
                    <a:pt x="4465666" y="602151"/>
                    <a:pt x="4466229" y="598457"/>
                    <a:pt x="4465109" y="595097"/>
                  </a:cubicBezTo>
                  <a:lnTo>
                    <a:pt x="4271577" y="14503"/>
                  </a:lnTo>
                  <a:cubicBezTo>
                    <a:pt x="4268690" y="5842"/>
                    <a:pt x="4260585" y="0"/>
                    <a:pt x="4251456" y="0"/>
                  </a:cubicBezTo>
                  <a:close/>
                </a:path>
              </a:pathLst>
            </a:custGeom>
            <a:gradFill rotWithShape="1">
              <a:gsLst>
                <a:gs pos="0">
                  <a:srgbClr val="FFB613">
                    <a:alpha val="100000"/>
                  </a:srgbClr>
                </a:gs>
                <a:gs pos="100000">
                  <a:srgbClr val="FFE42F">
                    <a:alpha val="100000"/>
                  </a:srgbClr>
                </a:gs>
              </a:gsLst>
              <a:lin ang="5400000"/>
            </a:gradFill>
          </p:spPr>
        </p:sp>
        <p:sp>
          <p:nvSpPr>
            <p:cNvPr id="5" name="TextBox 5"/>
            <p:cNvSpPr txBox="1"/>
            <p:nvPr/>
          </p:nvSpPr>
          <p:spPr>
            <a:xfrm>
              <a:off x="101600" y="-47625"/>
              <a:ext cx="4270457" cy="657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676240" y="6461604"/>
            <a:ext cx="14732455" cy="3590727"/>
          </a:xfrm>
          <a:prstGeom prst="rect">
            <a:avLst/>
          </a:prstGeom>
        </p:spPr>
        <p:txBody>
          <a:bodyPr wrap="square" lIns="0" tIns="0" r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00000"/>
                </a:solidFill>
                <a:effectLst/>
                <a:uLnTx/>
                <a:uFillTx/>
                <a:latin typeface="Barlow"/>
                <a:ea typeface="+mn-ea"/>
                <a:cs typeface="+mn-cs"/>
              </a:rPr>
              <a:t>Accroître la capacité des programmes et services de santé sexuelle et reproductive (SSR) dans quatre provinces canadiennes pour mieux servir les communautés noires, africaines et caribéennes (NAC), en particulier les femmes,  2SLGBTQI + les personnes, les nouveaux arrivants et les jeunes noirs, grâce au renforcement des capacités des prestataires de soins de santé (PSS) et des communautés.</a:t>
            </a:r>
          </a:p>
        </p:txBody>
      </p:sp>
      <p:grpSp>
        <p:nvGrpSpPr>
          <p:cNvPr id="7" name="Group 7"/>
          <p:cNvGrpSpPr/>
          <p:nvPr/>
        </p:nvGrpSpPr>
        <p:grpSpPr>
          <a:xfrm>
            <a:off x="1000069" y="5926939"/>
            <a:ext cx="4051418" cy="697706"/>
            <a:chOff x="0" y="0"/>
            <a:chExt cx="4473657" cy="609600"/>
          </a:xfrm>
        </p:grpSpPr>
        <p:sp>
          <p:nvSpPr>
            <p:cNvPr id="8" name="Freeform 8"/>
            <p:cNvSpPr/>
            <p:nvPr/>
          </p:nvSpPr>
          <p:spPr>
            <a:xfrm>
              <a:off x="3714" y="0"/>
              <a:ext cx="4466229" cy="609600"/>
            </a:xfrm>
            <a:custGeom>
              <a:avLst/>
              <a:gdLst/>
              <a:ahLst/>
              <a:cxnLst/>
              <a:rect l="l" t="t" r="r" b="b"/>
              <a:pathLst>
                <a:path w="4466229" h="609600">
                  <a:moveTo>
                    <a:pt x="4251456" y="0"/>
                  </a:moveTo>
                  <a:lnTo>
                    <a:pt x="11573" y="0"/>
                  </a:lnTo>
                  <a:cubicBezTo>
                    <a:pt x="8032" y="0"/>
                    <a:pt x="4706" y="1703"/>
                    <a:pt x="2635" y="4576"/>
                  </a:cubicBezTo>
                  <a:cubicBezTo>
                    <a:pt x="564" y="7449"/>
                    <a:pt x="0" y="11143"/>
                    <a:pt x="1120" y="14503"/>
                  </a:cubicBezTo>
                  <a:lnTo>
                    <a:pt x="194652" y="595097"/>
                  </a:lnTo>
                  <a:cubicBezTo>
                    <a:pt x="197539" y="603758"/>
                    <a:pt x="205644" y="609600"/>
                    <a:pt x="214773" y="609600"/>
                  </a:cubicBezTo>
                  <a:lnTo>
                    <a:pt x="4454656" y="609600"/>
                  </a:lnTo>
                  <a:cubicBezTo>
                    <a:pt x="4458198" y="609600"/>
                    <a:pt x="4461524" y="607897"/>
                    <a:pt x="4463594" y="605024"/>
                  </a:cubicBezTo>
                  <a:cubicBezTo>
                    <a:pt x="4465666" y="602151"/>
                    <a:pt x="4466229" y="598457"/>
                    <a:pt x="4465109" y="595097"/>
                  </a:cubicBezTo>
                  <a:lnTo>
                    <a:pt x="4271577" y="14503"/>
                  </a:lnTo>
                  <a:cubicBezTo>
                    <a:pt x="4268690" y="5842"/>
                    <a:pt x="4260585" y="0"/>
                    <a:pt x="4251456" y="0"/>
                  </a:cubicBezTo>
                  <a:close/>
                </a:path>
              </a:pathLst>
            </a:custGeom>
            <a:solidFill>
              <a:srgbClr val="1F3B80"/>
            </a:solidFill>
          </p:spPr>
        </p:sp>
        <p:sp>
          <p:nvSpPr>
            <p:cNvPr id="9" name="TextBox 9"/>
            <p:cNvSpPr txBox="1"/>
            <p:nvPr/>
          </p:nvSpPr>
          <p:spPr>
            <a:xfrm>
              <a:off x="101600" y="-47625"/>
              <a:ext cx="4270457" cy="657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0"/>
          <p:cNvSpPr/>
          <p:nvPr/>
        </p:nvSpPr>
        <p:spPr>
          <a:xfrm rot="-10800000">
            <a:off x="14819795" y="1620871"/>
            <a:ext cx="3133487" cy="2871836"/>
          </a:xfrm>
          <a:custGeom>
            <a:avLst/>
            <a:gdLst/>
            <a:ahLst/>
            <a:cxnLst/>
            <a:rect l="l" t="t" r="r" b="b"/>
            <a:pathLst>
              <a:path w="3565397" h="3240055">
                <a:moveTo>
                  <a:pt x="0" y="0"/>
                </a:moveTo>
                <a:lnTo>
                  <a:pt x="3565398" y="0"/>
                </a:lnTo>
                <a:lnTo>
                  <a:pt x="3565398" y="3240055"/>
                </a:lnTo>
                <a:lnTo>
                  <a:pt x="0" y="3240055"/>
                </a:lnTo>
                <a:lnTo>
                  <a:pt x="0" y="0"/>
                </a:lnTo>
                <a:close/>
              </a:path>
            </a:pathLst>
          </a:custGeom>
          <a:blipFill>
            <a:blip r:embed="rId2"/>
            <a:stretch>
              <a:fillRect/>
            </a:stretch>
          </a:blipFill>
        </p:spPr>
      </p:sp>
      <p:grpSp>
        <p:nvGrpSpPr>
          <p:cNvPr id="11" name="Group 11"/>
          <p:cNvGrpSpPr/>
          <p:nvPr/>
        </p:nvGrpSpPr>
        <p:grpSpPr>
          <a:xfrm rot="-5400000">
            <a:off x="15459171" y="1600440"/>
            <a:ext cx="1989567" cy="2671658"/>
            <a:chOff x="0" y="0"/>
            <a:chExt cx="648328" cy="812800"/>
          </a:xfrm>
        </p:grpSpPr>
        <p:sp>
          <p:nvSpPr>
            <p:cNvPr id="12" name="Freeform 12"/>
            <p:cNvSpPr/>
            <p:nvPr/>
          </p:nvSpPr>
          <p:spPr>
            <a:xfrm>
              <a:off x="0" y="11843"/>
              <a:ext cx="648328" cy="789114"/>
            </a:xfrm>
            <a:custGeom>
              <a:avLst/>
              <a:gdLst/>
              <a:ahLst/>
              <a:cxnLst/>
              <a:rect l="l" t="t" r="r" b="b"/>
              <a:pathLst>
                <a:path w="648328" h="789114">
                  <a:moveTo>
                    <a:pt x="372801" y="18645"/>
                  </a:moveTo>
                  <a:lnTo>
                    <a:pt x="599690" y="160869"/>
                  </a:lnTo>
                  <a:cubicBezTo>
                    <a:pt x="629953" y="179839"/>
                    <a:pt x="648328" y="213043"/>
                    <a:pt x="648328" y="248760"/>
                  </a:cubicBezTo>
                  <a:lnTo>
                    <a:pt x="648328" y="540354"/>
                  </a:lnTo>
                  <a:cubicBezTo>
                    <a:pt x="648328" y="576071"/>
                    <a:pt x="629953" y="609275"/>
                    <a:pt x="599690" y="628245"/>
                  </a:cubicBezTo>
                  <a:lnTo>
                    <a:pt x="372801" y="770469"/>
                  </a:lnTo>
                  <a:cubicBezTo>
                    <a:pt x="343057" y="789114"/>
                    <a:pt x="305271" y="789114"/>
                    <a:pt x="275526" y="770469"/>
                  </a:cubicBezTo>
                  <a:lnTo>
                    <a:pt x="48638" y="628245"/>
                  </a:lnTo>
                  <a:cubicBezTo>
                    <a:pt x="18375" y="609275"/>
                    <a:pt x="0" y="576071"/>
                    <a:pt x="0" y="540354"/>
                  </a:cubicBezTo>
                  <a:lnTo>
                    <a:pt x="0" y="248760"/>
                  </a:lnTo>
                  <a:cubicBezTo>
                    <a:pt x="0" y="213043"/>
                    <a:pt x="18375" y="179839"/>
                    <a:pt x="48638" y="160869"/>
                  </a:cubicBezTo>
                  <a:lnTo>
                    <a:pt x="275526" y="18645"/>
                  </a:lnTo>
                  <a:cubicBezTo>
                    <a:pt x="305271" y="0"/>
                    <a:pt x="343057" y="0"/>
                    <a:pt x="372801" y="18645"/>
                  </a:cubicBezTo>
                  <a:close/>
                </a:path>
              </a:pathLst>
            </a:custGeom>
            <a:gradFill rotWithShape="1">
              <a:gsLst>
                <a:gs pos="0">
                  <a:srgbClr val="FFB613">
                    <a:alpha val="100000"/>
                  </a:srgbClr>
                </a:gs>
                <a:gs pos="100000">
                  <a:srgbClr val="FFE42F">
                    <a:alpha val="100000"/>
                  </a:srgbClr>
                </a:gs>
              </a:gsLst>
              <a:lin ang="5400000"/>
            </a:gradFill>
            <a:ln w="12700">
              <a:solidFill>
                <a:srgbClr val="000000"/>
              </a:solidFill>
            </a:ln>
          </p:spPr>
        </p:sp>
      </p:grpSp>
      <p:sp>
        <p:nvSpPr>
          <p:cNvPr id="13" name="Freeform 13"/>
          <p:cNvSpPr/>
          <p:nvPr/>
        </p:nvSpPr>
        <p:spPr>
          <a:xfrm>
            <a:off x="15745383" y="2172160"/>
            <a:ext cx="1496785" cy="1280483"/>
          </a:xfrm>
          <a:custGeom>
            <a:avLst/>
            <a:gdLst/>
            <a:ahLst/>
            <a:cxnLst/>
            <a:rect l="l" t="t" r="r" b="b"/>
            <a:pathLst>
              <a:path w="1725535" h="1524942">
                <a:moveTo>
                  <a:pt x="0" y="0"/>
                </a:moveTo>
                <a:lnTo>
                  <a:pt x="1725536" y="0"/>
                </a:lnTo>
                <a:lnTo>
                  <a:pt x="1725536" y="1524942"/>
                </a:lnTo>
                <a:lnTo>
                  <a:pt x="0" y="15249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4906330" y="221484"/>
            <a:ext cx="8475340" cy="856004"/>
          </a:xfrm>
          <a:prstGeom prst="rect">
            <a:avLst/>
          </a:prstGeom>
        </p:spPr>
        <p:txBody>
          <a:bodyPr wrap="square" lIns="0" tIns="0" rIns="0" bIns="0" rtlCol="0" anchor="t">
            <a:spAutoFit/>
          </a:bodyPr>
          <a:lstStyle/>
          <a:p>
            <a:pPr marL="0" marR="0" lvl="0" indent="0" algn="ctr" defTabSz="914400" rtl="0" eaLnBrk="1" fontAlgn="auto" latinLnBrk="0" hangingPunct="1">
              <a:lnSpc>
                <a:spcPts val="6479"/>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Pragmatica Bold" charset="0"/>
                <a:ea typeface="+mn-ea"/>
                <a:cs typeface="+mn-cs"/>
              </a:rPr>
              <a:t>APERÇU DU PROJET</a:t>
            </a:r>
            <a:endParaRPr kumimoji="0" lang="en-US" sz="5999" b="0" i="0" u="none" strike="noStrike" kern="1200" cap="none" spc="-149" normalizeH="0" baseline="0" noProof="0" dirty="0">
              <a:ln>
                <a:noFill/>
              </a:ln>
              <a:solidFill>
                <a:srgbClr val="000000"/>
              </a:solidFill>
              <a:effectLst/>
              <a:uLnTx/>
              <a:uFillTx/>
              <a:latin typeface="Pragmatica Bold" charset="0"/>
              <a:ea typeface="+mn-ea"/>
              <a:cs typeface="+mn-cs"/>
            </a:endParaRPr>
          </a:p>
        </p:txBody>
      </p:sp>
      <p:sp>
        <p:nvSpPr>
          <p:cNvPr id="15" name="TextBox 15"/>
          <p:cNvSpPr txBox="1"/>
          <p:nvPr/>
        </p:nvSpPr>
        <p:spPr>
          <a:xfrm>
            <a:off x="1840116" y="260818"/>
            <a:ext cx="3162969" cy="1411861"/>
          </a:xfrm>
          <a:prstGeom prst="rect">
            <a:avLst/>
          </a:prstGeom>
        </p:spPr>
        <p:txBody>
          <a:bodyPr lIns="0" tIns="0" rIns="0" bIns="0" rtlCol="0" anchor="t">
            <a:spAutoFit/>
          </a:bodyPr>
          <a:lstStyle/>
          <a:p>
            <a:pPr marL="0" marR="0" lvl="0" indent="0" algn="l" defTabSz="914400" rtl="0" eaLnBrk="1" fontAlgn="auto" latinLnBrk="0" hangingPunct="1">
              <a:lnSpc>
                <a:spcPts val="5643"/>
              </a:lnSpc>
              <a:spcBef>
                <a:spcPts val="0"/>
              </a:spcBef>
              <a:spcAft>
                <a:spcPts val="0"/>
              </a:spcAft>
              <a:buClrTx/>
              <a:buSzTx/>
              <a:buFontTx/>
              <a:buNone/>
              <a:tabLst/>
              <a:defRPr/>
            </a:pPr>
            <a:r>
              <a:rPr kumimoji="0" lang="en-US" sz="4031" b="0" i="0" u="none" strike="noStrike" kern="1200" cap="none" spc="0" normalizeH="0" baseline="0" noProof="0" dirty="0">
                <a:ln>
                  <a:noFill/>
                </a:ln>
                <a:solidFill>
                  <a:srgbClr val="112D4E"/>
                </a:solidFill>
                <a:effectLst/>
                <a:uLnTx/>
                <a:uFillTx/>
                <a:latin typeface="Pragmatica Bold"/>
                <a:ea typeface="+mn-ea"/>
                <a:cs typeface="+mn-cs"/>
              </a:rPr>
              <a:t>         </a:t>
            </a:r>
            <a:r>
              <a:rPr kumimoji="0" lang="en-US" sz="4031" b="0" i="0" u="none" strike="noStrike" kern="1200" cap="none" spc="0" normalizeH="0" baseline="0" noProof="0" dirty="0">
                <a:ln>
                  <a:noFill/>
                </a:ln>
                <a:solidFill>
                  <a:srgbClr val="FFFFFF"/>
                </a:solidFill>
                <a:effectLst/>
                <a:uLnTx/>
                <a:uFillTx/>
                <a:latin typeface="Pragmatica Bold"/>
                <a:ea typeface="+mn-ea"/>
                <a:cs typeface="+mn-cs"/>
              </a:rPr>
              <a:t>RCVSNAC</a:t>
            </a:r>
          </a:p>
        </p:txBody>
      </p:sp>
      <p:sp>
        <p:nvSpPr>
          <p:cNvPr id="16" name="Freeform 16"/>
          <p:cNvSpPr/>
          <p:nvPr/>
        </p:nvSpPr>
        <p:spPr>
          <a:xfrm rot="-10800000">
            <a:off x="14975936" y="6479892"/>
            <a:ext cx="2649180" cy="2863285"/>
          </a:xfrm>
          <a:custGeom>
            <a:avLst/>
            <a:gdLst/>
            <a:ahLst/>
            <a:cxnLst/>
            <a:rect l="l" t="t" r="r" b="b"/>
            <a:pathLst>
              <a:path w="3133487" h="2935219">
                <a:moveTo>
                  <a:pt x="0" y="0"/>
                </a:moveTo>
                <a:lnTo>
                  <a:pt x="3133487" y="0"/>
                </a:lnTo>
                <a:lnTo>
                  <a:pt x="3133487" y="2935219"/>
                </a:lnTo>
                <a:lnTo>
                  <a:pt x="0" y="2935219"/>
                </a:lnTo>
                <a:lnTo>
                  <a:pt x="0" y="0"/>
                </a:lnTo>
                <a:close/>
              </a:path>
            </a:pathLst>
          </a:custGeom>
          <a:blipFill>
            <a:blip r:embed="rId5" cstate="print"/>
            <a:stretch>
              <a:fillRect r="-3078"/>
            </a:stretch>
          </a:blipFill>
        </p:spPr>
      </p:sp>
      <p:grpSp>
        <p:nvGrpSpPr>
          <p:cNvPr id="17" name="Group 17"/>
          <p:cNvGrpSpPr/>
          <p:nvPr/>
        </p:nvGrpSpPr>
        <p:grpSpPr>
          <a:xfrm rot="-5400000">
            <a:off x="15206215" y="6623650"/>
            <a:ext cx="2188621" cy="2383223"/>
            <a:chOff x="0" y="0"/>
            <a:chExt cx="698500" cy="812800"/>
          </a:xfrm>
        </p:grpSpPr>
        <p:sp>
          <p:nvSpPr>
            <p:cNvPr id="18" name="Freeform 18"/>
            <p:cNvSpPr/>
            <p:nvPr/>
          </p:nvSpPr>
          <p:spPr>
            <a:xfrm>
              <a:off x="0" y="11063"/>
              <a:ext cx="698500" cy="790675"/>
            </a:xfrm>
            <a:custGeom>
              <a:avLst/>
              <a:gdLst/>
              <a:ahLst/>
              <a:cxnLst/>
              <a:rect l="l" t="t" r="r" b="b"/>
              <a:pathLst>
                <a:path w="698500" h="790675">
                  <a:moveTo>
                    <a:pt x="399046" y="17909"/>
                  </a:moveTo>
                  <a:lnTo>
                    <a:pt x="648704" y="163165"/>
                  </a:lnTo>
                  <a:cubicBezTo>
                    <a:pt x="679534" y="181102"/>
                    <a:pt x="698500" y="214080"/>
                    <a:pt x="698500" y="249748"/>
                  </a:cubicBezTo>
                  <a:lnTo>
                    <a:pt x="698500" y="540926"/>
                  </a:lnTo>
                  <a:cubicBezTo>
                    <a:pt x="698500" y="576594"/>
                    <a:pt x="679534" y="609572"/>
                    <a:pt x="648704" y="627509"/>
                  </a:cubicBezTo>
                  <a:lnTo>
                    <a:pt x="399046" y="772765"/>
                  </a:lnTo>
                  <a:cubicBezTo>
                    <a:pt x="368264" y="790674"/>
                    <a:pt x="330236" y="790674"/>
                    <a:pt x="299454" y="772765"/>
                  </a:cubicBezTo>
                  <a:lnTo>
                    <a:pt x="49796" y="627509"/>
                  </a:lnTo>
                  <a:cubicBezTo>
                    <a:pt x="18966" y="609572"/>
                    <a:pt x="0" y="576594"/>
                    <a:pt x="0" y="540926"/>
                  </a:cubicBezTo>
                  <a:lnTo>
                    <a:pt x="0" y="249748"/>
                  </a:lnTo>
                  <a:cubicBezTo>
                    <a:pt x="0" y="214080"/>
                    <a:pt x="18966" y="181102"/>
                    <a:pt x="49796" y="163165"/>
                  </a:cubicBezTo>
                  <a:lnTo>
                    <a:pt x="299454" y="17909"/>
                  </a:lnTo>
                  <a:cubicBezTo>
                    <a:pt x="330236" y="0"/>
                    <a:pt x="368264" y="0"/>
                    <a:pt x="399046" y="17909"/>
                  </a:cubicBezTo>
                  <a:close/>
                </a:path>
              </a:pathLst>
            </a:custGeom>
            <a:solidFill>
              <a:srgbClr val="1F3B80"/>
            </a:solidFill>
            <a:ln w="12700">
              <a:solidFill>
                <a:srgbClr val="000000"/>
              </a:solidFill>
            </a:ln>
          </p:spPr>
        </p:sp>
      </p:grpSp>
      <p:sp>
        <p:nvSpPr>
          <p:cNvPr id="19" name="Freeform 19"/>
          <p:cNvSpPr/>
          <p:nvPr/>
        </p:nvSpPr>
        <p:spPr>
          <a:xfrm>
            <a:off x="15784580" y="7165654"/>
            <a:ext cx="1274845" cy="1231649"/>
          </a:xfrm>
          <a:custGeom>
            <a:avLst/>
            <a:gdLst/>
            <a:ahLst/>
            <a:cxnLst/>
            <a:rect l="l" t="t" r="r" b="b"/>
            <a:pathLst>
              <a:path w="1450166" h="1450166">
                <a:moveTo>
                  <a:pt x="0" y="0"/>
                </a:moveTo>
                <a:lnTo>
                  <a:pt x="1450166" y="0"/>
                </a:lnTo>
                <a:lnTo>
                  <a:pt x="1450166" y="1450166"/>
                </a:lnTo>
                <a:lnTo>
                  <a:pt x="0" y="14501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TextBox 20"/>
          <p:cNvSpPr txBox="1"/>
          <p:nvPr/>
        </p:nvSpPr>
        <p:spPr>
          <a:xfrm>
            <a:off x="1092838" y="5926938"/>
            <a:ext cx="3162969" cy="697706"/>
          </a:xfrm>
          <a:prstGeom prst="rect">
            <a:avLst/>
          </a:prstGeom>
        </p:spPr>
        <p:txBody>
          <a:bodyPr lIns="0" tIns="0" rIns="0" bIns="0" rtlCol="0" anchor="t">
            <a:spAutoFit/>
          </a:bodyPr>
          <a:lstStyle/>
          <a:p>
            <a:pPr marL="0" marR="0" lvl="0" indent="0" algn="just" defTabSz="914400" rtl="0" eaLnBrk="1" fontAlgn="auto" latinLnBrk="0" hangingPunct="1">
              <a:lnSpc>
                <a:spcPts val="5643"/>
              </a:lnSpc>
              <a:spcBef>
                <a:spcPts val="0"/>
              </a:spcBef>
              <a:spcAft>
                <a:spcPts val="0"/>
              </a:spcAft>
              <a:buClrTx/>
              <a:buSzTx/>
              <a:buFontTx/>
              <a:buNone/>
              <a:tabLst/>
              <a:defRPr/>
            </a:pPr>
            <a:r>
              <a:rPr kumimoji="0" lang="en-US" sz="4031" b="0" i="0" u="none" strike="noStrike" kern="1200" cap="none" spc="0" normalizeH="0" baseline="0" noProof="0" dirty="0">
                <a:ln>
                  <a:noFill/>
                </a:ln>
                <a:solidFill>
                  <a:srgbClr val="112D4E"/>
                </a:solidFill>
                <a:effectLst/>
                <a:uLnTx/>
                <a:uFillTx/>
                <a:latin typeface="Pragmatica Bold"/>
                <a:ea typeface="+mn-ea"/>
                <a:cs typeface="+mn-cs"/>
              </a:rPr>
              <a:t>         </a:t>
            </a:r>
            <a:r>
              <a:rPr kumimoji="0" lang="en-US" sz="4031" b="0" i="0" u="none" strike="noStrike" kern="1200" cap="none" spc="0" normalizeH="0" baseline="0" noProof="0" dirty="0">
                <a:ln>
                  <a:noFill/>
                </a:ln>
                <a:solidFill>
                  <a:srgbClr val="FFFFFF"/>
                </a:solidFill>
                <a:effectLst/>
                <a:uLnTx/>
                <a:uFillTx/>
                <a:latin typeface="Pragmatica Bold"/>
                <a:ea typeface="+mn-ea"/>
                <a:cs typeface="+mn-cs"/>
              </a:rPr>
              <a:t> BUT</a:t>
            </a:r>
          </a:p>
        </p:txBody>
      </p:sp>
      <p:sp>
        <p:nvSpPr>
          <p:cNvPr id="21" name="Freeform 21"/>
          <p:cNvSpPr/>
          <p:nvPr/>
        </p:nvSpPr>
        <p:spPr>
          <a:xfrm>
            <a:off x="16560823" y="8343133"/>
            <a:ext cx="1822665" cy="1952830"/>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8" cstate="print"/>
            <a:stretch>
              <a:fillRect/>
            </a:stretch>
          </a:blipFill>
        </p:spPr>
      </p:sp>
      <p:sp>
        <p:nvSpPr>
          <p:cNvPr id="22" name="Freeform 22"/>
          <p:cNvSpPr/>
          <p:nvPr/>
        </p:nvSpPr>
        <p:spPr>
          <a:xfrm rot="5400000">
            <a:off x="-1249287" y="852167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3" name="Freeform 23"/>
          <p:cNvSpPr/>
          <p:nvPr/>
        </p:nvSpPr>
        <p:spPr>
          <a:xfrm rot="5400000">
            <a:off x="-1249287" y="5730759"/>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4" name="Freeform 24"/>
          <p:cNvSpPr/>
          <p:nvPr/>
        </p:nvSpPr>
        <p:spPr>
          <a:xfrm rot="5400000">
            <a:off x="-1249287" y="2939841"/>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5" name="Freeform 25"/>
          <p:cNvSpPr/>
          <p:nvPr/>
        </p:nvSpPr>
        <p:spPr>
          <a:xfrm rot="5400000">
            <a:off x="-1249287" y="148923"/>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6" name="Freeform 26"/>
          <p:cNvSpPr/>
          <p:nvPr/>
        </p:nvSpPr>
        <p:spPr>
          <a:xfrm rot="5400000">
            <a:off x="16576126" y="6800392"/>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7" name="Freeform 27"/>
          <p:cNvSpPr/>
          <p:nvPr/>
        </p:nvSpPr>
        <p:spPr>
          <a:xfrm rot="5400000">
            <a:off x="16540496" y="4046791"/>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8" name="Freeform 28"/>
          <p:cNvSpPr/>
          <p:nvPr/>
        </p:nvSpPr>
        <p:spPr>
          <a:xfrm rot="5400000">
            <a:off x="16504853" y="127165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10800000">
            <a:off x="701409" y="1800026"/>
            <a:ext cx="3319912" cy="3016970"/>
          </a:xfrm>
          <a:custGeom>
            <a:avLst/>
            <a:gdLst/>
            <a:ahLst/>
            <a:cxnLst/>
            <a:rect l="l" t="t" r="r" b="b"/>
            <a:pathLst>
              <a:path w="3319912" h="3016970">
                <a:moveTo>
                  <a:pt x="0" y="0"/>
                </a:moveTo>
                <a:lnTo>
                  <a:pt x="3319912" y="0"/>
                </a:lnTo>
                <a:lnTo>
                  <a:pt x="3319912" y="3016970"/>
                </a:lnTo>
                <a:lnTo>
                  <a:pt x="0" y="3016970"/>
                </a:lnTo>
                <a:lnTo>
                  <a:pt x="0" y="0"/>
                </a:lnTo>
                <a:close/>
              </a:path>
            </a:pathLst>
          </a:custGeom>
          <a:blipFill>
            <a:blip r:embed="rId2"/>
            <a:stretch>
              <a:fillRect/>
            </a:stretch>
          </a:blipFill>
        </p:spPr>
      </p:sp>
      <p:grpSp>
        <p:nvGrpSpPr>
          <p:cNvPr id="3" name="Group 3"/>
          <p:cNvGrpSpPr/>
          <p:nvPr/>
        </p:nvGrpSpPr>
        <p:grpSpPr>
          <a:xfrm rot="-5400000">
            <a:off x="1319071" y="2087576"/>
            <a:ext cx="2212819" cy="2574917"/>
            <a:chOff x="0" y="0"/>
            <a:chExt cx="698500" cy="812800"/>
          </a:xfrm>
        </p:grpSpPr>
        <p:sp>
          <p:nvSpPr>
            <p:cNvPr id="4" name="Freeform 4"/>
            <p:cNvSpPr/>
            <p:nvPr/>
          </p:nvSpPr>
          <p:spPr>
            <a:xfrm>
              <a:off x="0" y="10970"/>
              <a:ext cx="698500" cy="790860"/>
            </a:xfrm>
            <a:custGeom>
              <a:avLst/>
              <a:gdLst/>
              <a:ahLst/>
              <a:cxnLst/>
              <a:rect l="l" t="t" r="r" b="b"/>
              <a:pathLst>
                <a:path w="698500" h="790860">
                  <a:moveTo>
                    <a:pt x="398627" y="17759"/>
                  </a:moveTo>
                  <a:lnTo>
                    <a:pt x="649123" y="163501"/>
                  </a:lnTo>
                  <a:cubicBezTo>
                    <a:pt x="679693" y="181288"/>
                    <a:pt x="698500" y="213988"/>
                    <a:pt x="698500" y="249357"/>
                  </a:cubicBezTo>
                  <a:lnTo>
                    <a:pt x="698500" y="541503"/>
                  </a:lnTo>
                  <a:cubicBezTo>
                    <a:pt x="698500" y="576872"/>
                    <a:pt x="679693" y="609572"/>
                    <a:pt x="649123" y="627359"/>
                  </a:cubicBezTo>
                  <a:lnTo>
                    <a:pt x="398627" y="773101"/>
                  </a:lnTo>
                  <a:cubicBezTo>
                    <a:pt x="368104" y="790860"/>
                    <a:pt x="330396" y="790860"/>
                    <a:pt x="299873" y="773101"/>
                  </a:cubicBezTo>
                  <a:lnTo>
                    <a:pt x="49377" y="627359"/>
                  </a:lnTo>
                  <a:cubicBezTo>
                    <a:pt x="18807" y="609572"/>
                    <a:pt x="0" y="576872"/>
                    <a:pt x="0" y="541503"/>
                  </a:cubicBezTo>
                  <a:lnTo>
                    <a:pt x="0" y="249357"/>
                  </a:lnTo>
                  <a:cubicBezTo>
                    <a:pt x="0" y="213988"/>
                    <a:pt x="18807" y="181288"/>
                    <a:pt x="49377" y="163501"/>
                  </a:cubicBezTo>
                  <a:lnTo>
                    <a:pt x="299873" y="17759"/>
                  </a:lnTo>
                  <a:cubicBezTo>
                    <a:pt x="330396" y="0"/>
                    <a:pt x="368104" y="0"/>
                    <a:pt x="398627" y="17759"/>
                  </a:cubicBezTo>
                  <a:close/>
                </a:path>
              </a:pathLst>
            </a:custGeom>
            <a:solidFill>
              <a:srgbClr val="1F3B80"/>
            </a:solidFill>
            <a:ln w="12700">
              <a:solidFill>
                <a:srgbClr val="000000"/>
              </a:solidFill>
            </a:ln>
          </p:spPr>
        </p:sp>
      </p:grpSp>
      <p:sp>
        <p:nvSpPr>
          <p:cNvPr id="5" name="Freeform 5"/>
          <p:cNvSpPr/>
          <p:nvPr/>
        </p:nvSpPr>
        <p:spPr>
          <a:xfrm rot="-10800000">
            <a:off x="765524" y="5729910"/>
            <a:ext cx="3319912" cy="3016970"/>
          </a:xfrm>
          <a:custGeom>
            <a:avLst/>
            <a:gdLst/>
            <a:ahLst/>
            <a:cxnLst/>
            <a:rect l="l" t="t" r="r" b="b"/>
            <a:pathLst>
              <a:path w="3319912" h="3016970">
                <a:moveTo>
                  <a:pt x="0" y="0"/>
                </a:moveTo>
                <a:lnTo>
                  <a:pt x="3319912" y="0"/>
                </a:lnTo>
                <a:lnTo>
                  <a:pt x="3319912" y="3016970"/>
                </a:lnTo>
                <a:lnTo>
                  <a:pt x="0" y="3016970"/>
                </a:lnTo>
                <a:lnTo>
                  <a:pt x="0" y="0"/>
                </a:lnTo>
                <a:close/>
              </a:path>
            </a:pathLst>
          </a:custGeom>
          <a:blipFill>
            <a:blip r:embed="rId2"/>
            <a:stretch>
              <a:fillRect/>
            </a:stretch>
          </a:blipFill>
        </p:spPr>
      </p:sp>
      <p:sp>
        <p:nvSpPr>
          <p:cNvPr id="6" name="Freeform 6"/>
          <p:cNvSpPr/>
          <p:nvPr/>
        </p:nvSpPr>
        <p:spPr>
          <a:xfrm>
            <a:off x="1694301" y="2559544"/>
            <a:ext cx="1462358" cy="1497934"/>
          </a:xfrm>
          <a:custGeom>
            <a:avLst/>
            <a:gdLst/>
            <a:ahLst/>
            <a:cxnLst/>
            <a:rect l="l" t="t" r="r" b="b"/>
            <a:pathLst>
              <a:path w="1462358" h="1497934">
                <a:moveTo>
                  <a:pt x="0" y="0"/>
                </a:moveTo>
                <a:lnTo>
                  <a:pt x="1462358" y="0"/>
                </a:lnTo>
                <a:lnTo>
                  <a:pt x="1462358" y="1497934"/>
                </a:lnTo>
                <a:lnTo>
                  <a:pt x="0" y="14979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rot="-5400000">
            <a:off x="1336064" y="5880254"/>
            <a:ext cx="2334305" cy="2716282"/>
            <a:chOff x="0" y="0"/>
            <a:chExt cx="698500" cy="812800"/>
          </a:xfrm>
        </p:grpSpPr>
        <p:sp>
          <p:nvSpPr>
            <p:cNvPr id="8" name="Freeform 8"/>
            <p:cNvSpPr/>
            <p:nvPr/>
          </p:nvSpPr>
          <p:spPr>
            <a:xfrm>
              <a:off x="0" y="10399"/>
              <a:ext cx="698500" cy="792002"/>
            </a:xfrm>
            <a:custGeom>
              <a:avLst/>
              <a:gdLst/>
              <a:ahLst/>
              <a:cxnLst/>
              <a:rect l="l" t="t" r="r" b="b"/>
              <a:pathLst>
                <a:path w="698500" h="792002">
                  <a:moveTo>
                    <a:pt x="396058" y="16835"/>
                  </a:moveTo>
                  <a:lnTo>
                    <a:pt x="651692" y="165567"/>
                  </a:lnTo>
                  <a:cubicBezTo>
                    <a:pt x="680672" y="182428"/>
                    <a:pt x="698500" y="213427"/>
                    <a:pt x="698500" y="246955"/>
                  </a:cubicBezTo>
                  <a:lnTo>
                    <a:pt x="698500" y="545047"/>
                  </a:lnTo>
                  <a:cubicBezTo>
                    <a:pt x="698500" y="578575"/>
                    <a:pt x="680672" y="609574"/>
                    <a:pt x="651692" y="626435"/>
                  </a:cubicBezTo>
                  <a:lnTo>
                    <a:pt x="396058" y="775167"/>
                  </a:lnTo>
                  <a:cubicBezTo>
                    <a:pt x="367123" y="792002"/>
                    <a:pt x="331377" y="792002"/>
                    <a:pt x="302442" y="775167"/>
                  </a:cubicBezTo>
                  <a:lnTo>
                    <a:pt x="46808" y="626435"/>
                  </a:lnTo>
                  <a:cubicBezTo>
                    <a:pt x="17828" y="609574"/>
                    <a:pt x="0" y="578575"/>
                    <a:pt x="0" y="545047"/>
                  </a:cubicBezTo>
                  <a:lnTo>
                    <a:pt x="0" y="246955"/>
                  </a:lnTo>
                  <a:cubicBezTo>
                    <a:pt x="0" y="213427"/>
                    <a:pt x="17828" y="182428"/>
                    <a:pt x="46808" y="165567"/>
                  </a:cubicBezTo>
                  <a:lnTo>
                    <a:pt x="302442" y="16835"/>
                  </a:lnTo>
                  <a:cubicBezTo>
                    <a:pt x="331377" y="0"/>
                    <a:pt x="367123" y="0"/>
                    <a:pt x="396058" y="16835"/>
                  </a:cubicBezTo>
                  <a:close/>
                </a:path>
              </a:pathLst>
            </a:custGeom>
            <a:solidFill>
              <a:srgbClr val="1F3B80"/>
            </a:solidFill>
            <a:ln w="12700">
              <a:solidFill>
                <a:srgbClr val="000000"/>
              </a:solidFill>
            </a:ln>
          </p:spPr>
        </p:sp>
      </p:grpSp>
      <p:sp>
        <p:nvSpPr>
          <p:cNvPr id="9" name="Freeform 9"/>
          <p:cNvSpPr/>
          <p:nvPr/>
        </p:nvSpPr>
        <p:spPr>
          <a:xfrm>
            <a:off x="1694301" y="6530842"/>
            <a:ext cx="1605794" cy="1415106"/>
          </a:xfrm>
          <a:custGeom>
            <a:avLst/>
            <a:gdLst/>
            <a:ahLst/>
            <a:cxnLst/>
            <a:rect l="l" t="t" r="r" b="b"/>
            <a:pathLst>
              <a:path w="1605794" h="1415106">
                <a:moveTo>
                  <a:pt x="0" y="0"/>
                </a:moveTo>
                <a:lnTo>
                  <a:pt x="1605794" y="0"/>
                </a:lnTo>
                <a:lnTo>
                  <a:pt x="1605794" y="1415106"/>
                </a:lnTo>
                <a:lnTo>
                  <a:pt x="0" y="1415106"/>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sp>
      <p:sp>
        <p:nvSpPr>
          <p:cNvPr id="10" name="AutoShape 10"/>
          <p:cNvSpPr/>
          <p:nvPr/>
        </p:nvSpPr>
        <p:spPr>
          <a:xfrm>
            <a:off x="3664122" y="3375034"/>
            <a:ext cx="3215790" cy="964561"/>
          </a:xfrm>
          <a:prstGeom prst="line">
            <a:avLst/>
          </a:prstGeom>
          <a:ln w="38100" cap="flat">
            <a:solidFill>
              <a:srgbClr val="000000"/>
            </a:solidFill>
            <a:prstDash val="solid"/>
            <a:headEnd type="none" w="sm" len="sm"/>
            <a:tailEnd type="none" w="sm" len="sm"/>
          </a:ln>
        </p:spPr>
      </p:sp>
      <p:grpSp>
        <p:nvGrpSpPr>
          <p:cNvPr id="11" name="Group 11"/>
          <p:cNvGrpSpPr/>
          <p:nvPr/>
        </p:nvGrpSpPr>
        <p:grpSpPr>
          <a:xfrm rot="-10800000">
            <a:off x="6914316" y="3601540"/>
            <a:ext cx="2585516" cy="2724666"/>
            <a:chOff x="0" y="0"/>
            <a:chExt cx="909840" cy="958807"/>
          </a:xfrm>
        </p:grpSpPr>
        <p:sp>
          <p:nvSpPr>
            <p:cNvPr id="12" name="Freeform 12"/>
            <p:cNvSpPr/>
            <p:nvPr/>
          </p:nvSpPr>
          <p:spPr>
            <a:xfrm>
              <a:off x="0" y="2671"/>
              <a:ext cx="909840" cy="953464"/>
            </a:xfrm>
            <a:custGeom>
              <a:avLst/>
              <a:gdLst/>
              <a:ahLst/>
              <a:cxnLst/>
              <a:rect l="l" t="t" r="r" b="b"/>
              <a:pathLst>
                <a:path w="909840" h="953464">
                  <a:moveTo>
                    <a:pt x="471367" y="4675"/>
                  </a:moveTo>
                  <a:lnTo>
                    <a:pt x="893394" y="193183"/>
                  </a:lnTo>
                  <a:cubicBezTo>
                    <a:pt x="903398" y="197651"/>
                    <a:pt x="909840" y="207585"/>
                    <a:pt x="909840" y="218542"/>
                  </a:cubicBezTo>
                  <a:lnTo>
                    <a:pt x="909840" y="734923"/>
                  </a:lnTo>
                  <a:cubicBezTo>
                    <a:pt x="909840" y="745880"/>
                    <a:pt x="903398" y="755814"/>
                    <a:pt x="893394" y="760282"/>
                  </a:cubicBezTo>
                  <a:lnTo>
                    <a:pt x="471367" y="948790"/>
                  </a:lnTo>
                  <a:cubicBezTo>
                    <a:pt x="460901" y="953465"/>
                    <a:pt x="448940" y="953465"/>
                    <a:pt x="438473" y="948790"/>
                  </a:cubicBezTo>
                  <a:lnTo>
                    <a:pt x="16447" y="760282"/>
                  </a:lnTo>
                  <a:cubicBezTo>
                    <a:pt x="6442" y="755814"/>
                    <a:pt x="0" y="745880"/>
                    <a:pt x="0" y="734923"/>
                  </a:cubicBezTo>
                  <a:lnTo>
                    <a:pt x="0" y="218542"/>
                  </a:lnTo>
                  <a:cubicBezTo>
                    <a:pt x="0" y="207585"/>
                    <a:pt x="6442" y="197651"/>
                    <a:pt x="16447" y="193183"/>
                  </a:cubicBezTo>
                  <a:lnTo>
                    <a:pt x="438473" y="4675"/>
                  </a:lnTo>
                  <a:cubicBezTo>
                    <a:pt x="448940" y="0"/>
                    <a:pt x="460901" y="0"/>
                    <a:pt x="471367" y="4675"/>
                  </a:cubicBezTo>
                  <a:close/>
                </a:path>
              </a:pathLst>
            </a:custGeom>
            <a:solidFill>
              <a:srgbClr val="000000">
                <a:alpha val="0"/>
              </a:srgbClr>
            </a:solidFill>
            <a:ln w="133350" cap="sq">
              <a:gradFill>
                <a:gsLst>
                  <a:gs pos="0">
                    <a:srgbClr val="FFE42F">
                      <a:alpha val="100000"/>
                    </a:srgbClr>
                  </a:gs>
                  <a:gs pos="100000">
                    <a:srgbClr val="FF9F2F">
                      <a:alpha val="100000"/>
                    </a:srgbClr>
                  </a:gs>
                </a:gsLst>
                <a:path path="circle">
                  <a:fillToRect l="50000" t="50000" r="50000" b="50000"/>
                </a:path>
              </a:gradFill>
              <a:prstDash val="solid"/>
              <a:miter/>
            </a:ln>
          </p:spPr>
        </p:sp>
        <p:sp>
          <p:nvSpPr>
            <p:cNvPr id="13" name="TextBox 13"/>
            <p:cNvSpPr txBox="1"/>
            <p:nvPr/>
          </p:nvSpPr>
          <p:spPr>
            <a:xfrm>
              <a:off x="0" y="92075"/>
              <a:ext cx="909840" cy="727032"/>
            </a:xfrm>
            <a:prstGeom prst="rect">
              <a:avLst/>
            </a:prstGeom>
          </p:spPr>
          <p:txBody>
            <a:bodyPr lIns="120277" tIns="120277" rIns="120277" bIns="120277" rtlCol="0" anchor="ctr"/>
            <a:lstStyle/>
            <a:p>
              <a:pPr algn="ctr">
                <a:lnSpc>
                  <a:spcPts val="2659"/>
                </a:lnSpc>
              </a:pPr>
              <a:endParaRPr/>
            </a:p>
          </p:txBody>
        </p:sp>
      </p:grpSp>
      <p:sp>
        <p:nvSpPr>
          <p:cNvPr id="14" name="AutoShape 14"/>
          <p:cNvSpPr/>
          <p:nvPr/>
        </p:nvSpPr>
        <p:spPr>
          <a:xfrm flipV="1">
            <a:off x="3812541" y="5534026"/>
            <a:ext cx="3059016" cy="1704369"/>
          </a:xfrm>
          <a:prstGeom prst="line">
            <a:avLst/>
          </a:prstGeom>
          <a:ln w="38100" cap="flat">
            <a:solidFill>
              <a:srgbClr val="000000"/>
            </a:solidFill>
            <a:prstDash val="solid"/>
            <a:headEnd type="none" w="sm" len="sm"/>
            <a:tailEnd type="none" w="sm" len="sm"/>
          </a:ln>
        </p:spPr>
      </p:sp>
      <p:sp>
        <p:nvSpPr>
          <p:cNvPr id="15" name="AutoShape 15"/>
          <p:cNvSpPr/>
          <p:nvPr/>
        </p:nvSpPr>
        <p:spPr>
          <a:xfrm flipV="1">
            <a:off x="9499832" y="4963873"/>
            <a:ext cx="2890288" cy="0"/>
          </a:xfrm>
          <a:prstGeom prst="line">
            <a:avLst/>
          </a:prstGeom>
          <a:ln w="38100" cap="flat">
            <a:solidFill>
              <a:srgbClr val="000000"/>
            </a:solidFill>
            <a:prstDash val="solid"/>
            <a:headEnd type="none" w="sm" len="sm"/>
            <a:tailEnd type="arrow" w="med" len="sm"/>
          </a:ln>
        </p:spPr>
      </p:sp>
      <p:sp>
        <p:nvSpPr>
          <p:cNvPr id="16" name="Freeform 16"/>
          <p:cNvSpPr/>
          <p:nvPr/>
        </p:nvSpPr>
        <p:spPr>
          <a:xfrm rot="1269140">
            <a:off x="6760577" y="4099044"/>
            <a:ext cx="238669" cy="424300"/>
          </a:xfrm>
          <a:custGeom>
            <a:avLst/>
            <a:gdLst/>
            <a:ahLst/>
            <a:cxnLst/>
            <a:rect l="l" t="t" r="r" b="b"/>
            <a:pathLst>
              <a:path w="238669" h="424300">
                <a:moveTo>
                  <a:pt x="0" y="0"/>
                </a:moveTo>
                <a:lnTo>
                  <a:pt x="238669" y="0"/>
                </a:lnTo>
                <a:lnTo>
                  <a:pt x="238669" y="424300"/>
                </a:lnTo>
                <a:lnTo>
                  <a:pt x="0" y="42430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sp>
      <p:sp>
        <p:nvSpPr>
          <p:cNvPr id="17" name="Freeform 17"/>
          <p:cNvSpPr/>
          <p:nvPr/>
        </p:nvSpPr>
        <p:spPr>
          <a:xfrm rot="-668528">
            <a:off x="12102115" y="4736559"/>
            <a:ext cx="247779" cy="440496"/>
          </a:xfrm>
          <a:custGeom>
            <a:avLst/>
            <a:gdLst/>
            <a:ahLst/>
            <a:cxnLst/>
            <a:rect l="l" t="t" r="r" b="b"/>
            <a:pathLst>
              <a:path w="247779" h="440496">
                <a:moveTo>
                  <a:pt x="0" y="0"/>
                </a:moveTo>
                <a:lnTo>
                  <a:pt x="247779" y="0"/>
                </a:lnTo>
                <a:lnTo>
                  <a:pt x="247779" y="440497"/>
                </a:lnTo>
                <a:lnTo>
                  <a:pt x="0" y="440497"/>
                </a:lnTo>
                <a:lnTo>
                  <a:pt x="0" y="0"/>
                </a:lnTo>
                <a:close/>
              </a:path>
            </a:pathLst>
          </a:custGeom>
          <a:blipFill>
            <a:blip r:embed="rId9">
              <a:extLst>
                <a:ext uri="{96DAC541-7B7A-43D3-8B79-37D633B846F1}">
                  <asvg:svgBlip xmlns:asvg="http://schemas.microsoft.com/office/drawing/2016/SVG/main" r:embed="rId8"/>
                </a:ext>
              </a:extLst>
            </a:blip>
            <a:stretch>
              <a:fillRect/>
            </a:stretch>
          </a:blipFill>
        </p:spPr>
      </p:sp>
      <p:sp>
        <p:nvSpPr>
          <p:cNvPr id="18" name="Freeform 18"/>
          <p:cNvSpPr/>
          <p:nvPr/>
        </p:nvSpPr>
        <p:spPr>
          <a:xfrm rot="-1211599">
            <a:off x="6725129" y="5321876"/>
            <a:ext cx="238669" cy="424300"/>
          </a:xfrm>
          <a:custGeom>
            <a:avLst/>
            <a:gdLst/>
            <a:ahLst/>
            <a:cxnLst/>
            <a:rect l="l" t="t" r="r" b="b"/>
            <a:pathLst>
              <a:path w="238669" h="424300">
                <a:moveTo>
                  <a:pt x="0" y="0"/>
                </a:moveTo>
                <a:lnTo>
                  <a:pt x="238669" y="0"/>
                </a:lnTo>
                <a:lnTo>
                  <a:pt x="238669" y="424300"/>
                </a:lnTo>
                <a:lnTo>
                  <a:pt x="0" y="42430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sp>
      <p:grpSp>
        <p:nvGrpSpPr>
          <p:cNvPr id="19" name="Group 19"/>
          <p:cNvGrpSpPr/>
          <p:nvPr/>
        </p:nvGrpSpPr>
        <p:grpSpPr>
          <a:xfrm>
            <a:off x="12390120" y="2142748"/>
            <a:ext cx="4681387" cy="5628120"/>
            <a:chOff x="0" y="0"/>
            <a:chExt cx="768453" cy="923860"/>
          </a:xfrm>
        </p:grpSpPr>
        <p:sp>
          <p:nvSpPr>
            <p:cNvPr id="20" name="Freeform 20"/>
            <p:cNvSpPr/>
            <p:nvPr/>
          </p:nvSpPr>
          <p:spPr>
            <a:xfrm>
              <a:off x="0" y="4726"/>
              <a:ext cx="768453" cy="914408"/>
            </a:xfrm>
            <a:custGeom>
              <a:avLst/>
              <a:gdLst/>
              <a:ahLst/>
              <a:cxnLst/>
              <a:rect l="l" t="t" r="r" b="b"/>
              <a:pathLst>
                <a:path w="768453" h="914408">
                  <a:moveTo>
                    <a:pt x="408097" y="7898"/>
                  </a:moveTo>
                  <a:lnTo>
                    <a:pt x="744583" y="185850"/>
                  </a:lnTo>
                  <a:cubicBezTo>
                    <a:pt x="759267" y="193616"/>
                    <a:pt x="768453" y="208865"/>
                    <a:pt x="768453" y="225477"/>
                  </a:cubicBezTo>
                  <a:lnTo>
                    <a:pt x="768453" y="688931"/>
                  </a:lnTo>
                  <a:cubicBezTo>
                    <a:pt x="768453" y="705543"/>
                    <a:pt x="759267" y="720792"/>
                    <a:pt x="744583" y="728558"/>
                  </a:cubicBezTo>
                  <a:lnTo>
                    <a:pt x="408097" y="906510"/>
                  </a:lnTo>
                  <a:cubicBezTo>
                    <a:pt x="393163" y="914408"/>
                    <a:pt x="375290" y="914408"/>
                    <a:pt x="360356" y="906510"/>
                  </a:cubicBezTo>
                  <a:lnTo>
                    <a:pt x="23870" y="728558"/>
                  </a:lnTo>
                  <a:cubicBezTo>
                    <a:pt x="9186" y="720792"/>
                    <a:pt x="0" y="705543"/>
                    <a:pt x="0" y="688931"/>
                  </a:cubicBezTo>
                  <a:lnTo>
                    <a:pt x="0" y="225477"/>
                  </a:lnTo>
                  <a:cubicBezTo>
                    <a:pt x="0" y="208865"/>
                    <a:pt x="9186" y="193616"/>
                    <a:pt x="23870" y="185850"/>
                  </a:cubicBezTo>
                  <a:lnTo>
                    <a:pt x="360356" y="7898"/>
                  </a:lnTo>
                  <a:cubicBezTo>
                    <a:pt x="375290" y="0"/>
                    <a:pt x="393163" y="0"/>
                    <a:pt x="408097" y="7898"/>
                  </a:cubicBezTo>
                  <a:close/>
                </a:path>
              </a:pathLst>
            </a:custGeom>
            <a:gradFill rotWithShape="1">
              <a:gsLst>
                <a:gs pos="0">
                  <a:srgbClr val="FFB613">
                    <a:alpha val="100000"/>
                  </a:srgbClr>
                </a:gs>
                <a:gs pos="100000">
                  <a:srgbClr val="FFE42F">
                    <a:alpha val="100000"/>
                  </a:srgbClr>
                </a:gs>
              </a:gsLst>
              <a:lin ang="5400000"/>
            </a:gradFill>
            <a:ln w="12700">
              <a:solidFill>
                <a:srgbClr val="000000"/>
              </a:solidFill>
            </a:ln>
          </p:spPr>
        </p:sp>
      </p:grpSp>
      <p:sp>
        <p:nvSpPr>
          <p:cNvPr id="21" name="Freeform 21"/>
          <p:cNvSpPr/>
          <p:nvPr/>
        </p:nvSpPr>
        <p:spPr>
          <a:xfrm>
            <a:off x="7348889" y="4121779"/>
            <a:ext cx="1716369" cy="1684187"/>
          </a:xfrm>
          <a:custGeom>
            <a:avLst/>
            <a:gdLst/>
            <a:ahLst/>
            <a:cxnLst/>
            <a:rect l="l" t="t" r="r" b="b"/>
            <a:pathLst>
              <a:path w="1716369" h="1684187">
                <a:moveTo>
                  <a:pt x="0" y="0"/>
                </a:moveTo>
                <a:lnTo>
                  <a:pt x="1716369" y="0"/>
                </a:lnTo>
                <a:lnTo>
                  <a:pt x="1716369" y="1684187"/>
                </a:lnTo>
                <a:lnTo>
                  <a:pt x="0" y="16841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a:off x="16039622" y="8020803"/>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12" cstate="print"/>
            <a:stretch>
              <a:fillRect/>
            </a:stretch>
          </a:blipFill>
        </p:spPr>
      </p:sp>
      <p:sp>
        <p:nvSpPr>
          <p:cNvPr id="23" name="Freeform 23"/>
          <p:cNvSpPr/>
          <p:nvPr/>
        </p:nvSpPr>
        <p:spPr>
          <a:xfrm rot="5400000">
            <a:off x="-1249287" y="852167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4" name="Freeform 24"/>
          <p:cNvSpPr/>
          <p:nvPr/>
        </p:nvSpPr>
        <p:spPr>
          <a:xfrm rot="5400000">
            <a:off x="-1267729" y="3284350"/>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5" name="Freeform 25"/>
          <p:cNvSpPr/>
          <p:nvPr/>
        </p:nvSpPr>
        <p:spPr>
          <a:xfrm rot="5400000">
            <a:off x="-1249287" y="596605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6" name="Freeform 26"/>
          <p:cNvSpPr/>
          <p:nvPr/>
        </p:nvSpPr>
        <p:spPr>
          <a:xfrm rot="5400000">
            <a:off x="-1267729" y="521121"/>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7" name="Freeform 27"/>
          <p:cNvSpPr/>
          <p:nvPr/>
        </p:nvSpPr>
        <p:spPr>
          <a:xfrm rot="5400000">
            <a:off x="16540497" y="6543010"/>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8" name="Freeform 28"/>
          <p:cNvSpPr/>
          <p:nvPr/>
        </p:nvSpPr>
        <p:spPr>
          <a:xfrm rot="5400000">
            <a:off x="16540497" y="378652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9" name="Freeform 29"/>
          <p:cNvSpPr/>
          <p:nvPr/>
        </p:nvSpPr>
        <p:spPr>
          <a:xfrm rot="5400000">
            <a:off x="16540497" y="103003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30" name="Freeform 30"/>
          <p:cNvSpPr/>
          <p:nvPr/>
        </p:nvSpPr>
        <p:spPr>
          <a:xfrm>
            <a:off x="12768722" y="4073161"/>
            <a:ext cx="1317599" cy="1585081"/>
          </a:xfrm>
          <a:custGeom>
            <a:avLst/>
            <a:gdLst/>
            <a:ahLst/>
            <a:cxnLst/>
            <a:rect l="l" t="t" r="r" b="b"/>
            <a:pathLst>
              <a:path w="1317599" h="1585081">
                <a:moveTo>
                  <a:pt x="0" y="0"/>
                </a:moveTo>
                <a:lnTo>
                  <a:pt x="1317598" y="0"/>
                </a:lnTo>
                <a:lnTo>
                  <a:pt x="1317598" y="1585082"/>
                </a:lnTo>
                <a:lnTo>
                  <a:pt x="0" y="1585082"/>
                </a:lnTo>
                <a:lnTo>
                  <a:pt x="0" y="0"/>
                </a:lnTo>
                <a:close/>
              </a:path>
            </a:pathLst>
          </a:custGeom>
          <a:blipFill>
            <a:blip r:embed="rId15" cstate="print">
              <a:extLst>
                <a:ext uri="{96DAC541-7B7A-43D3-8B79-37D633B846F1}">
                  <asvg:svgBlip xmlns:asvg="http://schemas.microsoft.com/office/drawing/2016/SVG/main" r:embed="rId16"/>
                </a:ext>
              </a:extLst>
            </a:blip>
            <a:stretch>
              <a:fillRect/>
            </a:stretch>
          </a:blipFill>
        </p:spPr>
      </p:sp>
      <p:sp>
        <p:nvSpPr>
          <p:cNvPr id="31" name="Freeform 31"/>
          <p:cNvSpPr/>
          <p:nvPr/>
        </p:nvSpPr>
        <p:spPr>
          <a:xfrm>
            <a:off x="15260294" y="3797075"/>
            <a:ext cx="1446386" cy="1627439"/>
          </a:xfrm>
          <a:custGeom>
            <a:avLst/>
            <a:gdLst/>
            <a:ahLst/>
            <a:cxnLst/>
            <a:rect l="l" t="t" r="r" b="b"/>
            <a:pathLst>
              <a:path w="1446386" h="1627439">
                <a:moveTo>
                  <a:pt x="0" y="0"/>
                </a:moveTo>
                <a:lnTo>
                  <a:pt x="1446386" y="0"/>
                </a:lnTo>
                <a:lnTo>
                  <a:pt x="1446386" y="1627439"/>
                </a:lnTo>
                <a:lnTo>
                  <a:pt x="0" y="162743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32" name="Freeform 32"/>
          <p:cNvSpPr/>
          <p:nvPr/>
        </p:nvSpPr>
        <p:spPr>
          <a:xfrm>
            <a:off x="13916744" y="5615580"/>
            <a:ext cx="1656811" cy="1656811"/>
          </a:xfrm>
          <a:custGeom>
            <a:avLst/>
            <a:gdLst/>
            <a:ahLst/>
            <a:cxnLst/>
            <a:rect l="l" t="t" r="r" b="b"/>
            <a:pathLst>
              <a:path w="1656811" h="1656811">
                <a:moveTo>
                  <a:pt x="0" y="0"/>
                </a:moveTo>
                <a:lnTo>
                  <a:pt x="1656811" y="0"/>
                </a:lnTo>
                <a:lnTo>
                  <a:pt x="1656811" y="1656810"/>
                </a:lnTo>
                <a:lnTo>
                  <a:pt x="0" y="1656810"/>
                </a:lnTo>
                <a:lnTo>
                  <a:pt x="0" y="0"/>
                </a:lnTo>
                <a:close/>
              </a:path>
            </a:pathLst>
          </a:custGeom>
          <a:blipFill>
            <a:blip r:embed="rId19" cstate="print">
              <a:extLst>
                <a:ext uri="{96DAC541-7B7A-43D3-8B79-37D633B846F1}">
                  <asvg:svgBlip xmlns:asvg="http://schemas.microsoft.com/office/drawing/2016/SVG/main" r:embed="rId20"/>
                </a:ext>
              </a:extLst>
            </a:blip>
            <a:stretch>
              <a:fillRect/>
            </a:stretch>
          </a:blipFill>
        </p:spPr>
      </p:sp>
      <p:sp>
        <p:nvSpPr>
          <p:cNvPr id="33" name="Freeform 33"/>
          <p:cNvSpPr/>
          <p:nvPr/>
        </p:nvSpPr>
        <p:spPr>
          <a:xfrm>
            <a:off x="14078102" y="2690169"/>
            <a:ext cx="1334095" cy="1334095"/>
          </a:xfrm>
          <a:custGeom>
            <a:avLst/>
            <a:gdLst/>
            <a:ahLst/>
            <a:cxnLst/>
            <a:rect l="l" t="t" r="r" b="b"/>
            <a:pathLst>
              <a:path w="1334095" h="1334095">
                <a:moveTo>
                  <a:pt x="0" y="0"/>
                </a:moveTo>
                <a:lnTo>
                  <a:pt x="1334095" y="0"/>
                </a:lnTo>
                <a:lnTo>
                  <a:pt x="1334095" y="1334096"/>
                </a:lnTo>
                <a:lnTo>
                  <a:pt x="0" y="1334096"/>
                </a:lnTo>
                <a:lnTo>
                  <a:pt x="0" y="0"/>
                </a:lnTo>
                <a:close/>
              </a:path>
            </a:pathLst>
          </a:custGeom>
          <a:blipFill>
            <a:blip r:embed="rId21" cstate="print">
              <a:extLst>
                <a:ext uri="{96DAC541-7B7A-43D3-8B79-37D633B846F1}">
                  <asvg:svgBlip xmlns:asvg="http://schemas.microsoft.com/office/drawing/2016/SVG/main" r:embed="rId22"/>
                </a:ext>
              </a:extLst>
            </a:blip>
            <a:stretch>
              <a:fillRect/>
            </a:stretch>
          </a:blipFill>
        </p:spPr>
      </p:sp>
      <p:sp>
        <p:nvSpPr>
          <p:cNvPr id="34" name="TextBox 34"/>
          <p:cNvSpPr txBox="1"/>
          <p:nvPr/>
        </p:nvSpPr>
        <p:spPr>
          <a:xfrm>
            <a:off x="1145076" y="722500"/>
            <a:ext cx="6642264" cy="1119537"/>
          </a:xfrm>
          <a:prstGeom prst="rect">
            <a:avLst/>
          </a:prstGeom>
        </p:spPr>
        <p:txBody>
          <a:bodyPr lIns="0" tIns="0" rIns="0" bIns="0" rtlCol="0" anchor="t">
            <a:spAutoFit/>
          </a:bodyPr>
          <a:lstStyle/>
          <a:p>
            <a:pPr>
              <a:lnSpc>
                <a:spcPts val="8959"/>
              </a:lnSpc>
            </a:pPr>
            <a:r>
              <a:rPr lang="en-US" sz="6600" dirty="0">
                <a:latin typeface="Pragmatica Bold" charset="0"/>
              </a:rPr>
              <a:t>PROCESSUS</a:t>
            </a:r>
            <a:endParaRPr lang="en-US" sz="6399" dirty="0">
              <a:solidFill>
                <a:srgbClr val="000000"/>
              </a:solidFill>
              <a:latin typeface="Pragmatica Bold" charset="0"/>
            </a:endParaRPr>
          </a:p>
        </p:txBody>
      </p:sp>
      <p:sp>
        <p:nvSpPr>
          <p:cNvPr id="35" name="TextBox 35"/>
          <p:cNvSpPr txBox="1"/>
          <p:nvPr/>
        </p:nvSpPr>
        <p:spPr>
          <a:xfrm>
            <a:off x="6548056" y="6345748"/>
            <a:ext cx="3738952" cy="1769715"/>
          </a:xfrm>
          <a:prstGeom prst="rect">
            <a:avLst/>
          </a:prstGeom>
        </p:spPr>
        <p:txBody>
          <a:bodyPr wrap="square" lIns="0" tIns="0" rIns="0" bIns="0" rtlCol="0" anchor="t">
            <a:spAutoFit/>
          </a:bodyPr>
          <a:lstStyle/>
          <a:p>
            <a:pPr algn="ctr">
              <a:lnSpc>
                <a:spcPts val="4573"/>
              </a:lnSpc>
            </a:pPr>
            <a:r>
              <a:rPr lang="fr-FR" sz="3300" dirty="0">
                <a:solidFill>
                  <a:srgbClr val="000000"/>
                </a:solidFill>
                <a:latin typeface="Barlow Bold"/>
              </a:rPr>
              <a:t>Séances de groupe de travail et de groupe consultatif</a:t>
            </a:r>
            <a:endParaRPr lang="en-US" sz="3300" dirty="0">
              <a:solidFill>
                <a:srgbClr val="000000"/>
              </a:solidFill>
              <a:latin typeface="Barlow Bold"/>
            </a:endParaRPr>
          </a:p>
        </p:txBody>
      </p:sp>
      <p:sp>
        <p:nvSpPr>
          <p:cNvPr id="36" name="TextBox 36"/>
          <p:cNvSpPr txBox="1"/>
          <p:nvPr/>
        </p:nvSpPr>
        <p:spPr>
          <a:xfrm>
            <a:off x="1138022" y="8462697"/>
            <a:ext cx="3550807" cy="1154430"/>
          </a:xfrm>
          <a:prstGeom prst="rect">
            <a:avLst/>
          </a:prstGeom>
        </p:spPr>
        <p:txBody>
          <a:bodyPr lIns="0" tIns="0" rIns="0" bIns="0" rtlCol="0" anchor="t">
            <a:spAutoFit/>
          </a:bodyPr>
          <a:lstStyle/>
          <a:p>
            <a:pPr algn="ctr">
              <a:lnSpc>
                <a:spcPts val="4573"/>
              </a:lnSpc>
            </a:pPr>
            <a:r>
              <a:rPr lang="fr-FR" sz="3300" b="1" dirty="0">
                <a:latin typeface="Barlow Bold" charset="0"/>
              </a:rPr>
              <a:t>Expérience vécue ou vivante</a:t>
            </a:r>
            <a:endParaRPr lang="en-US" sz="3300" b="1" dirty="0">
              <a:solidFill>
                <a:srgbClr val="000000"/>
              </a:solidFill>
              <a:latin typeface="Barlow Bold" charset="0"/>
            </a:endParaRPr>
          </a:p>
        </p:txBody>
      </p:sp>
      <p:sp>
        <p:nvSpPr>
          <p:cNvPr id="37" name="TextBox 37"/>
          <p:cNvSpPr txBox="1"/>
          <p:nvPr/>
        </p:nvSpPr>
        <p:spPr>
          <a:xfrm>
            <a:off x="1145076" y="4534594"/>
            <a:ext cx="4498462" cy="589905"/>
          </a:xfrm>
          <a:prstGeom prst="rect">
            <a:avLst/>
          </a:prstGeom>
        </p:spPr>
        <p:txBody>
          <a:bodyPr wrap="square" lIns="0" tIns="0" rIns="0" bIns="0" rtlCol="0" anchor="t">
            <a:spAutoFit/>
          </a:bodyPr>
          <a:lstStyle/>
          <a:p>
            <a:pPr algn="just">
              <a:lnSpc>
                <a:spcPts val="4573"/>
              </a:lnSpc>
            </a:pPr>
            <a:r>
              <a:rPr lang="en-US" sz="3300" b="1" dirty="0">
                <a:latin typeface="Barlow Bold" charset="0"/>
              </a:rPr>
              <a:t>Experts en la </a:t>
            </a:r>
            <a:r>
              <a:rPr lang="en-US" sz="3300" b="1" dirty="0" err="1">
                <a:latin typeface="Barlow Bold" charset="0"/>
              </a:rPr>
              <a:t>matière</a:t>
            </a:r>
            <a:endParaRPr lang="en-US" sz="3200" b="1" dirty="0">
              <a:solidFill>
                <a:srgbClr val="000000"/>
              </a:solidFill>
              <a:latin typeface="Barlow Bold"/>
            </a:endParaRPr>
          </a:p>
        </p:txBody>
      </p:sp>
      <p:sp>
        <p:nvSpPr>
          <p:cNvPr id="38" name="TextBox 38"/>
          <p:cNvSpPr txBox="1"/>
          <p:nvPr/>
        </p:nvSpPr>
        <p:spPr>
          <a:xfrm>
            <a:off x="10715636" y="7637360"/>
            <a:ext cx="5929354" cy="2359620"/>
          </a:xfrm>
          <a:prstGeom prst="rect">
            <a:avLst/>
          </a:prstGeom>
        </p:spPr>
        <p:txBody>
          <a:bodyPr wrap="square" lIns="0" tIns="0" rIns="0" bIns="0" rtlCol="0" anchor="t">
            <a:spAutoFit/>
          </a:bodyPr>
          <a:lstStyle/>
          <a:p>
            <a:pPr algn="ctr">
              <a:lnSpc>
                <a:spcPts val="4620"/>
              </a:lnSpc>
            </a:pPr>
            <a:r>
              <a:rPr lang="fr-FR" sz="3300" dirty="0">
                <a:solidFill>
                  <a:srgbClr val="000000"/>
                </a:solidFill>
                <a:latin typeface="Barlow Bold"/>
              </a:rPr>
              <a:t>Ressources de sensibilisation et de formation pour les prestataires de soins de santé (PSS) et les populations NAC.</a:t>
            </a:r>
            <a:endParaRPr lang="en-US" sz="3300" dirty="0">
              <a:solidFill>
                <a:srgbClr val="000000"/>
              </a:solidFill>
              <a:latin typeface="Barlow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6039622" y="8097821"/>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2" cstate="print"/>
            <a:stretch>
              <a:fillRect/>
            </a:stretch>
          </a:blipFill>
        </p:spPr>
      </p:sp>
      <p:sp>
        <p:nvSpPr>
          <p:cNvPr id="3" name="Freeform 3"/>
          <p:cNvSpPr/>
          <p:nvPr/>
        </p:nvSpPr>
        <p:spPr>
          <a:xfrm>
            <a:off x="7647112" y="2112484"/>
            <a:ext cx="2973625" cy="1474423"/>
          </a:xfrm>
          <a:custGeom>
            <a:avLst/>
            <a:gdLst/>
            <a:ahLst/>
            <a:cxnLst/>
            <a:rect l="l" t="t" r="r" b="b"/>
            <a:pathLst>
              <a:path w="2973625" h="1474423">
                <a:moveTo>
                  <a:pt x="0" y="0"/>
                </a:moveTo>
                <a:lnTo>
                  <a:pt x="2973625" y="0"/>
                </a:lnTo>
                <a:lnTo>
                  <a:pt x="2973625" y="1474423"/>
                </a:lnTo>
                <a:lnTo>
                  <a:pt x="0" y="1474423"/>
                </a:lnTo>
                <a:lnTo>
                  <a:pt x="0" y="0"/>
                </a:lnTo>
                <a:close/>
              </a:path>
            </a:pathLst>
          </a:custGeom>
          <a:blipFill>
            <a:blip r:embed="rId3"/>
            <a:stretch>
              <a:fillRect/>
            </a:stretch>
          </a:blipFill>
        </p:spPr>
      </p:sp>
      <p:sp>
        <p:nvSpPr>
          <p:cNvPr id="4" name="Freeform 4"/>
          <p:cNvSpPr/>
          <p:nvPr/>
        </p:nvSpPr>
        <p:spPr>
          <a:xfrm>
            <a:off x="2392276" y="5152444"/>
            <a:ext cx="2216273" cy="1659798"/>
          </a:xfrm>
          <a:custGeom>
            <a:avLst/>
            <a:gdLst/>
            <a:ahLst/>
            <a:cxnLst/>
            <a:rect l="l" t="t" r="r" b="b"/>
            <a:pathLst>
              <a:path w="2216273" h="1659798">
                <a:moveTo>
                  <a:pt x="0" y="0"/>
                </a:moveTo>
                <a:lnTo>
                  <a:pt x="2216272" y="0"/>
                </a:lnTo>
                <a:lnTo>
                  <a:pt x="2216272" y="1659798"/>
                </a:lnTo>
                <a:lnTo>
                  <a:pt x="0" y="1659798"/>
                </a:lnTo>
                <a:lnTo>
                  <a:pt x="0" y="0"/>
                </a:lnTo>
                <a:close/>
              </a:path>
            </a:pathLst>
          </a:custGeom>
          <a:blipFill>
            <a:blip r:embed="rId4"/>
            <a:stretch>
              <a:fillRect t="-16763" b="-16763"/>
            </a:stretch>
          </a:blipFill>
        </p:spPr>
      </p:sp>
      <p:sp>
        <p:nvSpPr>
          <p:cNvPr id="5" name="Freeform 5"/>
          <p:cNvSpPr/>
          <p:nvPr/>
        </p:nvSpPr>
        <p:spPr>
          <a:xfrm>
            <a:off x="1569950" y="1980673"/>
            <a:ext cx="3860924" cy="1647328"/>
          </a:xfrm>
          <a:custGeom>
            <a:avLst/>
            <a:gdLst/>
            <a:ahLst/>
            <a:cxnLst/>
            <a:rect l="l" t="t" r="r" b="b"/>
            <a:pathLst>
              <a:path w="3860924" h="1647328">
                <a:moveTo>
                  <a:pt x="0" y="0"/>
                </a:moveTo>
                <a:lnTo>
                  <a:pt x="3860924" y="0"/>
                </a:lnTo>
                <a:lnTo>
                  <a:pt x="3860924" y="1647328"/>
                </a:lnTo>
                <a:lnTo>
                  <a:pt x="0" y="1647328"/>
                </a:lnTo>
                <a:lnTo>
                  <a:pt x="0" y="0"/>
                </a:lnTo>
                <a:close/>
              </a:path>
            </a:pathLst>
          </a:custGeom>
          <a:blipFill>
            <a:blip r:embed="rId5"/>
            <a:stretch>
              <a:fillRect/>
            </a:stretch>
          </a:blipFill>
        </p:spPr>
      </p:sp>
      <p:sp>
        <p:nvSpPr>
          <p:cNvPr id="6" name="Freeform 6"/>
          <p:cNvSpPr/>
          <p:nvPr/>
        </p:nvSpPr>
        <p:spPr>
          <a:xfrm>
            <a:off x="13409939" y="1912070"/>
            <a:ext cx="2953475" cy="1674836"/>
          </a:xfrm>
          <a:custGeom>
            <a:avLst/>
            <a:gdLst/>
            <a:ahLst/>
            <a:cxnLst/>
            <a:rect l="l" t="t" r="r" b="b"/>
            <a:pathLst>
              <a:path w="2953475" h="1674836">
                <a:moveTo>
                  <a:pt x="0" y="0"/>
                </a:moveTo>
                <a:lnTo>
                  <a:pt x="2953475" y="0"/>
                </a:lnTo>
                <a:lnTo>
                  <a:pt x="2953475" y="1674837"/>
                </a:lnTo>
                <a:lnTo>
                  <a:pt x="0" y="1674837"/>
                </a:lnTo>
                <a:lnTo>
                  <a:pt x="0" y="0"/>
                </a:lnTo>
                <a:close/>
              </a:path>
            </a:pathLst>
          </a:custGeom>
          <a:blipFill>
            <a:blip r:embed="rId6"/>
            <a:stretch>
              <a:fillRect/>
            </a:stretch>
          </a:blipFill>
        </p:spPr>
      </p:sp>
      <p:sp>
        <p:nvSpPr>
          <p:cNvPr id="7" name="Freeform 7"/>
          <p:cNvSpPr/>
          <p:nvPr/>
        </p:nvSpPr>
        <p:spPr>
          <a:xfrm>
            <a:off x="14086279" y="5173290"/>
            <a:ext cx="1600795" cy="1803712"/>
          </a:xfrm>
          <a:custGeom>
            <a:avLst/>
            <a:gdLst/>
            <a:ahLst/>
            <a:cxnLst/>
            <a:rect l="l" t="t" r="r" b="b"/>
            <a:pathLst>
              <a:path w="1600795" h="1803712">
                <a:moveTo>
                  <a:pt x="0" y="0"/>
                </a:moveTo>
                <a:lnTo>
                  <a:pt x="1600795" y="0"/>
                </a:lnTo>
                <a:lnTo>
                  <a:pt x="1600795" y="1803712"/>
                </a:lnTo>
                <a:lnTo>
                  <a:pt x="0" y="1803712"/>
                </a:lnTo>
                <a:lnTo>
                  <a:pt x="0" y="0"/>
                </a:lnTo>
                <a:close/>
              </a:path>
            </a:pathLst>
          </a:custGeom>
          <a:blipFill>
            <a:blip r:embed="rId7"/>
            <a:stretch>
              <a:fillRect/>
            </a:stretch>
          </a:blipFill>
        </p:spPr>
      </p:sp>
      <p:sp>
        <p:nvSpPr>
          <p:cNvPr id="8" name="Freeform 8"/>
          <p:cNvSpPr/>
          <p:nvPr/>
        </p:nvSpPr>
        <p:spPr>
          <a:xfrm>
            <a:off x="8094782" y="5135109"/>
            <a:ext cx="2078286" cy="1838383"/>
          </a:xfrm>
          <a:custGeom>
            <a:avLst/>
            <a:gdLst/>
            <a:ahLst/>
            <a:cxnLst/>
            <a:rect l="l" t="t" r="r" b="b"/>
            <a:pathLst>
              <a:path w="2078286" h="1838383">
                <a:moveTo>
                  <a:pt x="0" y="0"/>
                </a:moveTo>
                <a:lnTo>
                  <a:pt x="2078286" y="0"/>
                </a:lnTo>
                <a:lnTo>
                  <a:pt x="2078286" y="1838383"/>
                </a:lnTo>
                <a:lnTo>
                  <a:pt x="0" y="1838383"/>
                </a:lnTo>
                <a:lnTo>
                  <a:pt x="0" y="0"/>
                </a:lnTo>
                <a:close/>
              </a:path>
            </a:pathLst>
          </a:custGeom>
          <a:blipFill>
            <a:blip r:embed="rId8"/>
            <a:stretch>
              <a:fillRect l="-1715" r="-1715"/>
            </a:stretch>
          </a:blipFill>
        </p:spPr>
      </p:sp>
      <p:sp>
        <p:nvSpPr>
          <p:cNvPr id="9" name="Freeform 9"/>
          <p:cNvSpPr/>
          <p:nvPr/>
        </p:nvSpPr>
        <p:spPr>
          <a:xfrm>
            <a:off x="7865994" y="8389878"/>
            <a:ext cx="2853608" cy="1124189"/>
          </a:xfrm>
          <a:custGeom>
            <a:avLst/>
            <a:gdLst/>
            <a:ahLst/>
            <a:cxnLst/>
            <a:rect l="l" t="t" r="r" b="b"/>
            <a:pathLst>
              <a:path w="2853608" h="1124189">
                <a:moveTo>
                  <a:pt x="0" y="0"/>
                </a:moveTo>
                <a:lnTo>
                  <a:pt x="2853608" y="0"/>
                </a:lnTo>
                <a:lnTo>
                  <a:pt x="2853608" y="1124188"/>
                </a:lnTo>
                <a:lnTo>
                  <a:pt x="0" y="1124188"/>
                </a:lnTo>
                <a:lnTo>
                  <a:pt x="0" y="0"/>
                </a:lnTo>
                <a:close/>
              </a:path>
            </a:pathLst>
          </a:custGeom>
          <a:blipFill>
            <a:blip r:embed="rId9"/>
            <a:stretch>
              <a:fillRect t="-24010" b="-18773"/>
            </a:stretch>
          </a:blipFill>
        </p:spPr>
      </p:sp>
      <p:sp>
        <p:nvSpPr>
          <p:cNvPr id="10" name="TextBox 10"/>
          <p:cNvSpPr txBox="1"/>
          <p:nvPr/>
        </p:nvSpPr>
        <p:spPr>
          <a:xfrm>
            <a:off x="5291261" y="617982"/>
            <a:ext cx="9763614" cy="1794722"/>
          </a:xfrm>
          <a:prstGeom prst="rect">
            <a:avLst/>
          </a:prstGeom>
        </p:spPr>
        <p:txBody>
          <a:bodyPr lIns="0" tIns="0" rIns="0" bIns="0" rtlCol="0" anchor="t">
            <a:spAutoFit/>
          </a:bodyPr>
          <a:lstStyle/>
          <a:p>
            <a:pPr lvl="0" algn="ctr">
              <a:lnSpc>
                <a:spcPts val="6911"/>
              </a:lnSpc>
            </a:pPr>
            <a:r>
              <a:rPr lang="en-US" sz="6400" dirty="0">
                <a:latin typeface="Pragmatica Bold" charset="0"/>
              </a:rPr>
              <a:t>PARTENAIRES DU PROJET</a:t>
            </a:r>
            <a:endParaRPr lang="en-US" sz="6400" spc="-159" dirty="0">
              <a:solidFill>
                <a:srgbClr val="000000"/>
              </a:solidFill>
              <a:latin typeface="Pragmatica Bold" charset="0"/>
            </a:endParaRPr>
          </a:p>
        </p:txBody>
      </p:sp>
      <p:sp>
        <p:nvSpPr>
          <p:cNvPr id="11" name="TextBox 11"/>
          <p:cNvSpPr txBox="1"/>
          <p:nvPr/>
        </p:nvSpPr>
        <p:spPr>
          <a:xfrm>
            <a:off x="1140387" y="3580376"/>
            <a:ext cx="4720051" cy="1849865"/>
          </a:xfrm>
          <a:prstGeom prst="rect">
            <a:avLst/>
          </a:prstGeom>
        </p:spPr>
        <p:txBody>
          <a:bodyPr lIns="0" tIns="0" rIns="0" bIns="0" rtlCol="0" anchor="t">
            <a:spAutoFit/>
          </a:bodyPr>
          <a:lstStyle/>
          <a:p>
            <a:pPr algn="ctr">
              <a:lnSpc>
                <a:spcPts val="3449"/>
              </a:lnSpc>
            </a:pPr>
            <a:r>
              <a:rPr lang="fr-FR" sz="2500" b="1" dirty="0">
                <a:solidFill>
                  <a:srgbClr val="000000"/>
                </a:solidFill>
                <a:latin typeface="Barlow Bold" charset="0"/>
              </a:rPr>
              <a:t>Le Réseau canadien VIH/sida des communautés noires, africaines et caribéennes (RCVSNAC</a:t>
            </a:r>
            <a:r>
              <a:rPr lang="fr-FR" sz="2500" dirty="0">
                <a:solidFill>
                  <a:srgbClr val="000000"/>
                </a:solidFill>
                <a:latin typeface="Barlow Bold" charset="0"/>
              </a:rPr>
              <a:t>)</a:t>
            </a:r>
            <a:endParaRPr lang="en-US" sz="2500" dirty="0">
              <a:solidFill>
                <a:srgbClr val="000000"/>
              </a:solidFill>
              <a:latin typeface="Barlow Bold" charset="0"/>
            </a:endParaRPr>
          </a:p>
          <a:p>
            <a:pPr algn="ctr">
              <a:lnSpc>
                <a:spcPts val="5039"/>
              </a:lnSpc>
            </a:pPr>
            <a:endParaRPr/>
          </a:p>
        </p:txBody>
      </p:sp>
      <p:sp>
        <p:nvSpPr>
          <p:cNvPr id="12" name="TextBox 12"/>
          <p:cNvSpPr txBox="1"/>
          <p:nvPr/>
        </p:nvSpPr>
        <p:spPr>
          <a:xfrm>
            <a:off x="6773899" y="3580376"/>
            <a:ext cx="5037798" cy="1413849"/>
          </a:xfrm>
          <a:prstGeom prst="rect">
            <a:avLst/>
          </a:prstGeom>
        </p:spPr>
        <p:txBody>
          <a:bodyPr lIns="0" tIns="0" rIns="0" bIns="0" rtlCol="0" anchor="t">
            <a:spAutoFit/>
          </a:bodyPr>
          <a:lstStyle/>
          <a:p>
            <a:pPr algn="ctr">
              <a:lnSpc>
                <a:spcPts val="3449"/>
              </a:lnSpc>
            </a:pPr>
            <a:r>
              <a:rPr lang="fr-FR" sz="2499" dirty="0">
                <a:solidFill>
                  <a:srgbClr val="000000"/>
                </a:solidFill>
                <a:latin typeface="Barlow Bold"/>
              </a:rPr>
              <a:t>Réseau positif afro-canadien de la Colombie-Britannique</a:t>
            </a:r>
            <a:endParaRPr lang="en-US" sz="2499" dirty="0">
              <a:solidFill>
                <a:srgbClr val="000000"/>
              </a:solidFill>
              <a:latin typeface="Barlow Bold"/>
            </a:endParaRPr>
          </a:p>
          <a:p>
            <a:pPr algn="ctr">
              <a:lnSpc>
                <a:spcPts val="5039"/>
              </a:lnSpc>
            </a:pPr>
            <a:endParaRPr/>
          </a:p>
        </p:txBody>
      </p:sp>
      <p:sp>
        <p:nvSpPr>
          <p:cNvPr id="13" name="TextBox 13"/>
          <p:cNvSpPr txBox="1"/>
          <p:nvPr/>
        </p:nvSpPr>
        <p:spPr>
          <a:xfrm>
            <a:off x="4152630" y="9556882"/>
            <a:ext cx="9982740" cy="698653"/>
          </a:xfrm>
          <a:prstGeom prst="rect">
            <a:avLst/>
          </a:prstGeom>
        </p:spPr>
        <p:txBody>
          <a:bodyPr lIns="0" tIns="0" rIns="0" bIns="0" rtlCol="0" anchor="t">
            <a:spAutoFit/>
          </a:bodyPr>
          <a:lstStyle/>
          <a:p>
            <a:pPr algn="ctr">
              <a:lnSpc>
                <a:spcPts val="2660"/>
              </a:lnSpc>
            </a:pPr>
            <a:r>
              <a:rPr lang="fr-FR" sz="2000" dirty="0">
                <a:solidFill>
                  <a:srgbClr val="000000"/>
                </a:solidFill>
                <a:latin typeface="Canva Sans Bold"/>
              </a:rPr>
              <a:t>Les opinions exprimées dans le présent document ne reflètent pas nécessairement celles de Santé Canada</a:t>
            </a:r>
            <a:endParaRPr lang="en-US" sz="1900" dirty="0">
              <a:solidFill>
                <a:srgbClr val="000000"/>
              </a:solidFill>
              <a:latin typeface="Canva Sans Bold"/>
            </a:endParaRPr>
          </a:p>
        </p:txBody>
      </p:sp>
      <p:sp>
        <p:nvSpPr>
          <p:cNvPr id="14" name="TextBox 14"/>
          <p:cNvSpPr txBox="1"/>
          <p:nvPr/>
        </p:nvSpPr>
        <p:spPr>
          <a:xfrm>
            <a:off x="12526651" y="3570851"/>
            <a:ext cx="4720051" cy="827150"/>
          </a:xfrm>
          <a:prstGeom prst="rect">
            <a:avLst/>
          </a:prstGeom>
        </p:spPr>
        <p:txBody>
          <a:bodyPr lIns="0" tIns="0" rIns="0" bIns="0" rtlCol="0" anchor="t">
            <a:spAutoFit/>
          </a:bodyPr>
          <a:lstStyle/>
          <a:p>
            <a:pPr algn="ctr">
              <a:lnSpc>
                <a:spcPts val="3449"/>
              </a:lnSpc>
            </a:pPr>
            <a:r>
              <a:rPr lang="fr-FR" sz="2499" dirty="0">
                <a:solidFill>
                  <a:srgbClr val="000000"/>
                </a:solidFill>
                <a:latin typeface="Barlow Bold"/>
              </a:rPr>
              <a:t>Le Centre canadien d'études mondiales</a:t>
            </a:r>
            <a:endParaRPr lang="en-US" sz="2499" dirty="0">
              <a:solidFill>
                <a:srgbClr val="000000"/>
              </a:solidFill>
              <a:latin typeface="Barlow Bold"/>
            </a:endParaRPr>
          </a:p>
        </p:txBody>
      </p:sp>
      <p:sp>
        <p:nvSpPr>
          <p:cNvPr id="15" name="TextBox 15"/>
          <p:cNvSpPr txBox="1"/>
          <p:nvPr/>
        </p:nvSpPr>
        <p:spPr>
          <a:xfrm>
            <a:off x="1140387" y="6925867"/>
            <a:ext cx="4720051" cy="422274"/>
          </a:xfrm>
          <a:prstGeom prst="rect">
            <a:avLst/>
          </a:prstGeom>
        </p:spPr>
        <p:txBody>
          <a:bodyPr lIns="0" tIns="0" rIns="0" bIns="0" rtlCol="0" anchor="t">
            <a:spAutoFit/>
          </a:bodyPr>
          <a:lstStyle/>
          <a:p>
            <a:pPr algn="ctr">
              <a:lnSpc>
                <a:spcPts val="3500"/>
              </a:lnSpc>
            </a:pPr>
            <a:r>
              <a:rPr lang="en-US" sz="2500" dirty="0">
                <a:solidFill>
                  <a:srgbClr val="000000"/>
                </a:solidFill>
                <a:latin typeface="Barlow Bold"/>
              </a:rPr>
              <a:t>HIV Edmonton</a:t>
            </a:r>
          </a:p>
        </p:txBody>
      </p:sp>
      <p:sp>
        <p:nvSpPr>
          <p:cNvPr id="16" name="TextBox 16"/>
          <p:cNvSpPr txBox="1"/>
          <p:nvPr/>
        </p:nvSpPr>
        <p:spPr>
          <a:xfrm>
            <a:off x="6783975" y="6919852"/>
            <a:ext cx="4720051" cy="769441"/>
          </a:xfrm>
          <a:prstGeom prst="rect">
            <a:avLst/>
          </a:prstGeom>
        </p:spPr>
        <p:txBody>
          <a:bodyPr lIns="0" tIns="0" rIns="0" bIns="0" rtlCol="0" anchor="t">
            <a:spAutoFit/>
          </a:bodyPr>
          <a:lstStyle/>
          <a:p>
            <a:r>
              <a:rPr lang="fr-FR" sz="2500" b="1" dirty="0">
                <a:latin typeface="Barlow Bold" charset="0"/>
              </a:rPr>
              <a:t>Coalition noire pour la prévention du sida</a:t>
            </a:r>
          </a:p>
        </p:txBody>
      </p:sp>
      <p:sp>
        <p:nvSpPr>
          <p:cNvPr id="17" name="TextBox 17"/>
          <p:cNvSpPr txBox="1"/>
          <p:nvPr/>
        </p:nvSpPr>
        <p:spPr>
          <a:xfrm>
            <a:off x="12694849" y="6919852"/>
            <a:ext cx="4720051" cy="827150"/>
          </a:xfrm>
          <a:prstGeom prst="rect">
            <a:avLst/>
          </a:prstGeom>
        </p:spPr>
        <p:txBody>
          <a:bodyPr lIns="0" tIns="0" rIns="0" bIns="0" rtlCol="0" anchor="t">
            <a:spAutoFit/>
          </a:bodyPr>
          <a:lstStyle/>
          <a:p>
            <a:pPr algn="ctr">
              <a:lnSpc>
                <a:spcPts val="3449"/>
              </a:lnSpc>
            </a:pPr>
            <a:r>
              <a:rPr lang="fr-FR" sz="2499" dirty="0">
                <a:solidFill>
                  <a:srgbClr val="000000"/>
                </a:solidFill>
                <a:latin typeface="Barlow Bold"/>
              </a:rPr>
              <a:t>La santé des femmes entre les mains des femmes (CHC</a:t>
            </a:r>
            <a:endParaRPr lang="en-US" sz="2499" dirty="0">
              <a:solidFill>
                <a:srgbClr val="000000"/>
              </a:solidFill>
              <a:latin typeface="Barlow Bold"/>
            </a:endParaRPr>
          </a:p>
        </p:txBody>
      </p:sp>
      <p:sp>
        <p:nvSpPr>
          <p:cNvPr id="18" name="Freeform 18"/>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rot="5400000">
            <a:off x="16540497" y="3998775"/>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rot="5400000">
            <a:off x="16540497" y="129149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rot="5400000">
            <a:off x="-1249287" y="573323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3" name="Freeform 23"/>
          <p:cNvSpPr/>
          <p:nvPr/>
        </p:nvSpPr>
        <p:spPr>
          <a:xfrm rot="5400000">
            <a:off x="-1249287" y="2926973"/>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4" name="Freeform 24"/>
          <p:cNvSpPr/>
          <p:nvPr/>
        </p:nvSpPr>
        <p:spPr>
          <a:xfrm rot="5400000">
            <a:off x="-1249287" y="1207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10800000">
            <a:off x="12538352" y="3055149"/>
            <a:ext cx="5333050" cy="4846409"/>
          </a:xfrm>
          <a:custGeom>
            <a:avLst/>
            <a:gdLst/>
            <a:ahLst/>
            <a:cxnLst/>
            <a:rect l="l" t="t" r="r" b="b"/>
            <a:pathLst>
              <a:path w="5333050" h="4846409">
                <a:moveTo>
                  <a:pt x="0" y="0"/>
                </a:moveTo>
                <a:lnTo>
                  <a:pt x="5333049" y="0"/>
                </a:lnTo>
                <a:lnTo>
                  <a:pt x="5333049" y="4846409"/>
                </a:lnTo>
                <a:lnTo>
                  <a:pt x="0" y="4846409"/>
                </a:lnTo>
                <a:lnTo>
                  <a:pt x="0" y="0"/>
                </a:lnTo>
                <a:close/>
              </a:path>
            </a:pathLst>
          </a:custGeom>
          <a:blipFill>
            <a:blip r:embed="rId2"/>
            <a:stretch>
              <a:fillRect/>
            </a:stretch>
          </a:blipFill>
        </p:spPr>
      </p:sp>
      <p:grpSp>
        <p:nvGrpSpPr>
          <p:cNvPr id="3" name="Group 3"/>
          <p:cNvGrpSpPr/>
          <p:nvPr/>
        </p:nvGrpSpPr>
        <p:grpSpPr>
          <a:xfrm rot="-5400000">
            <a:off x="13376568" y="3152927"/>
            <a:ext cx="3656616" cy="4607688"/>
            <a:chOff x="0" y="0"/>
            <a:chExt cx="645030" cy="812800"/>
          </a:xfrm>
        </p:grpSpPr>
        <p:sp>
          <p:nvSpPr>
            <p:cNvPr id="4" name="Freeform 4"/>
            <p:cNvSpPr/>
            <p:nvPr/>
          </p:nvSpPr>
          <p:spPr>
            <a:xfrm>
              <a:off x="0" y="7167"/>
              <a:ext cx="645030" cy="798466"/>
            </a:xfrm>
            <a:custGeom>
              <a:avLst/>
              <a:gdLst/>
              <a:ahLst/>
              <a:cxnLst/>
              <a:rect l="l" t="t" r="r" b="b"/>
              <a:pathLst>
                <a:path w="645030" h="798466">
                  <a:moveTo>
                    <a:pt x="351764" y="11261"/>
                  </a:moveTo>
                  <a:lnTo>
                    <a:pt x="615781" y="177605"/>
                  </a:lnTo>
                  <a:cubicBezTo>
                    <a:pt x="633986" y="189075"/>
                    <a:pt x="645030" y="209086"/>
                    <a:pt x="645030" y="230603"/>
                  </a:cubicBezTo>
                  <a:lnTo>
                    <a:pt x="645030" y="567862"/>
                  </a:lnTo>
                  <a:cubicBezTo>
                    <a:pt x="645030" y="589380"/>
                    <a:pt x="633986" y="609391"/>
                    <a:pt x="615781" y="620861"/>
                  </a:cubicBezTo>
                  <a:lnTo>
                    <a:pt x="351764" y="787205"/>
                  </a:lnTo>
                  <a:cubicBezTo>
                    <a:pt x="333891" y="798466"/>
                    <a:pt x="311139" y="798466"/>
                    <a:pt x="293266" y="787205"/>
                  </a:cubicBezTo>
                  <a:lnTo>
                    <a:pt x="29249" y="620861"/>
                  </a:lnTo>
                  <a:cubicBezTo>
                    <a:pt x="11044" y="609391"/>
                    <a:pt x="0" y="589380"/>
                    <a:pt x="0" y="567862"/>
                  </a:cubicBezTo>
                  <a:lnTo>
                    <a:pt x="0" y="230603"/>
                  </a:lnTo>
                  <a:cubicBezTo>
                    <a:pt x="0" y="209086"/>
                    <a:pt x="11044" y="189075"/>
                    <a:pt x="29249" y="177605"/>
                  </a:cubicBezTo>
                  <a:lnTo>
                    <a:pt x="293266" y="11261"/>
                  </a:lnTo>
                  <a:cubicBezTo>
                    <a:pt x="311139" y="0"/>
                    <a:pt x="333891" y="0"/>
                    <a:pt x="351764" y="11261"/>
                  </a:cubicBezTo>
                  <a:close/>
                </a:path>
              </a:pathLst>
            </a:custGeom>
            <a:gradFill rotWithShape="1">
              <a:gsLst>
                <a:gs pos="0">
                  <a:srgbClr val="FFB613">
                    <a:alpha val="100000"/>
                  </a:srgbClr>
                </a:gs>
                <a:gs pos="100000">
                  <a:srgbClr val="FFE42F">
                    <a:alpha val="100000"/>
                  </a:srgbClr>
                </a:gs>
              </a:gsLst>
              <a:lin ang="5400000"/>
            </a:gradFill>
            <a:ln w="12700">
              <a:solidFill>
                <a:srgbClr val="000000"/>
              </a:solidFill>
            </a:ln>
          </p:spPr>
        </p:sp>
      </p:grpSp>
      <p:sp>
        <p:nvSpPr>
          <p:cNvPr id="5" name="Freeform 5"/>
          <p:cNvSpPr/>
          <p:nvPr/>
        </p:nvSpPr>
        <p:spPr>
          <a:xfrm>
            <a:off x="14067996" y="3988347"/>
            <a:ext cx="2862092" cy="2936848"/>
          </a:xfrm>
          <a:custGeom>
            <a:avLst/>
            <a:gdLst/>
            <a:ahLst/>
            <a:cxnLst/>
            <a:rect l="l" t="t" r="r" b="b"/>
            <a:pathLst>
              <a:path w="2862092" h="2936848">
                <a:moveTo>
                  <a:pt x="0" y="0"/>
                </a:moveTo>
                <a:lnTo>
                  <a:pt x="2862092" y="0"/>
                </a:lnTo>
                <a:lnTo>
                  <a:pt x="2862092" y="2936848"/>
                </a:lnTo>
                <a:lnTo>
                  <a:pt x="0" y="29368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1661220" y="2056438"/>
            <a:ext cx="11547081" cy="5539978"/>
          </a:xfrm>
          <a:prstGeom prst="rect">
            <a:avLst/>
          </a:prstGeom>
        </p:spPr>
        <p:txBody>
          <a:bodyPr wrap="square" lIns="0" tIns="0" rIns="0" bIns="0" rtlCol="0" anchor="t">
            <a:spAutoFit/>
          </a:bodyPr>
          <a:lstStyle/>
          <a:p>
            <a:r>
              <a:rPr lang="fr-FR" sz="3600" dirty="0">
                <a:latin typeface="Barlow" charset="0"/>
              </a:rPr>
              <a:t>Promouvoir la sensibilisation à la santé sexuelle et reproductive (SSR).</a:t>
            </a:r>
          </a:p>
          <a:p>
            <a:endParaRPr lang="fr-FR" sz="3600" dirty="0">
              <a:latin typeface="Barlow" charset="0"/>
            </a:endParaRPr>
          </a:p>
          <a:p>
            <a:endParaRPr lang="fr-FR" sz="3600" dirty="0">
              <a:latin typeface="Barlow" charset="0"/>
            </a:endParaRPr>
          </a:p>
          <a:p>
            <a:r>
              <a:rPr lang="fr-FR" sz="3600" dirty="0">
                <a:latin typeface="Barlow" charset="0"/>
              </a:rPr>
              <a:t>Accroître la sensibilisation aux ressources disponibles en matière de santé sexuelle et reproductive (SSR) dans la région</a:t>
            </a:r>
          </a:p>
          <a:p>
            <a:endParaRPr lang="fr-FR" sz="3600" dirty="0">
              <a:latin typeface="Barlow" charset="0"/>
            </a:endParaRPr>
          </a:p>
          <a:p>
            <a:r>
              <a:rPr lang="fr-FR" sz="3600" dirty="0">
                <a:latin typeface="Barlow" charset="0"/>
              </a:rPr>
              <a:t>Fournir des informations pertinentes à la population NAC de manière culturellement appropriée.</a:t>
            </a:r>
          </a:p>
        </p:txBody>
      </p:sp>
      <p:sp>
        <p:nvSpPr>
          <p:cNvPr id="7" name="TextBox 7"/>
          <p:cNvSpPr txBox="1"/>
          <p:nvPr/>
        </p:nvSpPr>
        <p:spPr>
          <a:xfrm>
            <a:off x="1460420" y="942472"/>
            <a:ext cx="5974340" cy="909801"/>
          </a:xfrm>
          <a:prstGeom prst="rect">
            <a:avLst/>
          </a:prstGeom>
        </p:spPr>
        <p:txBody>
          <a:bodyPr lIns="0" tIns="0" rIns="0" bIns="0" rtlCol="0" anchor="t">
            <a:spAutoFit/>
          </a:bodyPr>
          <a:lstStyle/>
          <a:p>
            <a:pPr marL="0" lvl="0" indent="0">
              <a:lnSpc>
                <a:spcPts val="6911"/>
              </a:lnSpc>
            </a:pPr>
            <a:r>
              <a:rPr lang="en-US" sz="6399" spc="-159" dirty="0">
                <a:solidFill>
                  <a:srgbClr val="000000"/>
                </a:solidFill>
                <a:latin typeface="Pragmatica Bold"/>
              </a:rPr>
              <a:t>OBJECTIFS</a:t>
            </a:r>
          </a:p>
        </p:txBody>
      </p:sp>
      <p:grpSp>
        <p:nvGrpSpPr>
          <p:cNvPr id="8" name="Group 8"/>
          <p:cNvGrpSpPr/>
          <p:nvPr/>
        </p:nvGrpSpPr>
        <p:grpSpPr>
          <a:xfrm>
            <a:off x="1062199" y="2337438"/>
            <a:ext cx="313271" cy="31327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062199" y="4438123"/>
            <a:ext cx="313271" cy="31327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062199" y="6641895"/>
            <a:ext cx="313271" cy="31327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B613">
                    <a:alpha val="100000"/>
                  </a:srgbClr>
                </a:gs>
                <a:gs pos="100000">
                  <a:srgbClr val="FFE42F">
                    <a:alpha val="100000"/>
                  </a:srgbClr>
                </a:gs>
              </a:gsLst>
              <a:lin ang="5400000"/>
            </a:gradFill>
          </p:spPr>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6039622" y="8097821"/>
            <a:ext cx="2248378" cy="2248378"/>
          </a:xfrm>
          <a:custGeom>
            <a:avLst/>
            <a:gdLst/>
            <a:ahLst/>
            <a:cxnLst/>
            <a:rect l="l" t="t" r="r" b="b"/>
            <a:pathLst>
              <a:path w="2248378" h="2248378">
                <a:moveTo>
                  <a:pt x="0" y="0"/>
                </a:moveTo>
                <a:lnTo>
                  <a:pt x="2248378" y="0"/>
                </a:lnTo>
                <a:lnTo>
                  <a:pt x="2248378" y="2248378"/>
                </a:lnTo>
                <a:lnTo>
                  <a:pt x="0" y="2248378"/>
                </a:lnTo>
                <a:lnTo>
                  <a:pt x="0" y="0"/>
                </a:lnTo>
                <a:close/>
              </a:path>
            </a:pathLst>
          </a:custGeom>
          <a:blipFill>
            <a:blip r:embed="rId5" cstate="print"/>
            <a:stretch>
              <a:fillRect/>
            </a:stretch>
          </a:blipFill>
        </p:spPr>
      </p:sp>
      <p:sp>
        <p:nvSpPr>
          <p:cNvPr id="18" name="Freeform 18"/>
          <p:cNvSpPr/>
          <p:nvPr/>
        </p:nvSpPr>
        <p:spPr>
          <a:xfrm rot="5400000">
            <a:off x="16540497" y="3899996"/>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Freeform 19"/>
          <p:cNvSpPr/>
          <p:nvPr/>
        </p:nvSpPr>
        <p:spPr>
          <a:xfrm rot="5400000">
            <a:off x="16540497" y="6706058"/>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20"/>
          <p:cNvSpPr/>
          <p:nvPr/>
        </p:nvSpPr>
        <p:spPr>
          <a:xfrm rot="5400000">
            <a:off x="16540497" y="1111383"/>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Freeform 21"/>
          <p:cNvSpPr/>
          <p:nvPr/>
        </p:nvSpPr>
        <p:spPr>
          <a:xfrm rot="5400000">
            <a:off x="-1249287" y="859869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2" name="Freeform 22"/>
          <p:cNvSpPr/>
          <p:nvPr/>
        </p:nvSpPr>
        <p:spPr>
          <a:xfrm rot="5400000">
            <a:off x="-1249287" y="584404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3" name="Freeform 23"/>
          <p:cNvSpPr/>
          <p:nvPr/>
        </p:nvSpPr>
        <p:spPr>
          <a:xfrm rot="5400000">
            <a:off x="-1249287" y="308939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4" name="Freeform 24"/>
          <p:cNvSpPr/>
          <p:nvPr/>
        </p:nvSpPr>
        <p:spPr>
          <a:xfrm rot="5400000">
            <a:off x="-1249287" y="33474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13391345" y="3179478"/>
            <a:ext cx="4322470" cy="3928045"/>
          </a:xfrm>
          <a:custGeom>
            <a:avLst/>
            <a:gdLst/>
            <a:ahLst/>
            <a:cxnLst/>
            <a:rect l="l" t="t" r="r" b="b"/>
            <a:pathLst>
              <a:path w="4322470" h="3928045">
                <a:moveTo>
                  <a:pt x="0" y="0"/>
                </a:moveTo>
                <a:lnTo>
                  <a:pt x="4322471" y="0"/>
                </a:lnTo>
                <a:lnTo>
                  <a:pt x="4322471" y="3928044"/>
                </a:lnTo>
                <a:lnTo>
                  <a:pt x="0" y="3928044"/>
                </a:lnTo>
                <a:lnTo>
                  <a:pt x="0" y="0"/>
                </a:lnTo>
                <a:close/>
              </a:path>
            </a:pathLst>
          </a:custGeom>
          <a:blipFill>
            <a:blip r:embed="rId2"/>
            <a:stretch>
              <a:fillRect/>
            </a:stretch>
          </a:blipFill>
        </p:spPr>
      </p:sp>
      <p:grpSp>
        <p:nvGrpSpPr>
          <p:cNvPr id="3" name="Group 3"/>
          <p:cNvGrpSpPr/>
          <p:nvPr/>
        </p:nvGrpSpPr>
        <p:grpSpPr>
          <a:xfrm>
            <a:off x="13845861" y="3676788"/>
            <a:ext cx="3413439" cy="2933424"/>
            <a:chOff x="0" y="0"/>
            <a:chExt cx="812800" cy="698500"/>
          </a:xfrm>
        </p:grpSpPr>
        <p:sp>
          <p:nvSpPr>
            <p:cNvPr id="4" name="Freeform 4"/>
            <p:cNvSpPr/>
            <p:nvPr/>
          </p:nvSpPr>
          <p:spPr>
            <a:xfrm>
              <a:off x="16550" y="0"/>
              <a:ext cx="779700" cy="698500"/>
            </a:xfrm>
            <a:custGeom>
              <a:avLst/>
              <a:gdLst/>
              <a:ahLst/>
              <a:cxnLst/>
              <a:rect l="l" t="t" r="r" b="b"/>
              <a:pathLst>
                <a:path w="779700" h="698500">
                  <a:moveTo>
                    <a:pt x="752907" y="423745"/>
                  </a:moveTo>
                  <a:lnTo>
                    <a:pt x="636393" y="624005"/>
                  </a:lnTo>
                  <a:cubicBezTo>
                    <a:pt x="609558" y="670126"/>
                    <a:pt x="560223" y="698500"/>
                    <a:pt x="506863" y="698500"/>
                  </a:cubicBezTo>
                  <a:lnTo>
                    <a:pt x="272837" y="698500"/>
                  </a:lnTo>
                  <a:cubicBezTo>
                    <a:pt x="219477" y="698500"/>
                    <a:pt x="170142" y="670126"/>
                    <a:pt x="143307" y="624005"/>
                  </a:cubicBezTo>
                  <a:lnTo>
                    <a:pt x="26793" y="423745"/>
                  </a:lnTo>
                  <a:cubicBezTo>
                    <a:pt x="0" y="377695"/>
                    <a:pt x="0" y="320805"/>
                    <a:pt x="26793" y="274755"/>
                  </a:cubicBezTo>
                  <a:lnTo>
                    <a:pt x="143307" y="74495"/>
                  </a:lnTo>
                  <a:cubicBezTo>
                    <a:pt x="170142" y="28374"/>
                    <a:pt x="219477" y="0"/>
                    <a:pt x="272837" y="0"/>
                  </a:cubicBezTo>
                  <a:lnTo>
                    <a:pt x="506863" y="0"/>
                  </a:lnTo>
                  <a:cubicBezTo>
                    <a:pt x="560223" y="0"/>
                    <a:pt x="609558" y="28374"/>
                    <a:pt x="636393" y="74495"/>
                  </a:cubicBezTo>
                  <a:lnTo>
                    <a:pt x="752907" y="274755"/>
                  </a:lnTo>
                  <a:cubicBezTo>
                    <a:pt x="779700" y="320805"/>
                    <a:pt x="779700" y="377695"/>
                    <a:pt x="752907" y="423745"/>
                  </a:cubicBezTo>
                  <a:close/>
                </a:path>
              </a:pathLst>
            </a:custGeom>
            <a:solidFill>
              <a:srgbClr val="1F3B80"/>
            </a:solidFill>
            <a:ln cap="rnd">
              <a:noFill/>
              <a:prstDash val="solid"/>
              <a:round/>
            </a:ln>
          </p:spPr>
        </p:sp>
        <p:sp>
          <p:nvSpPr>
            <p:cNvPr id="5" name="TextBox 5"/>
            <p:cNvSpPr txBox="1"/>
            <p:nvPr/>
          </p:nvSpPr>
          <p:spPr>
            <a:xfrm>
              <a:off x="114300" y="-47625"/>
              <a:ext cx="584200" cy="7461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4624838" y="-2060474"/>
            <a:ext cx="4667371" cy="4417593"/>
            <a:chOff x="0" y="0"/>
            <a:chExt cx="811306" cy="767888"/>
          </a:xfrm>
        </p:grpSpPr>
        <p:sp>
          <p:nvSpPr>
            <p:cNvPr id="7" name="Freeform 7"/>
            <p:cNvSpPr/>
            <p:nvPr/>
          </p:nvSpPr>
          <p:spPr>
            <a:xfrm>
              <a:off x="10459" y="0"/>
              <a:ext cx="790388" cy="767888"/>
            </a:xfrm>
            <a:custGeom>
              <a:avLst/>
              <a:gdLst/>
              <a:ahLst/>
              <a:cxnLst/>
              <a:rect l="l" t="t" r="r" b="b"/>
              <a:pathLst>
                <a:path w="790388" h="767888">
                  <a:moveTo>
                    <a:pt x="772914" y="436723"/>
                  </a:moveTo>
                  <a:lnTo>
                    <a:pt x="625580" y="715110"/>
                  </a:lnTo>
                  <a:cubicBezTo>
                    <a:pt x="608396" y="747579"/>
                    <a:pt x="574669" y="767888"/>
                    <a:pt x="537933" y="767888"/>
                  </a:cubicBezTo>
                  <a:lnTo>
                    <a:pt x="252455" y="767888"/>
                  </a:lnTo>
                  <a:cubicBezTo>
                    <a:pt x="215719" y="767888"/>
                    <a:pt x="181993" y="747579"/>
                    <a:pt x="164808" y="715110"/>
                  </a:cubicBezTo>
                  <a:lnTo>
                    <a:pt x="17474" y="436723"/>
                  </a:lnTo>
                  <a:cubicBezTo>
                    <a:pt x="0" y="403706"/>
                    <a:pt x="0" y="364182"/>
                    <a:pt x="17474" y="331166"/>
                  </a:cubicBezTo>
                  <a:lnTo>
                    <a:pt x="164808" y="52779"/>
                  </a:lnTo>
                  <a:cubicBezTo>
                    <a:pt x="181993" y="20309"/>
                    <a:pt x="215719" y="0"/>
                    <a:pt x="252455" y="0"/>
                  </a:cubicBezTo>
                  <a:lnTo>
                    <a:pt x="537933" y="0"/>
                  </a:lnTo>
                  <a:cubicBezTo>
                    <a:pt x="574669" y="0"/>
                    <a:pt x="608396" y="20309"/>
                    <a:pt x="625580" y="52779"/>
                  </a:cubicBezTo>
                  <a:lnTo>
                    <a:pt x="772914" y="331166"/>
                  </a:lnTo>
                  <a:cubicBezTo>
                    <a:pt x="790388" y="364182"/>
                    <a:pt x="790388" y="403706"/>
                    <a:pt x="772914" y="436723"/>
                  </a:cubicBezTo>
                  <a:close/>
                </a:path>
              </a:pathLst>
            </a:custGeom>
            <a:solidFill>
              <a:srgbClr val="000000">
                <a:alpha val="0"/>
              </a:srgbClr>
            </a:solidFill>
            <a:ln w="66675" cap="rnd">
              <a:gradFill>
                <a:gsLst>
                  <a:gs pos="0">
                    <a:srgbClr val="FFB613">
                      <a:alpha val="100000"/>
                    </a:srgbClr>
                  </a:gs>
                  <a:gs pos="100000">
                    <a:srgbClr val="FFE42F">
                      <a:alpha val="100000"/>
                    </a:srgbClr>
                  </a:gs>
                </a:gsLst>
                <a:lin ang="5400000"/>
              </a:gradFill>
              <a:prstDash val="solid"/>
              <a:round/>
            </a:ln>
          </p:spPr>
        </p:sp>
        <p:sp>
          <p:nvSpPr>
            <p:cNvPr id="8" name="TextBox 8"/>
            <p:cNvSpPr txBox="1"/>
            <p:nvPr/>
          </p:nvSpPr>
          <p:spPr>
            <a:xfrm>
              <a:off x="114300" y="-47625"/>
              <a:ext cx="582706" cy="81551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5017894" y="-1819603"/>
            <a:ext cx="3839765" cy="3952216"/>
            <a:chOff x="0" y="0"/>
            <a:chExt cx="717375" cy="738384"/>
          </a:xfrm>
        </p:grpSpPr>
        <p:sp>
          <p:nvSpPr>
            <p:cNvPr id="10" name="Freeform 10"/>
            <p:cNvSpPr/>
            <p:nvPr/>
          </p:nvSpPr>
          <p:spPr>
            <a:xfrm>
              <a:off x="13941" y="0"/>
              <a:ext cx="689493" cy="738384"/>
            </a:xfrm>
            <a:custGeom>
              <a:avLst/>
              <a:gdLst/>
              <a:ahLst/>
              <a:cxnLst/>
              <a:rect l="l" t="t" r="r" b="b"/>
              <a:pathLst>
                <a:path w="689493" h="738384">
                  <a:moveTo>
                    <a:pt x="666491" y="436315"/>
                  </a:moveTo>
                  <a:lnTo>
                    <a:pt x="537178" y="671262"/>
                  </a:lnTo>
                  <a:cubicBezTo>
                    <a:pt x="514390" y="712665"/>
                    <a:pt x="470876" y="738384"/>
                    <a:pt x="423617" y="738384"/>
                  </a:cubicBezTo>
                  <a:lnTo>
                    <a:pt x="265876" y="738384"/>
                  </a:lnTo>
                  <a:cubicBezTo>
                    <a:pt x="218617" y="738384"/>
                    <a:pt x="175103" y="712665"/>
                    <a:pt x="152315" y="671262"/>
                  </a:cubicBezTo>
                  <a:lnTo>
                    <a:pt x="23003" y="436315"/>
                  </a:lnTo>
                  <a:cubicBezTo>
                    <a:pt x="0" y="394522"/>
                    <a:pt x="0" y="343862"/>
                    <a:pt x="23003" y="302070"/>
                  </a:cubicBezTo>
                  <a:lnTo>
                    <a:pt x="152315" y="67122"/>
                  </a:lnTo>
                  <a:cubicBezTo>
                    <a:pt x="175103" y="25720"/>
                    <a:pt x="218617" y="0"/>
                    <a:pt x="265876" y="0"/>
                  </a:cubicBezTo>
                  <a:lnTo>
                    <a:pt x="423617" y="0"/>
                  </a:lnTo>
                  <a:cubicBezTo>
                    <a:pt x="470876" y="0"/>
                    <a:pt x="514390" y="25720"/>
                    <a:pt x="537178" y="67122"/>
                  </a:cubicBezTo>
                  <a:lnTo>
                    <a:pt x="666491" y="302070"/>
                  </a:lnTo>
                  <a:cubicBezTo>
                    <a:pt x="689493" y="343862"/>
                    <a:pt x="689493" y="394522"/>
                    <a:pt x="666491" y="436315"/>
                  </a:cubicBezTo>
                  <a:close/>
                </a:path>
              </a:pathLst>
            </a:custGeom>
            <a:gradFill rotWithShape="1">
              <a:gsLst>
                <a:gs pos="0">
                  <a:srgbClr val="FFB613">
                    <a:alpha val="100000"/>
                  </a:srgbClr>
                </a:gs>
                <a:gs pos="100000">
                  <a:srgbClr val="FFE42F">
                    <a:alpha val="100000"/>
                  </a:srgbClr>
                </a:gs>
              </a:gsLst>
              <a:lin ang="5400000"/>
            </a:gradFill>
          </p:spPr>
        </p:sp>
        <p:sp>
          <p:nvSpPr>
            <p:cNvPr id="11" name="TextBox 11"/>
            <p:cNvSpPr txBox="1"/>
            <p:nvPr/>
          </p:nvSpPr>
          <p:spPr>
            <a:xfrm>
              <a:off x="114300" y="-47625"/>
              <a:ext cx="488775" cy="786009"/>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rot="-9723278">
            <a:off x="16086694" y="202779"/>
            <a:ext cx="1560885" cy="1549178"/>
          </a:xfrm>
          <a:custGeom>
            <a:avLst/>
            <a:gdLst/>
            <a:ahLst/>
            <a:cxnLst/>
            <a:rect l="l" t="t" r="r" b="b"/>
            <a:pathLst>
              <a:path w="1560885" h="1549178">
                <a:moveTo>
                  <a:pt x="0" y="0"/>
                </a:moveTo>
                <a:lnTo>
                  <a:pt x="1560885" y="0"/>
                </a:lnTo>
                <a:lnTo>
                  <a:pt x="1560885" y="1549178"/>
                </a:lnTo>
                <a:lnTo>
                  <a:pt x="0" y="15491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13"/>
          <p:cNvSpPr txBox="1"/>
          <p:nvPr/>
        </p:nvSpPr>
        <p:spPr>
          <a:xfrm>
            <a:off x="1999148" y="2357119"/>
            <a:ext cx="12342783" cy="6532558"/>
          </a:xfrm>
          <a:prstGeom prst="rect">
            <a:avLst/>
          </a:prstGeom>
        </p:spPr>
        <p:txBody>
          <a:bodyPr wrap="square" lIns="0" tIns="0" rIns="0" bIns="0" rtlCol="0" anchor="t">
            <a:spAutoFit/>
          </a:bodyPr>
          <a:lstStyle/>
          <a:p>
            <a:pPr>
              <a:lnSpc>
                <a:spcPct val="150000"/>
              </a:lnSpc>
            </a:pPr>
            <a:r>
              <a:rPr lang="fr-FR" sz="3600" dirty="0">
                <a:latin typeface="Barlow" charset="0"/>
              </a:rPr>
              <a:t>La Santé Sexuelle et Reproductive (SSR) se réfère à :</a:t>
            </a:r>
          </a:p>
          <a:p>
            <a:pPr>
              <a:lnSpc>
                <a:spcPct val="150000"/>
              </a:lnSpc>
              <a:buFont typeface="Arial" pitchFamily="34" charset="0"/>
              <a:buChar char="•"/>
            </a:pPr>
            <a:r>
              <a:rPr lang="fr-FR" sz="3600" dirty="0">
                <a:latin typeface="Barlow" charset="0"/>
              </a:rPr>
              <a:t> Le bien-être global en ce qui concerne la sexualité</a:t>
            </a:r>
          </a:p>
          <a:p>
            <a:pPr>
              <a:lnSpc>
                <a:spcPct val="150000"/>
              </a:lnSpc>
              <a:buFont typeface="Arial" pitchFamily="34" charset="0"/>
              <a:buChar char="•"/>
            </a:pPr>
            <a:r>
              <a:rPr lang="fr-FR" sz="3600" dirty="0">
                <a:latin typeface="Barlow" charset="0"/>
              </a:rPr>
              <a:t> Implique la capacité d'avoir des expériences sexuelles sécurisées</a:t>
            </a:r>
          </a:p>
          <a:p>
            <a:pPr>
              <a:lnSpc>
                <a:spcPct val="150000"/>
              </a:lnSpc>
              <a:buFont typeface="Arial" pitchFamily="34" charset="0"/>
              <a:buChar char="•"/>
            </a:pPr>
            <a:r>
              <a:rPr lang="fr-FR" sz="3600" dirty="0">
                <a:latin typeface="Barlow" charset="0"/>
              </a:rPr>
              <a:t>Prendre des décisions concernant la sexualité et la reproduction librement et en toute sécurité, ainsi que la</a:t>
            </a:r>
          </a:p>
          <a:p>
            <a:pPr>
              <a:lnSpc>
                <a:spcPct val="150000"/>
              </a:lnSpc>
              <a:buFont typeface="Arial" pitchFamily="34" charset="0"/>
              <a:buChar char="•"/>
            </a:pPr>
            <a:r>
              <a:rPr lang="fr-FR" sz="3600" dirty="0">
                <a:latin typeface="Barlow" charset="0"/>
              </a:rPr>
              <a:t> Protection et la réalisation des droits sexuels et reproductifs individuels.</a:t>
            </a:r>
            <a:endParaRPr lang="en-US" sz="3600" spc="-68" dirty="0">
              <a:solidFill>
                <a:srgbClr val="000000"/>
              </a:solidFill>
              <a:latin typeface="Barlow" charset="0"/>
            </a:endParaRPr>
          </a:p>
        </p:txBody>
      </p:sp>
      <p:sp>
        <p:nvSpPr>
          <p:cNvPr id="14" name="Freeform 14"/>
          <p:cNvSpPr/>
          <p:nvPr/>
        </p:nvSpPr>
        <p:spPr>
          <a:xfrm>
            <a:off x="16135111" y="8043502"/>
            <a:ext cx="2248378" cy="2248378"/>
          </a:xfrm>
          <a:custGeom>
            <a:avLst/>
            <a:gdLst/>
            <a:ahLst/>
            <a:cxnLst/>
            <a:rect l="l" t="t" r="r" b="b"/>
            <a:pathLst>
              <a:path w="2248378" h="2248378">
                <a:moveTo>
                  <a:pt x="0" y="0"/>
                </a:moveTo>
                <a:lnTo>
                  <a:pt x="2248378" y="0"/>
                </a:lnTo>
                <a:lnTo>
                  <a:pt x="2248378" y="2248377"/>
                </a:lnTo>
                <a:lnTo>
                  <a:pt x="0" y="2248377"/>
                </a:lnTo>
                <a:lnTo>
                  <a:pt x="0" y="0"/>
                </a:lnTo>
                <a:close/>
              </a:path>
            </a:pathLst>
          </a:custGeom>
          <a:blipFill>
            <a:blip r:embed="rId5" cstate="print"/>
            <a:stretch>
              <a:fillRect/>
            </a:stretch>
          </a:blipFill>
        </p:spPr>
      </p:sp>
      <p:sp>
        <p:nvSpPr>
          <p:cNvPr id="15" name="Freeform 15"/>
          <p:cNvSpPr/>
          <p:nvPr/>
        </p:nvSpPr>
        <p:spPr>
          <a:xfrm>
            <a:off x="14624838" y="4164198"/>
            <a:ext cx="1906155" cy="1827526"/>
          </a:xfrm>
          <a:custGeom>
            <a:avLst/>
            <a:gdLst/>
            <a:ahLst/>
            <a:cxnLst/>
            <a:rect l="l" t="t" r="r" b="b"/>
            <a:pathLst>
              <a:path w="1906155" h="1827526">
                <a:moveTo>
                  <a:pt x="0" y="0"/>
                </a:moveTo>
                <a:lnTo>
                  <a:pt x="1906155" y="0"/>
                </a:lnTo>
                <a:lnTo>
                  <a:pt x="1906155" y="1827526"/>
                </a:lnTo>
                <a:lnTo>
                  <a:pt x="0" y="18275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TextBox 16"/>
          <p:cNvSpPr txBox="1"/>
          <p:nvPr/>
        </p:nvSpPr>
        <p:spPr>
          <a:xfrm>
            <a:off x="2671280" y="483773"/>
            <a:ext cx="12447320" cy="1689565"/>
          </a:xfrm>
          <a:prstGeom prst="rect">
            <a:avLst/>
          </a:prstGeom>
        </p:spPr>
        <p:txBody>
          <a:bodyPr wrap="square" lIns="0" tIns="0" rIns="0" bIns="0" rtlCol="0" anchor="t">
            <a:spAutoFit/>
          </a:bodyPr>
          <a:lstStyle/>
          <a:p>
            <a:pPr lvl="0" algn="ctr">
              <a:lnSpc>
                <a:spcPts val="6480"/>
              </a:lnSpc>
            </a:pPr>
            <a:r>
              <a:rPr lang="fr-FR" sz="6000" b="1" dirty="0">
                <a:latin typeface="Pragmatica Bold" charset="0"/>
              </a:rPr>
              <a:t>QU'EST-CE QUE LA SANTÉ SEXUELLE ET REPRODUCTIVE ?</a:t>
            </a:r>
            <a:endParaRPr lang="en-US" sz="6000" b="1" spc="-150" dirty="0">
              <a:solidFill>
                <a:srgbClr val="000000"/>
              </a:solidFill>
              <a:latin typeface="Pragmatica Bold" charset="0"/>
            </a:endParaRPr>
          </a:p>
        </p:txBody>
      </p:sp>
      <p:sp>
        <p:nvSpPr>
          <p:cNvPr id="17" name="TextBox 17"/>
          <p:cNvSpPr txBox="1"/>
          <p:nvPr/>
        </p:nvSpPr>
        <p:spPr>
          <a:xfrm>
            <a:off x="2879304" y="9482299"/>
            <a:ext cx="12031273" cy="427040"/>
          </a:xfrm>
          <a:prstGeom prst="rect">
            <a:avLst/>
          </a:prstGeom>
        </p:spPr>
        <p:txBody>
          <a:bodyPr wrap="square" lIns="0" tIns="0" rIns="0" bIns="0" rtlCol="0" anchor="t">
            <a:spAutoFit/>
          </a:bodyPr>
          <a:lstStyle/>
          <a:p>
            <a:pPr lvl="0" algn="ctr">
              <a:lnSpc>
                <a:spcPts val="3792"/>
              </a:lnSpc>
            </a:pPr>
            <a:r>
              <a:rPr lang="fr-FR" sz="2000" i="1" dirty="0">
                <a:latin typeface="Barlow" panose="020B0604020202020204" charset="0"/>
              </a:rPr>
              <a:t>(Organisation mondiale de la santé, 2006 ; Agence de la santé publique du Canada, 2023)</a:t>
            </a:r>
            <a:endParaRPr lang="en-US" sz="2000" i="1" spc="-45" dirty="0">
              <a:solidFill>
                <a:srgbClr val="000000"/>
              </a:solidFill>
              <a:latin typeface="Barlow" panose="020B0604020202020204" charset="0"/>
            </a:endParaRPr>
          </a:p>
        </p:txBody>
      </p:sp>
      <p:sp>
        <p:nvSpPr>
          <p:cNvPr id="18" name="Freeform 18"/>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9" name="Freeform 19"/>
          <p:cNvSpPr/>
          <p:nvPr/>
        </p:nvSpPr>
        <p:spPr>
          <a:xfrm rot="5400000">
            <a:off x="-1249287" y="574261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Freeform 20"/>
          <p:cNvSpPr/>
          <p:nvPr/>
        </p:nvSpPr>
        <p:spPr>
          <a:xfrm rot="5400000">
            <a:off x="-1249287" y="2945735"/>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rot="5400000">
            <a:off x="-1249287" y="148854"/>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2" name="Freeform 22"/>
          <p:cNvSpPr/>
          <p:nvPr/>
        </p:nvSpPr>
        <p:spPr>
          <a:xfrm rot="5400000">
            <a:off x="16598983" y="669105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3" name="Freeform 23"/>
          <p:cNvSpPr/>
          <p:nvPr/>
        </p:nvSpPr>
        <p:spPr>
          <a:xfrm rot="5400000">
            <a:off x="16598983" y="393978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4" name="Freeform 24"/>
          <p:cNvSpPr/>
          <p:nvPr/>
        </p:nvSpPr>
        <p:spPr>
          <a:xfrm rot="5400000">
            <a:off x="16598983" y="118850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rot="-5400000">
            <a:off x="14933516" y="4007763"/>
            <a:ext cx="3154534" cy="3081124"/>
          </a:xfrm>
          <a:custGeom>
            <a:avLst/>
            <a:gdLst/>
            <a:ahLst/>
            <a:cxnLst/>
            <a:rect l="l" t="t" r="r" b="b"/>
            <a:pathLst>
              <a:path w="4086031" h="3713181">
                <a:moveTo>
                  <a:pt x="0" y="0"/>
                </a:moveTo>
                <a:lnTo>
                  <a:pt x="4086031" y="0"/>
                </a:lnTo>
                <a:lnTo>
                  <a:pt x="4086031" y="3713181"/>
                </a:lnTo>
                <a:lnTo>
                  <a:pt x="0" y="3713181"/>
                </a:lnTo>
                <a:lnTo>
                  <a:pt x="0" y="0"/>
                </a:lnTo>
                <a:close/>
              </a:path>
            </a:pathLst>
          </a:custGeom>
          <a:blipFill>
            <a:blip r:embed="rId2"/>
            <a:stretch>
              <a:fillRect/>
            </a:stretch>
          </a:blipFill>
        </p:spPr>
      </p:sp>
      <p:grpSp>
        <p:nvGrpSpPr>
          <p:cNvPr id="3" name="Group 3"/>
          <p:cNvGrpSpPr/>
          <p:nvPr/>
        </p:nvGrpSpPr>
        <p:grpSpPr>
          <a:xfrm>
            <a:off x="15192672" y="4263751"/>
            <a:ext cx="2480652" cy="2728845"/>
            <a:chOff x="0" y="0"/>
            <a:chExt cx="698500" cy="812800"/>
          </a:xfrm>
        </p:grpSpPr>
        <p:sp>
          <p:nvSpPr>
            <p:cNvPr id="4" name="Freeform 4"/>
            <p:cNvSpPr/>
            <p:nvPr/>
          </p:nvSpPr>
          <p:spPr>
            <a:xfrm>
              <a:off x="0" y="18586"/>
              <a:ext cx="698500" cy="775629"/>
            </a:xfrm>
            <a:custGeom>
              <a:avLst/>
              <a:gdLst/>
              <a:ahLst/>
              <a:cxnLst/>
              <a:rect l="l" t="t" r="r" b="b"/>
              <a:pathLst>
                <a:path w="698500" h="775629">
                  <a:moveTo>
                    <a:pt x="432908" y="30088"/>
                  </a:moveTo>
                  <a:lnTo>
                    <a:pt x="614842" y="135940"/>
                  </a:lnTo>
                  <a:cubicBezTo>
                    <a:pt x="666636" y="166075"/>
                    <a:pt x="698500" y="221478"/>
                    <a:pt x="698500" y="281401"/>
                  </a:cubicBezTo>
                  <a:lnTo>
                    <a:pt x="698500" y="494227"/>
                  </a:lnTo>
                  <a:cubicBezTo>
                    <a:pt x="698500" y="554150"/>
                    <a:pt x="666636" y="609553"/>
                    <a:pt x="614842" y="639688"/>
                  </a:cubicBezTo>
                  <a:lnTo>
                    <a:pt x="432908" y="745540"/>
                  </a:lnTo>
                  <a:cubicBezTo>
                    <a:pt x="381194" y="775628"/>
                    <a:pt x="317306" y="775628"/>
                    <a:pt x="265592" y="745540"/>
                  </a:cubicBezTo>
                  <a:lnTo>
                    <a:pt x="83658" y="639688"/>
                  </a:lnTo>
                  <a:cubicBezTo>
                    <a:pt x="31864" y="609553"/>
                    <a:pt x="0" y="554150"/>
                    <a:pt x="0" y="494227"/>
                  </a:cubicBezTo>
                  <a:lnTo>
                    <a:pt x="0" y="281401"/>
                  </a:lnTo>
                  <a:cubicBezTo>
                    <a:pt x="0" y="221478"/>
                    <a:pt x="31864" y="166075"/>
                    <a:pt x="83658" y="135940"/>
                  </a:cubicBezTo>
                  <a:lnTo>
                    <a:pt x="265592" y="30088"/>
                  </a:lnTo>
                  <a:cubicBezTo>
                    <a:pt x="317306" y="0"/>
                    <a:pt x="381194" y="0"/>
                    <a:pt x="432908" y="30088"/>
                  </a:cubicBezTo>
                  <a:close/>
                </a:path>
              </a:pathLst>
            </a:custGeom>
            <a:gradFill rotWithShape="1">
              <a:gsLst>
                <a:gs pos="0">
                  <a:srgbClr val="FFE42F">
                    <a:alpha val="100000"/>
                  </a:srgbClr>
                </a:gs>
                <a:gs pos="100000">
                  <a:srgbClr val="FF9F2F">
                    <a:alpha val="100000"/>
                  </a:srgbClr>
                </a:gs>
              </a:gsLst>
              <a:path path="circle">
                <a:fillToRect l="50000" t="50000" r="50000" b="50000"/>
              </a:path>
            </a:gradFill>
            <a:ln w="12700">
              <a:solidFill>
                <a:srgbClr val="000000"/>
              </a:solidFill>
            </a:ln>
          </p:spPr>
        </p:sp>
      </p:grpSp>
      <p:sp>
        <p:nvSpPr>
          <p:cNvPr id="5" name="TextBox 5"/>
          <p:cNvSpPr txBox="1"/>
          <p:nvPr/>
        </p:nvSpPr>
        <p:spPr>
          <a:xfrm>
            <a:off x="882909" y="2528233"/>
            <a:ext cx="15294020" cy="7376378"/>
          </a:xfrm>
          <a:prstGeom prst="rect">
            <a:avLst/>
          </a:prstGeom>
        </p:spPr>
        <p:txBody>
          <a:bodyPr wrap="square" lIns="0" tIns="0" rIns="0" bIns="0" rtlCol="0" anchor="t">
            <a:spAutoFit/>
          </a:bodyPr>
          <a:lstStyle/>
          <a:p>
            <a:pPr>
              <a:lnSpc>
                <a:spcPct val="150000"/>
              </a:lnSpc>
            </a:pPr>
            <a:r>
              <a:rPr lang="fr-FR" sz="3600" dirty="0">
                <a:latin typeface="Barlow" panose="020B0604020202020204" charset="0"/>
              </a:rPr>
              <a:t>- </a:t>
            </a:r>
            <a:r>
              <a:rPr lang="fr-FR" sz="3200" dirty="0">
                <a:latin typeface="Barlow" panose="020B0604020202020204" charset="0"/>
              </a:rPr>
              <a:t>Droit au niveau le plus élevé possible de santé (y compris la santé sexuelle) et à la sécurité sociale;</a:t>
            </a:r>
          </a:p>
          <a:p>
            <a:pPr>
              <a:lnSpc>
                <a:spcPct val="150000"/>
              </a:lnSpc>
            </a:pPr>
            <a:r>
              <a:rPr lang="fr-FR" sz="3200" dirty="0">
                <a:latin typeface="Barlow" panose="020B0604020202020204" charset="0"/>
              </a:rPr>
              <a:t>- Droit à l'égalité et à la non-discrimination dans l'attribution, la disponibilité et l'accessibilité des services de santé;</a:t>
            </a:r>
          </a:p>
          <a:p>
            <a:pPr>
              <a:lnSpc>
                <a:spcPct val="150000"/>
              </a:lnSpc>
            </a:pPr>
            <a:r>
              <a:rPr lang="fr-FR" sz="3200" dirty="0">
                <a:latin typeface="Barlow" panose="020B0604020202020204" charset="0"/>
              </a:rPr>
              <a:t>-Droit à être libre de la torture ou de traitements ou peines cruels, inhumains ou dégradants;</a:t>
            </a:r>
          </a:p>
          <a:p>
            <a:pPr>
              <a:lnSpc>
                <a:spcPct val="150000"/>
              </a:lnSpc>
            </a:pPr>
            <a:r>
              <a:rPr lang="fr-FR" sz="3200" dirty="0">
                <a:latin typeface="Barlow" panose="020B0604020202020204" charset="0"/>
              </a:rPr>
              <a:t>-Droit de décider librement et de manière responsable du nombre et de l'espacement de ses enfants;</a:t>
            </a:r>
          </a:p>
          <a:p>
            <a:pPr>
              <a:lnSpc>
                <a:spcPct val="150000"/>
              </a:lnSpc>
            </a:pPr>
            <a:r>
              <a:rPr lang="fr-FR" sz="3200" dirty="0">
                <a:latin typeface="Barlow" panose="020B0604020202020204" charset="0"/>
              </a:rPr>
              <a:t>-Droit à l'information, ainsi qu'à l'éducation;</a:t>
            </a:r>
          </a:p>
          <a:p>
            <a:pPr>
              <a:lnSpc>
                <a:spcPct val="150000"/>
              </a:lnSpc>
            </a:pPr>
            <a:r>
              <a:rPr lang="fr-FR" sz="3200" dirty="0">
                <a:latin typeface="Barlow" panose="020B0604020202020204" charset="0"/>
              </a:rPr>
              <a:t>-Droit à la vie privée.</a:t>
            </a:r>
          </a:p>
        </p:txBody>
      </p:sp>
      <p:sp>
        <p:nvSpPr>
          <p:cNvPr id="6" name="Freeform 6"/>
          <p:cNvSpPr/>
          <p:nvPr/>
        </p:nvSpPr>
        <p:spPr>
          <a:xfrm>
            <a:off x="15578990" y="4882093"/>
            <a:ext cx="1863587" cy="1332464"/>
          </a:xfrm>
          <a:custGeom>
            <a:avLst/>
            <a:gdLst/>
            <a:ahLst/>
            <a:cxnLst/>
            <a:rect l="l" t="t" r="r" b="b"/>
            <a:pathLst>
              <a:path w="1863587" h="1332464">
                <a:moveTo>
                  <a:pt x="0" y="0"/>
                </a:moveTo>
                <a:lnTo>
                  <a:pt x="1863587" y="0"/>
                </a:lnTo>
                <a:lnTo>
                  <a:pt x="1863587" y="1332464"/>
                </a:lnTo>
                <a:lnTo>
                  <a:pt x="0" y="13324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1436353" y="361948"/>
            <a:ext cx="15415294" cy="1246495"/>
          </a:xfrm>
          <a:prstGeom prst="rect">
            <a:avLst/>
          </a:prstGeom>
        </p:spPr>
        <p:txBody>
          <a:bodyPr lIns="0" tIns="0" rIns="0" bIns="0" rtlCol="0" anchor="t">
            <a:spAutoFit/>
          </a:bodyPr>
          <a:lstStyle/>
          <a:p>
            <a:pPr lvl="0" algn="ctr">
              <a:lnSpc>
                <a:spcPts val="4752"/>
              </a:lnSpc>
            </a:pPr>
            <a:r>
              <a:rPr lang="fr-FR" sz="4400" b="1" dirty="0">
                <a:latin typeface="Pragmatica Bold" charset="0"/>
              </a:rPr>
              <a:t>QUELS SONT LES DROITS EN MATIÈRE DE SANTÉ SEXUELLE ET REPRODUCTIVE (DSSR) ?</a:t>
            </a:r>
            <a:endParaRPr lang="en-US" sz="4400" b="1" spc="-110" dirty="0">
              <a:solidFill>
                <a:srgbClr val="000000"/>
              </a:solidFill>
              <a:latin typeface="Pragmatica Bold" charset="0"/>
            </a:endParaRPr>
          </a:p>
        </p:txBody>
      </p:sp>
      <p:sp>
        <p:nvSpPr>
          <p:cNvPr id="8" name="Freeform 8"/>
          <p:cNvSpPr/>
          <p:nvPr/>
        </p:nvSpPr>
        <p:spPr>
          <a:xfrm>
            <a:off x="16032219" y="8158812"/>
            <a:ext cx="2248378" cy="2248378"/>
          </a:xfrm>
          <a:custGeom>
            <a:avLst/>
            <a:gdLst/>
            <a:ahLst/>
            <a:cxnLst/>
            <a:rect l="l" t="t" r="r" b="b"/>
            <a:pathLst>
              <a:path w="2248378" h="2248378">
                <a:moveTo>
                  <a:pt x="0" y="0"/>
                </a:moveTo>
                <a:lnTo>
                  <a:pt x="2248377" y="0"/>
                </a:lnTo>
                <a:lnTo>
                  <a:pt x="2248377" y="2248378"/>
                </a:lnTo>
                <a:lnTo>
                  <a:pt x="0" y="2248378"/>
                </a:lnTo>
                <a:lnTo>
                  <a:pt x="0" y="0"/>
                </a:lnTo>
                <a:close/>
              </a:path>
            </a:pathLst>
          </a:custGeom>
          <a:blipFill>
            <a:blip r:embed="rId5" cstate="print"/>
            <a:stretch>
              <a:fillRect/>
            </a:stretch>
          </a:blipFill>
        </p:spPr>
      </p:sp>
      <p:sp>
        <p:nvSpPr>
          <p:cNvPr id="9" name="TextBox 9"/>
          <p:cNvSpPr txBox="1"/>
          <p:nvPr/>
        </p:nvSpPr>
        <p:spPr>
          <a:xfrm>
            <a:off x="5471592" y="9681395"/>
            <a:ext cx="8072494" cy="429798"/>
          </a:xfrm>
          <a:prstGeom prst="rect">
            <a:avLst/>
          </a:prstGeom>
        </p:spPr>
        <p:txBody>
          <a:bodyPr wrap="square" lIns="0" tIns="0" rIns="0" bIns="0" rtlCol="0" anchor="t">
            <a:spAutoFit/>
          </a:bodyPr>
          <a:lstStyle/>
          <a:p>
            <a:pPr lvl="0">
              <a:lnSpc>
                <a:spcPts val="3792"/>
              </a:lnSpc>
            </a:pPr>
            <a:r>
              <a:rPr lang="en-US" sz="2000" spc="-45" dirty="0">
                <a:solidFill>
                  <a:srgbClr val="000000"/>
                </a:solidFill>
                <a:latin typeface="Barlow" panose="020B0604020202020204" charset="0"/>
              </a:rPr>
              <a:t>(</a:t>
            </a:r>
            <a:r>
              <a:rPr lang="fr-FR" sz="2000" dirty="0">
                <a:latin typeface="Barlow" panose="020B0604020202020204" charset="0"/>
              </a:rPr>
              <a:t>Organisation mondiale de la santé, 2006, mise à jour en 2010)</a:t>
            </a:r>
            <a:endParaRPr lang="en-US" sz="2000" spc="-45" dirty="0">
              <a:solidFill>
                <a:srgbClr val="000000"/>
              </a:solidFill>
              <a:latin typeface="Barlow" panose="020B0604020202020204" charset="0"/>
            </a:endParaRPr>
          </a:p>
        </p:txBody>
      </p:sp>
      <p:sp>
        <p:nvSpPr>
          <p:cNvPr id="10" name="Freeform 10"/>
          <p:cNvSpPr/>
          <p:nvPr/>
        </p:nvSpPr>
        <p:spPr>
          <a:xfrm rot="5400000">
            <a:off x="-1249287" y="853949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5400000">
            <a:off x="-1249287" y="583000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5400000">
            <a:off x="-1249287" y="312050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5400000">
            <a:off x="-1249287" y="411012"/>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5400000">
            <a:off x="16533093" y="6560617"/>
            <a:ext cx="2996790" cy="498216"/>
          </a:xfrm>
          <a:custGeom>
            <a:avLst/>
            <a:gdLst/>
            <a:ahLst/>
            <a:cxnLst/>
            <a:rect l="l" t="t" r="r" b="b"/>
            <a:pathLst>
              <a:path w="2996790" h="498216">
                <a:moveTo>
                  <a:pt x="0" y="0"/>
                </a:moveTo>
                <a:lnTo>
                  <a:pt x="2996790" y="0"/>
                </a:lnTo>
                <a:lnTo>
                  <a:pt x="2996790" y="498217"/>
                </a:lnTo>
                <a:lnTo>
                  <a:pt x="0" y="4982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rot="5400000">
            <a:off x="16533093" y="3793887"/>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rot="5400000">
            <a:off x="16533093" y="1027156"/>
            <a:ext cx="2996790" cy="498216"/>
          </a:xfrm>
          <a:custGeom>
            <a:avLst/>
            <a:gdLst/>
            <a:ahLst/>
            <a:cxnLst/>
            <a:rect l="l" t="t" r="r" b="b"/>
            <a:pathLst>
              <a:path w="2996790" h="498216">
                <a:moveTo>
                  <a:pt x="0" y="0"/>
                </a:moveTo>
                <a:lnTo>
                  <a:pt x="2996790" y="0"/>
                </a:lnTo>
                <a:lnTo>
                  <a:pt x="2996790" y="498216"/>
                </a:lnTo>
                <a:lnTo>
                  <a:pt x="0" y="4982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Rectangle 16">
            <a:extLst>
              <a:ext uri="{FF2B5EF4-FFF2-40B4-BE49-F238E27FC236}">
                <a16:creationId xmlns:a16="http://schemas.microsoft.com/office/drawing/2014/main" id="{B172CE03-70C2-4444-991F-07B92FE5B2DD}"/>
              </a:ext>
            </a:extLst>
          </p:cNvPr>
          <p:cNvSpPr/>
          <p:nvPr/>
        </p:nvSpPr>
        <p:spPr>
          <a:xfrm>
            <a:off x="882909" y="1708392"/>
            <a:ext cx="16326905" cy="807913"/>
          </a:xfrm>
          <a:prstGeom prst="rect">
            <a:avLst/>
          </a:prstGeom>
        </p:spPr>
        <p:txBody>
          <a:bodyPr wrap="none">
            <a:spAutoFit/>
          </a:bodyPr>
          <a:lstStyle/>
          <a:p>
            <a:pPr>
              <a:lnSpc>
                <a:spcPct val="150000"/>
              </a:lnSpc>
            </a:pPr>
            <a:r>
              <a:rPr lang="fr-FR" sz="3600" dirty="0">
                <a:latin typeface="Barlow" panose="020B0604020202020204" charset="0"/>
              </a:rPr>
              <a:t>Les Droits en matière de Santé Sexuelle et Reproductive (DSSR) comprennent le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1826</TotalTime>
  <Words>2625</Words>
  <Application>Microsoft Office PowerPoint</Application>
  <PresentationFormat>Custom</PresentationFormat>
  <Paragraphs>205</Paragraphs>
  <Slides>21</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Barlow</vt:lpstr>
      <vt:lpstr>Barlow Bold Italics</vt:lpstr>
      <vt:lpstr>Pragmatica Bold</vt:lpstr>
      <vt:lpstr>Calibri</vt:lpstr>
      <vt:lpstr>Arial</vt:lpstr>
      <vt:lpstr>Canva Sans Bold</vt:lpstr>
      <vt:lpstr>Barlow Italics</vt:lpstr>
      <vt:lpstr>Barlow Bold</vt:lpstr>
      <vt:lpstr>Clear Sans Italics</vt:lpstr>
      <vt:lpstr>Clear Sans</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SEXUAL &amp; REPRODUCTIVE HEALTH_FINAL</dc:title>
  <dc:creator>NGULEFAC</dc:creator>
  <cp:lastModifiedBy>Ft Adepeko</cp:lastModifiedBy>
  <cp:revision>108</cp:revision>
  <dcterms:created xsi:type="dcterms:W3CDTF">2006-08-16T00:00:00Z</dcterms:created>
  <dcterms:modified xsi:type="dcterms:W3CDTF">2024-04-06T12:55:51Z</dcterms:modified>
  <dc:identifier>DAF3G4TD7mg</dc:identifier>
</cp:coreProperties>
</file>