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1"/>
  </p:notes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 id="280" r:id="rId7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ragmatica" charset="1" panose="020B0503040502020204"/>
      <p:regular r:id="rId10"/>
    </p:embeddedFont>
    <p:embeddedFont>
      <p:font typeface="Pragmatica Bold" charset="1" panose="020B0703040502020204"/>
      <p:regular r:id="rId11"/>
    </p:embeddedFont>
    <p:embeddedFont>
      <p:font typeface="Pragmatica Italics" charset="1" panose="020B0503040502090204"/>
      <p:regular r:id="rId12"/>
    </p:embeddedFont>
    <p:embeddedFont>
      <p:font typeface="Pragmatica Bold Italics" charset="1" panose="020B0703040502090204"/>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
      <p:font typeface="Clear Sans" charset="1" panose="020B0503030202020304"/>
      <p:regular r:id="rId20"/>
    </p:embeddedFont>
    <p:embeddedFont>
      <p:font typeface="Clear Sans Bold" charset="1" panose="020B0803030202020304"/>
      <p:regular r:id="rId21"/>
    </p:embeddedFont>
    <p:embeddedFont>
      <p:font typeface="Clear Sans Italics" charset="1" panose="020B0503030202090304"/>
      <p:regular r:id="rId22"/>
    </p:embeddedFont>
    <p:embeddedFont>
      <p:font typeface="Clear Sans Bold Italics" charset="1" panose="020B0803030202090304"/>
      <p:regular r:id="rId23"/>
    </p:embeddedFont>
    <p:embeddedFont>
      <p:font typeface="Clear Sans Thin" charset="1" panose="020B0203030202020304"/>
      <p:regular r:id="rId24"/>
    </p:embeddedFont>
    <p:embeddedFont>
      <p:font typeface="Clear Sans Light" charset="1" panose="020B0303030202020304"/>
      <p:regular r:id="rId25"/>
    </p:embeddedFont>
    <p:embeddedFont>
      <p:font typeface="Clear Sans Medium" charset="1" panose="020B0603030202020304"/>
      <p:regular r:id="rId26"/>
    </p:embeddedFont>
    <p:embeddedFont>
      <p:font typeface="Clear Sans Medium Italics" charset="1" panose="020B0603030202090304"/>
      <p:regular r:id="rId27"/>
    </p:embeddedFont>
    <p:embeddedFont>
      <p:font typeface="Barlow" charset="1" panose="00000500000000000000"/>
      <p:regular r:id="rId28"/>
    </p:embeddedFont>
    <p:embeddedFont>
      <p:font typeface="Barlow Bold" charset="1" panose="00000800000000000000"/>
      <p:regular r:id="rId29"/>
    </p:embeddedFont>
    <p:embeddedFont>
      <p:font typeface="Barlow Italics" charset="1" panose="00000500000000000000"/>
      <p:regular r:id="rId30"/>
    </p:embeddedFont>
    <p:embeddedFont>
      <p:font typeface="Barlow Bold Italics" charset="1" panose="00000800000000000000"/>
      <p:regular r:id="rId31"/>
    </p:embeddedFont>
    <p:embeddedFont>
      <p:font typeface="Barlow Thin" charset="1" panose="00000300000000000000"/>
      <p:regular r:id="rId32"/>
    </p:embeddedFont>
    <p:embeddedFont>
      <p:font typeface="Barlow Thin Italics" charset="1" panose="00000300000000000000"/>
      <p:regular r:id="rId33"/>
    </p:embeddedFont>
    <p:embeddedFont>
      <p:font typeface="Barlow Extra-Light" charset="1" panose="00000300000000000000"/>
      <p:regular r:id="rId34"/>
    </p:embeddedFont>
    <p:embeddedFont>
      <p:font typeface="Barlow Extra-Light Italics" charset="1" panose="00000300000000000000"/>
      <p:regular r:id="rId35"/>
    </p:embeddedFont>
    <p:embeddedFont>
      <p:font typeface="Barlow Light" charset="1" panose="00000400000000000000"/>
      <p:regular r:id="rId36"/>
    </p:embeddedFont>
    <p:embeddedFont>
      <p:font typeface="Barlow Light Italics" charset="1" panose="00000400000000000000"/>
      <p:regular r:id="rId37"/>
    </p:embeddedFont>
    <p:embeddedFont>
      <p:font typeface="Barlow Medium" charset="1" panose="00000600000000000000"/>
      <p:regular r:id="rId38"/>
    </p:embeddedFont>
    <p:embeddedFont>
      <p:font typeface="Barlow Medium Italics" charset="1" panose="00000600000000000000"/>
      <p:regular r:id="rId39"/>
    </p:embeddedFont>
    <p:embeddedFont>
      <p:font typeface="Barlow Semi-Bold" charset="1" panose="00000700000000000000"/>
      <p:regular r:id="rId40"/>
    </p:embeddedFont>
    <p:embeddedFont>
      <p:font typeface="Barlow Semi-Bold Italics" charset="1" panose="00000700000000000000"/>
      <p:regular r:id="rId41"/>
    </p:embeddedFont>
    <p:embeddedFont>
      <p:font typeface="Barlow Ultra-Bold" charset="1" panose="00000900000000000000"/>
      <p:regular r:id="rId42"/>
    </p:embeddedFont>
    <p:embeddedFont>
      <p:font typeface="Barlow Ultra-Bold Italics" charset="1" panose="00000900000000000000"/>
      <p:regular r:id="rId43"/>
    </p:embeddedFont>
    <p:embeddedFont>
      <p:font typeface="Barlow Heavy" charset="1" panose="00000A00000000000000"/>
      <p:regular r:id="rId44"/>
    </p:embeddedFont>
    <p:embeddedFont>
      <p:font typeface="Barlow Heavy Italics" charset="1" panose="00000A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slides/slide1.xml" Type="http://schemas.openxmlformats.org/officeDocument/2006/relationships/slide"/><Relationship Id="rId47" Target="slides/slide2.xml" Type="http://schemas.openxmlformats.org/officeDocument/2006/relationships/slide"/><Relationship Id="rId48" Target="slides/slide3.xml" Type="http://schemas.openxmlformats.org/officeDocument/2006/relationships/slide"/><Relationship Id="rId49" Target="slides/slide4.xml" Type="http://schemas.openxmlformats.org/officeDocument/2006/relationships/slide"/><Relationship Id="rId5" Target="tableStyles.xml" Type="http://schemas.openxmlformats.org/officeDocument/2006/relationships/tableStyles"/><Relationship Id="rId50" Target="slides/slide5.xml" Type="http://schemas.openxmlformats.org/officeDocument/2006/relationships/slide"/><Relationship Id="rId51" Target="slides/slide6.xml" Type="http://schemas.openxmlformats.org/officeDocument/2006/relationships/slide"/><Relationship Id="rId52" Target="slides/slide7.xml" Type="http://schemas.openxmlformats.org/officeDocument/2006/relationships/slide"/><Relationship Id="rId53" Target="slides/slide8.xml" Type="http://schemas.openxmlformats.org/officeDocument/2006/relationships/slide"/><Relationship Id="rId54" Target="slides/slide9.xml" Type="http://schemas.openxmlformats.org/officeDocument/2006/relationships/slide"/><Relationship Id="rId55" Target="slides/slide10.xml" Type="http://schemas.openxmlformats.org/officeDocument/2006/relationships/slide"/><Relationship Id="rId56" Target="slides/slide11.xml" Type="http://schemas.openxmlformats.org/officeDocument/2006/relationships/slide"/><Relationship Id="rId57" Target="slides/slide12.xml" Type="http://schemas.openxmlformats.org/officeDocument/2006/relationships/slide"/><Relationship Id="rId58" Target="slides/slide13.xml" Type="http://schemas.openxmlformats.org/officeDocument/2006/relationships/slide"/><Relationship Id="rId59" Target="slides/slide14.xml" Type="http://schemas.openxmlformats.org/officeDocument/2006/relationships/slide"/><Relationship Id="rId6" Target="fonts/font6.fntdata" Type="http://schemas.openxmlformats.org/officeDocument/2006/relationships/font"/><Relationship Id="rId60" Target="slides/slide15.xml" Type="http://schemas.openxmlformats.org/officeDocument/2006/relationships/slide"/><Relationship Id="rId61" Target="slides/slide16.xml" Type="http://schemas.openxmlformats.org/officeDocument/2006/relationships/slide"/><Relationship Id="rId62" Target="slides/slide17.xml" Type="http://schemas.openxmlformats.org/officeDocument/2006/relationships/slide"/><Relationship Id="rId63" Target="slides/slide18.xml" Type="http://schemas.openxmlformats.org/officeDocument/2006/relationships/slide"/><Relationship Id="rId64" Target="slides/slide19.xml" Type="http://schemas.openxmlformats.org/officeDocument/2006/relationships/slide"/><Relationship Id="rId65" Target="slides/slide20.xml" Type="http://schemas.openxmlformats.org/officeDocument/2006/relationships/slide"/><Relationship Id="rId66" Target="slides/slide21.xml" Type="http://schemas.openxmlformats.org/officeDocument/2006/relationships/slide"/><Relationship Id="rId67" Target="slides/slide22.xml" Type="http://schemas.openxmlformats.org/officeDocument/2006/relationships/slide"/><Relationship Id="rId68" Target="slides/slide23.xml" Type="http://schemas.openxmlformats.org/officeDocument/2006/relationships/slide"/><Relationship Id="rId69" Target="slides/slide24.xml" Type="http://schemas.openxmlformats.org/officeDocument/2006/relationships/slide"/><Relationship Id="rId7" Target="fonts/font7.fntdata" Type="http://schemas.openxmlformats.org/officeDocument/2006/relationships/font"/><Relationship Id="rId70" Target="slides/slide25.xml" Type="http://schemas.openxmlformats.org/officeDocument/2006/relationships/slide"/><Relationship Id="rId71" Target="notesMasters/notesMaster1.xml" Type="http://schemas.openxmlformats.org/officeDocument/2006/relationships/notesMaster"/><Relationship Id="rId72" Target="theme/theme2.xml" Type="http://schemas.openxmlformats.org/officeDocument/2006/relationships/theme"/><Relationship Id="rId73" Target="notesSlides/notesSlide1.xml" Type="http://schemas.openxmlformats.org/officeDocument/2006/relationships/notesSlide"/><Relationship Id="rId74" Target="notesSlides/notesSlide2.xml" Type="http://schemas.openxmlformats.org/officeDocument/2006/relationships/notesSlide"/><Relationship Id="rId75" Target="notesSlides/notesSlide3.xml" Type="http://schemas.openxmlformats.org/officeDocument/2006/relationships/notesSlide"/><Relationship Id="rId76" Target="notesSlides/notesSlide4.xml" Type="http://schemas.openxmlformats.org/officeDocument/2006/relationships/notesSlide"/><Relationship Id="rId77" Target="notesSlides/notesSlide5.xml" Type="http://schemas.openxmlformats.org/officeDocument/2006/relationships/notesSlide"/><Relationship Id="rId78" Target="notesSlides/notesSlide6.xml" Type="http://schemas.openxmlformats.org/officeDocument/2006/relationships/notesSlide"/><Relationship Id="rId79" Target="notesSlides/notesSlide7.xml" Type="http://schemas.openxmlformats.org/officeDocument/2006/relationships/notesSlide"/><Relationship Id="rId8" Target="fonts/font8.fntdata" Type="http://schemas.openxmlformats.org/officeDocument/2006/relationships/font"/><Relationship Id="rId80" Target="notesSlides/notesSlide8.xml" Type="http://schemas.openxmlformats.org/officeDocument/2006/relationships/notesSlide"/><Relationship Id="rId81" Target="notesSlides/notesSlide9.xml" Type="http://schemas.openxmlformats.org/officeDocument/2006/relationships/notesSlide"/><Relationship Id="rId82" Target="notesSlides/notesSlide10.xml" Type="http://schemas.openxmlformats.org/officeDocument/2006/relationships/notesSlide"/><Relationship Id="rId83" Target="notesSlides/notesSlide11.xml" Type="http://schemas.openxmlformats.org/officeDocument/2006/relationships/notesSlide"/><Relationship Id="rId84" Target="notesSlides/notesSlide12.xml" Type="http://schemas.openxmlformats.org/officeDocument/2006/relationships/notesSlide"/><Relationship Id="rId85" Target="notesSlides/notesSlide13.xml" Type="http://schemas.openxmlformats.org/officeDocument/2006/relationships/notesSlide"/><Relationship Id="rId86" Target="notesSlides/notesSlide14.xml" Type="http://schemas.openxmlformats.org/officeDocument/2006/relationships/notesSlide"/><Relationship Id="rId87" Target="notesSlides/notesSlide15.xml" Type="http://schemas.openxmlformats.org/officeDocument/2006/relationships/notesSlide"/><Relationship Id="rId88" Target="notesSlides/notesSlide16.xml" Type="http://schemas.openxmlformats.org/officeDocument/2006/relationships/notesSlide"/><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(having the same resources regardless of gender) vs Gender Equity (some have inherent advantages based on their gender so may need additional resources to achieve health outcome)</a:t>
            </a:r>
          </a:p>
          <a:p>
            <a:r>
              <a:rPr lang="en-US"/>
              <a:t/>
            </a:r>
          </a:p>
          <a:p>
            <a:r>
              <a:rPr lang="en-US"/>
              <a:t>Extra Resource: The Equity Race Video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Linking gender equality to SRHR supports an individual’s ability to make decisions about their sexual health that are free of coercion, discrimination, and violence. It is also a way of increasing awareness of one’s rights, which encourages them to exercise their rights. Let's explore the links between some SRH concepts &amp; gender equality:</a:t>
            </a:r>
          </a:p>
          <a:p>
            <a:r>
              <a:rPr lang="en-US"/>
              <a:t/>
            </a:r>
          </a:p>
          <a:p>
            <a:r>
              <a:rPr lang="en-US"/>
              <a:t>SGBV: caused by gender inequality. Unequal power dynamics, rigid gender norms, roles, and hierarchies, girls, women, and people who are sexually/gender diverse, who experience marginalization due to falling outside of societal norms</a:t>
            </a:r>
          </a:p>
          <a:p>
            <a:r>
              <a:rPr lang="en-US"/>
              <a:t>- preventing SGBV requires work from the ground up to challenge harmful gender norms and practices, as well as providing comprehensive SRH care for SGBV survivors (i.e. health care, legal support, emergency housing, etc.)</a:t>
            </a:r>
          </a:p>
          <a:p>
            <a:r>
              <a:rPr lang="en-US"/>
              <a:t/>
            </a:r>
          </a:p>
          <a:p>
            <a:r>
              <a:rPr lang="en-US"/>
              <a:t>CSE: can greatly improve gender equality and SRH outcomes by focusing on gender, power, and rights</a:t>
            </a:r>
          </a:p>
          <a:p>
            <a:r>
              <a:rPr lang="en-US"/>
              <a:t>- it is more likely to show an increase in knowledge, and impact on attitudes, behavior change, and health outcomes</a:t>
            </a:r>
          </a:p>
          <a:p>
            <a:r>
              <a:rPr lang="en-US"/>
              <a:t>- a decrease in STI acquisition and unintended pregnancies</a:t>
            </a:r>
          </a:p>
          <a:p>
            <a:r>
              <a:rPr lang="en-US"/>
              <a:t>contributes to prevention/reduction of SGBV</a:t>
            </a:r>
          </a:p>
          <a:p>
            <a:r>
              <a:rPr lang="en-US"/>
              <a:t/>
            </a:r>
          </a:p>
          <a:p>
            <a:r>
              <a:rPr lang="en-US"/>
              <a:t>Access to SRH Services: harmful gender norms and unequal power dynamics have a disproportionate impact on women and girls</a:t>
            </a:r>
          </a:p>
          <a:p>
            <a:r>
              <a:rPr lang="en-US"/>
              <a:t> - impacts decision making when it comes to consensual sexual experiences, contraceptive use/condom negotiation, access to SRH services</a:t>
            </a:r>
          </a:p>
          <a:p>
            <a:r>
              <a:rPr lang="en-US"/>
              <a:t>- people who are sexually/gender diverse, women girls frequently lack bodily autonomy, which also impacts their choices/decision making when it comes to their SRH</a:t>
            </a:r>
          </a:p>
          <a:p>
            <a:r>
              <a:rPr lang="en-US"/>
              <a:t>- lower social status, fewer opportunities, less decision making power affects their access to SRH services</a:t>
            </a:r>
          </a:p>
          <a:p>
            <a:r>
              <a:rPr lang="en-US"/>
              <a:t>actively working towards changing harmful norms and unequal power dynamics improves access to SRH services</a:t>
            </a:r>
          </a:p>
          <a:p>
            <a:r>
              <a:rPr lang="en-US"/>
              <a:t/>
            </a:r>
          </a:p>
          <a:p>
            <a:r>
              <a:rPr lang="en-US"/>
              <a:t>HIV and other STIs: harmful gender norms disproportionately impact women, girls, and sexually/gender diverse people due to lack of bodily autonomy</a:t>
            </a:r>
          </a:p>
          <a:p>
            <a:r>
              <a:rPr lang="en-US"/>
              <a:t>- increases vulnerabilities when it comes to having consensual sex, discussing sexual history and testing, and negotiating condom use</a:t>
            </a:r>
          </a:p>
          <a:p>
            <a:r>
              <a:rPr lang="en-US"/>
              <a:t>- can be seen by disproportionate HIV diagnosis rates among women, particularly among Black and Indigenous women, as well as GBMSM, trans women</a:t>
            </a:r>
          </a:p>
          <a:p>
            <a:r>
              <a:rPr lang="en-US"/>
              <a:t>- also impacts treatment (men less likely to test for HIV, have greater challenges starting/adhering to treatment due to gender norms that impact men)</a:t>
            </a:r>
          </a:p>
          <a:p>
            <a:r>
              <a:rPr lang="en-US"/>
              <a:t>- increased stigma experienced by sexually/gender diverse people due to HIV epidemic, produces poorer health outcomes due to delayed treatment and care</a:t>
            </a:r>
          </a:p>
          <a:p>
            <a:r>
              <a:rPr lang="en-US"/>
              <a:t>- transforming harmful gender norms, unequal power dynamics can decrease vulnerability in HIV/STI acquisition, as well as increase timely access to care and treatment adherence.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to give participants room to answer before moving to the next two slides to discuss some steps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Ensure national frameworks specifically support gender equality by overcoming gender-based discrimination, combating harmful gender norms and practices</a:t>
            </a:r>
          </a:p>
          <a:p>
            <a:r>
              <a:rPr lang="en-US"/>
              <a:t>2. Assess national policies, laws, and statutes on gender equality, harmful gender norms, and discriminatory practices. Highlight those that need to be amended/improved, advocate for improvement, as well as how well they uphold gender equality laws</a:t>
            </a:r>
          </a:p>
          <a:p>
            <a:r>
              <a:rPr lang="en-US"/>
              <a:t>3. Campaign for sufficient resources to be allocated for gender programming including budget lines at national and local levels. A commitment to gender equality requires dedicated budget allocation to implement effective gender transformative approaches, and uphold relevant laws</a:t>
            </a:r>
          </a:p>
          <a:p>
            <a:r>
              <a:rPr lang="en-US"/>
              <a:t>4. Push for national health data to be disaggregated by age and sex, and supplemented by gender data, and to be published at least annually. This is crucial in identifying gender inequalities in health care and thereafter using an intersectional lens to address the unique needs of people who experience multiple forms of marginalization/ discrimination</a:t>
            </a:r>
          </a:p>
          <a:p>
            <a:r>
              <a:rPr lang="en-US"/>
              <a:t>5. Work with national and regional stakeholders – including with governments – to improve gender equality. This involves building partnerships with and/or creating national/regional networks.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 Advocate for implementation of programs that will support gender equality such as Comprehensive Sexuality Education (CSE) for young people, culturally relevant CSE etc.</a:t>
            </a:r>
          </a:p>
          <a:p>
            <a:r>
              <a:rPr lang="en-US"/>
              <a:t>7. Engage men/people who are in positions of power and influence - including community and religious leaders – to bring about legal and policy reforms that support gender equality</a:t>
            </a:r>
          </a:p>
          <a:p>
            <a:r>
              <a:rPr lang="en-US"/>
              <a:t>8. Research if there is a gender pay gap in national institutions</a:t>
            </a:r>
          </a:p>
          <a:p>
            <a:r>
              <a:rPr lang="en-US"/>
              <a:t>9. Get involved in national and regional accountability mechanisms to assess if proper accountability measures are actually being implemented</a:t>
            </a:r>
          </a:p>
          <a:p>
            <a:r>
              <a:rPr lang="en-US"/>
              <a:t>10. Ensure all communications materials use gender transformative language and images to dispel myths, misinformation, combat heteronormativity/CIS normativity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edit lower portion of the slide to reflect Contact information of Presenter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EQUALITY vs EQUITY:</a:t>
            </a:r>
          </a:p>
          <a:p>
            <a:r>
              <a:rPr lang="en-US"/>
              <a:t>When we’re focused on equality, we ensure that resources are divided equally regardless of individuals’ needs.</a:t>
            </a:r>
          </a:p>
          <a:p>
            <a:r>
              <a:rPr lang="en-US"/>
              <a:t/>
            </a:r>
          </a:p>
          <a:p>
            <a:r>
              <a:rPr lang="en-US"/>
              <a:t>In this diagram, we see two ways of dividing resources. On the left side, we see that when we’re concerned about equality, everyone gets a step stool regardless of their needs. We are focused on the resources rather than the outcome – the outcome in this case is being able to watch the hockey game. The short person gets one step stool, which isn’t enough for them to reach the desired outcome. The tall person gets a stepstool even though they didn’t really need one. In this case, some of us are disadvantaged because our needs are greater than the system is set up to provide for.</a:t>
            </a:r>
          </a:p>
          <a:p>
            <a:r>
              <a:rPr lang="en-US"/>
              <a:t/>
            </a:r>
          </a:p>
          <a:p>
            <a:r>
              <a:rPr lang="en-US"/>
              <a:t>On the right side, we see the resources distributed according to equity. Here, we’re concerned about everyone being able to reach the desired outcome, watching the hockey game. Everyone gets what they need to be able to see the hockey game, even though this means that everyone gets different resources. The short person gets two stools, the tall person gets none.</a:t>
            </a:r>
          </a:p>
          <a:p>
            <a:r>
              <a:rPr lang="en-US"/>
              <a:t/>
            </a:r>
          </a:p>
          <a:p>
            <a:r>
              <a:rPr lang="en-US"/>
              <a:t>The desired outcome is that everyone experiences health in a way that aligns with their worldview. Everyone gets what they need to be as healthy as possible, and this need will be different for each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Expectations and informal rules on what it means to be a man, woman, trans, non-binary, etc. exist. These are shaped by culture and ideologies, and they influence behaviors.</a:t>
            </a:r>
          </a:p>
          <a:p>
            <a:r>
              <a:rPr lang="en-US"/>
              <a:t>- Gender norms influence how we think a person should act based on their gender/gender identity</a:t>
            </a:r>
          </a:p>
          <a:p>
            <a:r>
              <a:rPr lang="en-US"/>
              <a:t>- Harmful gender norms are the root cause of gender inequality, producing poor SRH 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INFORMATION SOURCES</a:t>
            </a:r>
          </a:p>
          <a:p>
            <a:r>
              <a:rPr lang="en-US"/>
              <a:t/>
            </a:r>
          </a:p>
          <a:p>
            <a:r>
              <a:rPr lang="en-US"/>
              <a:t>Definition of ACB-</a:t>
            </a:r>
          </a:p>
          <a:p>
            <a:r>
              <a:rPr lang="en-US"/>
              <a:t>BC Black History Awareness Society: https://bcblackhistory.ca/definitions/#:~:text=In%20Canada%2C%20Black%20Canadian%20is,the%20population%20group%20Visible%20Minority</a:t>
            </a:r>
          </a:p>
          <a:p>
            <a:r>
              <a:rPr lang="en-US"/>
              <a:t/>
            </a:r>
          </a:p>
          <a:p>
            <a:r>
              <a:rPr lang="en-US"/>
              <a:t>Statistics-</a:t>
            </a:r>
          </a:p>
          <a:p>
            <a:r>
              <a:rPr lang="en-US"/>
              <a:t>https://www.statcan.gc.ca/en/dai/smr08/2023/smr08_270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Intersectionality acknowledges that individuals experience the world through different lenses, and different identities affect the way people are viewed in society</a:t>
            </a:r>
          </a:p>
          <a:p>
            <a:r>
              <a:rPr lang="en-US"/>
              <a:t>- Gender equality can't be addressed in isolation, requires holistic approach that addresses intersecting structural elements and social identities, while responding to indivisibility of all human rights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approach:</a:t>
            </a:r>
          </a:p>
          <a:p>
            <a:r>
              <a:rPr lang="en-US"/>
              <a:t>- addresses multi-leveled power hierarchies in communities that create barriers in a person's ability to make decisions about their health,</a:t>
            </a:r>
          </a:p>
          <a:p>
            <a:r>
              <a:rPr lang="en-US"/>
              <a:t>- strives to shift gendered community perspectives and social relationships towards perspectives of equality that allow people of all genders to achieve their full potential </a:t>
            </a:r>
          </a:p>
          <a:p>
            <a:r>
              <a:rPr lang="en-US"/>
              <a:t>- should be implemented in all aspects of an intervention, policies, programming, design, implementation, and evaluation.</a:t>
            </a:r>
          </a:p>
          <a:p>
            <a:r>
              <a:rPr lang="en-US"/>
              <a:t/>
            </a:r>
          </a:p>
          <a:p>
            <a:r>
              <a:rPr lang="en-US"/>
              <a:t>IPPF = International Planned Parenthood Federation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Strategies in applying a gender transformation approach include:</a:t>
            </a:r>
          </a:p>
          <a:p>
            <a:r>
              <a:rPr lang="en-US"/>
              <a:t>1. Encouraging critical awareness of gender roles and norms</a:t>
            </a:r>
          </a:p>
          <a:p>
            <a:r>
              <a:rPr lang="en-US"/>
              <a:t>2. Questioning the costs of harmful, inequitable gender norms in</a:t>
            </a:r>
          </a:p>
          <a:p>
            <a:r>
              <a:rPr lang="en-US"/>
              <a:t>relation to SRHR and making explicit the advantages of changing them</a:t>
            </a:r>
          </a:p>
          <a:p>
            <a:r>
              <a:rPr lang="en-US"/>
              <a:t>3. Empowering women and girls and people with diverse sexual/gender identities</a:t>
            </a:r>
          </a:p>
          <a:p>
            <a:r>
              <a:rPr lang="en-US"/>
              <a:t>4. Engaging boys and men in SRHR and gender equality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Gender Integration Continuum supports the development/implementation of policies, programs by assessing how gender aware they are.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svg" Type="http://schemas.openxmlformats.org/officeDocument/2006/relationships/image"/><Relationship Id="rId2" Target="../notesSlides/notesSlide4.xml" Type="http://schemas.openxmlformats.org/officeDocument/2006/relationships/notesSlide"/><Relationship Id="rId3" Target="../media/image15.pn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4.pn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5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svg" Type="http://schemas.openxmlformats.org/officeDocument/2006/relationships/image"/><Relationship Id="rId11" Target="../media/image62.png" Type="http://schemas.openxmlformats.org/officeDocument/2006/relationships/image"/><Relationship Id="rId12" Target="../media/image63.svg" Type="http://schemas.openxmlformats.org/officeDocument/2006/relationships/image"/><Relationship Id="rId13" Target="../media/image64.png" Type="http://schemas.openxmlformats.org/officeDocument/2006/relationships/image"/><Relationship Id="rId14" Target="../media/image65.svg" Type="http://schemas.openxmlformats.org/officeDocument/2006/relationships/image"/><Relationship Id="rId2" Target="../notesSlides/notesSlide5.xml" Type="http://schemas.openxmlformats.org/officeDocument/2006/relationships/notesSlide"/><Relationship Id="rId3" Target="../media/image1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58.png" Type="http://schemas.openxmlformats.org/officeDocument/2006/relationships/image"/><Relationship Id="rId8" Target="../media/image59.svg" Type="http://schemas.openxmlformats.org/officeDocument/2006/relationships/image"/><Relationship Id="rId9" Target="../media/image6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2" Target="../notesSlides/notesSlide10.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78.png" Type="http://schemas.openxmlformats.org/officeDocument/2006/relationships/image"/><Relationship Id="rId5" Target="../media/image79.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80.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81.png" Type="http://schemas.openxmlformats.org/officeDocument/2006/relationships/image"/><Relationship Id="rId8" Target="../media/image8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png" Type="http://schemas.openxmlformats.org/officeDocument/2006/relationships/image"/><Relationship Id="rId11" Target="../media/image89.svg" Type="http://schemas.openxmlformats.org/officeDocument/2006/relationships/image"/><Relationship Id="rId12" Target="../media/image90.png" Type="http://schemas.openxmlformats.org/officeDocument/2006/relationships/image"/><Relationship Id="rId13" Target="../media/image91.svg" Type="http://schemas.openxmlformats.org/officeDocument/2006/relationships/image"/><Relationship Id="rId14" Target="../media/image92.png" Type="http://schemas.openxmlformats.org/officeDocument/2006/relationships/image"/><Relationship Id="rId15" Target="../media/image93.svg" Type="http://schemas.openxmlformats.org/officeDocument/2006/relationships/image"/><Relationship Id="rId2" Target="../notesSlides/notesSlide16.xml" Type="http://schemas.openxmlformats.org/officeDocument/2006/relationships/notesSlide"/><Relationship Id="rId3" Target="../media/image80.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85.png" Type="http://schemas.openxmlformats.org/officeDocument/2006/relationships/image"/><Relationship Id="rId8" Target="../media/image86.png" Type="http://schemas.openxmlformats.org/officeDocument/2006/relationships/image"/><Relationship Id="rId9" Target="../media/image8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4.pn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16" Target="../media/image30.png" Type="http://schemas.openxmlformats.org/officeDocument/2006/relationships/image"/><Relationship Id="rId17" Target="../media/image31.svg" Type="http://schemas.openxmlformats.org/officeDocument/2006/relationships/image"/><Relationship Id="rId18" Target="../media/image32.png" Type="http://schemas.openxmlformats.org/officeDocument/2006/relationships/image"/><Relationship Id="rId19" Target="../media/image33.svg" Type="http://schemas.openxmlformats.org/officeDocument/2006/relationships/image"/><Relationship Id="rId2" Target="../media/image15.png" Type="http://schemas.openxmlformats.org/officeDocument/2006/relationships/image"/><Relationship Id="rId20" Target="../media/image34.png" Type="http://schemas.openxmlformats.org/officeDocument/2006/relationships/image"/><Relationship Id="rId21" Target="../media/image35.sv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4.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jpeg" Type="http://schemas.openxmlformats.org/officeDocument/2006/relationships/image"/><Relationship Id="rId6" Target="../media/image39.png" Type="http://schemas.openxmlformats.org/officeDocument/2006/relationships/image"/><Relationship Id="rId7" Target="../media/image40.jpeg" Type="http://schemas.openxmlformats.org/officeDocument/2006/relationships/image"/><Relationship Id="rId8" Target="../media/image41.png" Type="http://schemas.openxmlformats.org/officeDocument/2006/relationships/image"/><Relationship Id="rId9" Target="../media/image4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0" y="5143500"/>
            <a:ext cx="18288000" cy="6906869"/>
          </a:xfrm>
          <a:custGeom>
            <a:avLst/>
            <a:gdLst/>
            <a:ahLst/>
            <a:cxnLst/>
            <a:rect r="r" b="b" t="t" l="l"/>
            <a:pathLst>
              <a:path h="6906869" w="18288000">
                <a:moveTo>
                  <a:pt x="0" y="0"/>
                </a:moveTo>
                <a:lnTo>
                  <a:pt x="18288000" y="0"/>
                </a:lnTo>
                <a:lnTo>
                  <a:pt x="18288000" y="6906869"/>
                </a:lnTo>
                <a:lnTo>
                  <a:pt x="0" y="6906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176" y="9162811"/>
            <a:ext cx="2215797" cy="945407"/>
          </a:xfrm>
          <a:custGeom>
            <a:avLst/>
            <a:gdLst/>
            <a:ahLst/>
            <a:cxnLst/>
            <a:rect r="r" b="b" t="t" l="l"/>
            <a:pathLst>
              <a:path h="945407" w="2215797">
                <a:moveTo>
                  <a:pt x="0" y="0"/>
                </a:moveTo>
                <a:lnTo>
                  <a:pt x="2215797" y="0"/>
                </a:lnTo>
                <a:lnTo>
                  <a:pt x="2215797" y="945407"/>
                </a:lnTo>
                <a:lnTo>
                  <a:pt x="0" y="945407"/>
                </a:lnTo>
                <a:lnTo>
                  <a:pt x="0" y="0"/>
                </a:lnTo>
                <a:close/>
              </a:path>
            </a:pathLst>
          </a:custGeom>
          <a:blipFill>
            <a:blip r:embed="rId4"/>
            <a:stretch>
              <a:fillRect l="0" t="0" r="0" b="0"/>
            </a:stretch>
          </a:blipFill>
        </p:spPr>
      </p:sp>
      <p:sp>
        <p:nvSpPr>
          <p:cNvPr name="Freeform 4" id="4"/>
          <p:cNvSpPr/>
          <p:nvPr/>
        </p:nvSpPr>
        <p:spPr>
          <a:xfrm flipH="false" flipV="false" rot="0">
            <a:off x="16039622"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5"/>
            <a:stretch>
              <a:fillRect l="0" t="0" r="0" b="0"/>
            </a:stretch>
          </a:blipFill>
        </p:spPr>
      </p:sp>
      <p:sp>
        <p:nvSpPr>
          <p:cNvPr name="TextBox 5" id="5"/>
          <p:cNvSpPr txBox="true"/>
          <p:nvPr/>
        </p:nvSpPr>
        <p:spPr>
          <a:xfrm rot="0">
            <a:off x="2478973" y="664274"/>
            <a:ext cx="14362592" cy="2066796"/>
          </a:xfrm>
          <a:prstGeom prst="rect">
            <a:avLst/>
          </a:prstGeom>
        </p:spPr>
        <p:txBody>
          <a:bodyPr anchor="t" rtlCol="false" tIns="0" lIns="0" bIns="0" rIns="0">
            <a:spAutoFit/>
          </a:bodyPr>
          <a:lstStyle/>
          <a:p>
            <a:pPr algn="ctr">
              <a:lnSpc>
                <a:spcPts val="5340"/>
              </a:lnSpc>
            </a:pPr>
            <a:r>
              <a:rPr lang="en-US" sz="5449">
                <a:solidFill>
                  <a:srgbClr val="000000"/>
                </a:solidFill>
                <a:latin typeface="Pragmatica Bold"/>
              </a:rPr>
              <a:t>SEXUAL AND REPRODUCTIVE HEALTH (SRH) CARE THROUGH A GENDERED LENS</a:t>
            </a:r>
          </a:p>
        </p:txBody>
      </p:sp>
      <p:sp>
        <p:nvSpPr>
          <p:cNvPr name="TextBox 6" id="6"/>
          <p:cNvSpPr txBox="true"/>
          <p:nvPr/>
        </p:nvSpPr>
        <p:spPr>
          <a:xfrm rot="0">
            <a:off x="9144000" y="8462406"/>
            <a:ext cx="7349586" cy="1353185"/>
          </a:xfrm>
          <a:prstGeom prst="rect">
            <a:avLst/>
          </a:prstGeom>
        </p:spPr>
        <p:txBody>
          <a:bodyPr anchor="t" rtlCol="false" tIns="0" lIns="0" bIns="0" rIns="0">
            <a:spAutoFit/>
          </a:bodyPr>
          <a:lstStyle/>
          <a:p>
            <a:pPr algn="ctr">
              <a:lnSpc>
                <a:spcPts val="3640"/>
              </a:lnSpc>
            </a:pPr>
            <a:r>
              <a:rPr lang="en-US" sz="2600">
                <a:solidFill>
                  <a:srgbClr val="1D1D1E"/>
                </a:solidFill>
                <a:latin typeface="Barlow"/>
              </a:rPr>
              <a:t>A PRESENTATION FOR </a:t>
            </a:r>
            <a:r>
              <a:rPr lang="en-US" sz="2600">
                <a:solidFill>
                  <a:srgbClr val="1D1D1E"/>
                </a:solidFill>
                <a:latin typeface="Barlow Bold"/>
              </a:rPr>
              <a:t>HEALTHCARE PROVIDERS</a:t>
            </a:r>
          </a:p>
          <a:p>
            <a:pPr algn="ctr">
              <a:lnSpc>
                <a:spcPts val="3640"/>
              </a:lnSpc>
            </a:pPr>
            <a:r>
              <a:rPr lang="en-US" sz="2600">
                <a:solidFill>
                  <a:srgbClr val="1D1D1E"/>
                </a:solidFill>
                <a:latin typeface="Barlow Italics"/>
              </a:rPr>
              <a:t>By </a:t>
            </a:r>
            <a:r>
              <a:rPr lang="en-US" sz="2600">
                <a:solidFill>
                  <a:srgbClr val="1D1D1E"/>
                </a:solidFill>
                <a:latin typeface="Barlow Bold Italics"/>
              </a:rPr>
              <a:t>[Insert name]</a:t>
            </a:r>
          </a:p>
          <a:p>
            <a:pPr algn="ctr">
              <a:lnSpc>
                <a:spcPts val="3640"/>
              </a:lnSpc>
            </a:pPr>
            <a:r>
              <a:rPr lang="en-US" sz="2600">
                <a:solidFill>
                  <a:srgbClr val="1D1D1E"/>
                </a:solidFill>
                <a:latin typeface="Barlow Bold Italics"/>
              </a:rPr>
              <a:t>[Insert Title and Partner Organization]</a:t>
            </a:r>
          </a:p>
        </p:txBody>
      </p:sp>
      <p:sp>
        <p:nvSpPr>
          <p:cNvPr name="Freeform 7" id="7"/>
          <p:cNvSpPr/>
          <p:nvPr/>
        </p:nvSpPr>
        <p:spPr>
          <a:xfrm flipH="false" flipV="false" rot="0">
            <a:off x="6181184" y="3344869"/>
            <a:ext cx="6958170" cy="4322763"/>
          </a:xfrm>
          <a:custGeom>
            <a:avLst/>
            <a:gdLst/>
            <a:ahLst/>
            <a:cxnLst/>
            <a:rect r="r" b="b" t="t" l="l"/>
            <a:pathLst>
              <a:path h="4322763" w="6958170">
                <a:moveTo>
                  <a:pt x="0" y="0"/>
                </a:moveTo>
                <a:lnTo>
                  <a:pt x="6958170" y="0"/>
                </a:lnTo>
                <a:lnTo>
                  <a:pt x="6958170" y="4322763"/>
                </a:lnTo>
                <a:lnTo>
                  <a:pt x="0" y="43227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101272" y="762064"/>
            <a:ext cx="12085456" cy="8223030"/>
          </a:xfrm>
          <a:custGeom>
            <a:avLst/>
            <a:gdLst/>
            <a:ahLst/>
            <a:cxnLst/>
            <a:rect r="r" b="b" t="t" l="l"/>
            <a:pathLst>
              <a:path h="8223030" w="12085456">
                <a:moveTo>
                  <a:pt x="0" y="0"/>
                </a:moveTo>
                <a:lnTo>
                  <a:pt x="12085456" y="0"/>
                </a:lnTo>
                <a:lnTo>
                  <a:pt x="12085456" y="8223031"/>
                </a:lnTo>
                <a:lnTo>
                  <a:pt x="0" y="8223031"/>
                </a:lnTo>
                <a:lnTo>
                  <a:pt x="0" y="0"/>
                </a:lnTo>
                <a:close/>
              </a:path>
            </a:pathLst>
          </a:custGeom>
          <a:blipFill>
            <a:blip r:embed="rId6"/>
            <a:stretch>
              <a:fillRect l="0" t="0" r="0" b="0"/>
            </a:stretch>
          </a:blipFill>
        </p:spPr>
      </p:sp>
      <p:sp>
        <p:nvSpPr>
          <p:cNvPr name="TextBox 11" id="11"/>
          <p:cNvSpPr txBox="true"/>
          <p:nvPr/>
        </p:nvSpPr>
        <p:spPr>
          <a:xfrm rot="0">
            <a:off x="7151189" y="9365971"/>
            <a:ext cx="3985623" cy="455675"/>
          </a:xfrm>
          <a:prstGeom prst="rect">
            <a:avLst/>
          </a:prstGeom>
        </p:spPr>
        <p:txBody>
          <a:bodyPr anchor="t" rtlCol="false" tIns="0" lIns="0" bIns="0" rIns="0">
            <a:spAutoFit/>
          </a:bodyPr>
          <a:lstStyle/>
          <a:p>
            <a:pPr marL="0" indent="0" lvl="0">
              <a:lnSpc>
                <a:spcPts val="3792"/>
              </a:lnSpc>
            </a:pPr>
            <a:r>
              <a:rPr lang="en-US" sz="2400" spc="-45">
                <a:solidFill>
                  <a:srgbClr val="000000"/>
                </a:solidFill>
                <a:latin typeface="Barlow Italics"/>
              </a:rPr>
              <a:t>Source: Inuit Tapiriit Kanatami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4190288" y="-1810835"/>
            <a:ext cx="4667371" cy="4417593"/>
            <a:chOff x="0" y="0"/>
            <a:chExt cx="811306" cy="767888"/>
          </a:xfrm>
        </p:grpSpPr>
        <p:sp>
          <p:nvSpPr>
            <p:cNvPr name="Freeform 3" id="3"/>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1F3B80">
                      <a:alpha val="100000"/>
                    </a:srgbClr>
                  </a:gs>
                  <a:gs pos="100000">
                    <a:srgbClr val="3183ED">
                      <a:alpha val="100000"/>
                    </a:srgbClr>
                  </a:gs>
                </a:gsLst>
                <a:lin ang="27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604091" y="-1578146"/>
            <a:ext cx="3839765" cy="3952216"/>
            <a:chOff x="0" y="0"/>
            <a:chExt cx="717375" cy="738384"/>
          </a:xfrm>
        </p:grpSpPr>
        <p:sp>
          <p:nvSpPr>
            <p:cNvPr name="Freeform 6" id="6"/>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solidFill>
              <a:srgbClr val="1F3B80"/>
            </a:soli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201968" y="3027044"/>
            <a:ext cx="13884064" cy="6231256"/>
          </a:xfrm>
          <a:prstGeom prst="rect">
            <a:avLst/>
          </a:prstGeom>
        </p:spPr>
        <p:txBody>
          <a:bodyPr anchor="t" rtlCol="false" tIns="0" lIns="0" bIns="0" rIns="0">
            <a:spAutoFit/>
          </a:bodyPr>
          <a:lstStyle/>
          <a:p>
            <a:pPr>
              <a:lnSpc>
                <a:spcPts val="7109"/>
              </a:lnSpc>
            </a:pPr>
            <a:r>
              <a:rPr lang="en-US" sz="4499" spc="-85">
                <a:solidFill>
                  <a:srgbClr val="000000"/>
                </a:solidFill>
                <a:latin typeface="Barlow"/>
              </a:rPr>
              <a:t> •Gender inequalities/inequities produce/reproduce barriers to accessing SRH care. </a:t>
            </a:r>
          </a:p>
          <a:p>
            <a:pPr>
              <a:lnSpc>
                <a:spcPts val="7109"/>
              </a:lnSpc>
            </a:pPr>
            <a:r>
              <a:rPr lang="en-US" sz="4499" spc="-85">
                <a:solidFill>
                  <a:srgbClr val="000000"/>
                </a:solidFill>
                <a:latin typeface="Barlow"/>
              </a:rPr>
              <a:t>•People with diverse sexual/gender identities are at an increased risk due to heterosexism, cissexism, homophobia, transphobia, etc.</a:t>
            </a:r>
          </a:p>
          <a:p>
            <a:pPr>
              <a:lnSpc>
                <a:spcPts val="7109"/>
              </a:lnSpc>
            </a:pPr>
            <a:r>
              <a:rPr lang="en-US" sz="4499" spc="-85">
                <a:solidFill>
                  <a:srgbClr val="000000"/>
                </a:solidFill>
                <a:latin typeface="Barlow"/>
              </a:rPr>
              <a:t>•Unique barriers experienced due to harmful societal notions of masculinity and femininity (i.e. gender norms)</a:t>
            </a:r>
          </a:p>
        </p:txBody>
      </p:sp>
      <p:sp>
        <p:nvSpPr>
          <p:cNvPr name="Freeform 9" id="9"/>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10" id="10"/>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5466133" y="114581"/>
            <a:ext cx="2115680" cy="2115680"/>
          </a:xfrm>
          <a:custGeom>
            <a:avLst/>
            <a:gdLst/>
            <a:ahLst/>
            <a:cxnLst/>
            <a:rect r="r" b="b" t="t" l="l"/>
            <a:pathLst>
              <a:path h="2115680" w="2115680">
                <a:moveTo>
                  <a:pt x="0" y="0"/>
                </a:moveTo>
                <a:lnTo>
                  <a:pt x="2115680" y="0"/>
                </a:lnTo>
                <a:lnTo>
                  <a:pt x="2115680" y="2115680"/>
                </a:lnTo>
                <a:lnTo>
                  <a:pt x="0" y="2115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2201968" y="943690"/>
            <a:ext cx="10987613" cy="166306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WHY IS THIS CONCEPT IMPORTANT TO SRH CARE?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295044" y="6401851"/>
            <a:ext cx="4104427" cy="3729898"/>
          </a:xfrm>
          <a:custGeom>
            <a:avLst/>
            <a:gdLst/>
            <a:ahLst/>
            <a:cxnLst/>
            <a:rect r="r" b="b" t="t" l="l"/>
            <a:pathLst>
              <a:path h="3729898" w="4104427">
                <a:moveTo>
                  <a:pt x="0" y="0"/>
                </a:moveTo>
                <a:lnTo>
                  <a:pt x="4104428" y="0"/>
                </a:lnTo>
                <a:lnTo>
                  <a:pt x="4104428" y="3729899"/>
                </a:lnTo>
                <a:lnTo>
                  <a:pt x="0" y="3729899"/>
                </a:lnTo>
                <a:lnTo>
                  <a:pt x="0" y="0"/>
                </a:lnTo>
                <a:close/>
              </a:path>
            </a:pathLst>
          </a:custGeom>
          <a:blipFill>
            <a:blip r:embed="rId3"/>
            <a:stretch>
              <a:fillRect l="0" t="0" r="0" b="0"/>
            </a:stretch>
          </a:blipFill>
        </p:spPr>
      </p:sp>
      <p:grpSp>
        <p:nvGrpSpPr>
          <p:cNvPr name="Group 3" id="3"/>
          <p:cNvGrpSpPr/>
          <p:nvPr/>
        </p:nvGrpSpPr>
        <p:grpSpPr>
          <a:xfrm rot="0">
            <a:off x="2364347" y="6383778"/>
            <a:ext cx="3236445" cy="3766045"/>
            <a:chOff x="0" y="0"/>
            <a:chExt cx="698500" cy="812800"/>
          </a:xfrm>
        </p:grpSpPr>
        <p:sp>
          <p:nvSpPr>
            <p:cNvPr name="Freeform 4" id="4"/>
            <p:cNvSpPr/>
            <p:nvPr/>
          </p:nvSpPr>
          <p:spPr>
            <a:xfrm flipH="false" flipV="false" rot="0">
              <a:off x="0" y="9474"/>
              <a:ext cx="698500" cy="793852"/>
            </a:xfrm>
            <a:custGeom>
              <a:avLst/>
              <a:gdLst/>
              <a:ahLst/>
              <a:cxnLst/>
              <a:rect r="r" b="b" t="t" l="l"/>
              <a:pathLst>
                <a:path h="793852" w="698500">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Freeform 5" id="5"/>
          <p:cNvSpPr/>
          <p:nvPr/>
        </p:nvSpPr>
        <p:spPr>
          <a:xfrm flipH="false" flipV="false" rot="-5400000">
            <a:off x="-1424760" y="7124852"/>
            <a:ext cx="5099103" cy="4633810"/>
          </a:xfrm>
          <a:custGeom>
            <a:avLst/>
            <a:gdLst/>
            <a:ahLst/>
            <a:cxnLst/>
            <a:rect r="r" b="b" t="t" l="l"/>
            <a:pathLst>
              <a:path h="4633810" w="5099103">
                <a:moveTo>
                  <a:pt x="0" y="0"/>
                </a:moveTo>
                <a:lnTo>
                  <a:pt x="5099103" y="0"/>
                </a:lnTo>
                <a:lnTo>
                  <a:pt x="5099103" y="4633810"/>
                </a:lnTo>
                <a:lnTo>
                  <a:pt x="0" y="4633810"/>
                </a:lnTo>
                <a:lnTo>
                  <a:pt x="0" y="0"/>
                </a:lnTo>
                <a:close/>
              </a:path>
            </a:pathLst>
          </a:custGeom>
          <a:blipFill>
            <a:blip r:embed="rId3"/>
            <a:stretch>
              <a:fillRect l="0" t="0" r="0" b="0"/>
            </a:stretch>
          </a:blipFill>
        </p:spPr>
      </p:sp>
      <p:grpSp>
        <p:nvGrpSpPr>
          <p:cNvPr name="Group 6" id="6"/>
          <p:cNvGrpSpPr/>
          <p:nvPr/>
        </p:nvGrpSpPr>
        <p:grpSpPr>
          <a:xfrm rot="0">
            <a:off x="-752686" y="7364104"/>
            <a:ext cx="3754955" cy="4369403"/>
            <a:chOff x="0" y="0"/>
            <a:chExt cx="698500" cy="812800"/>
          </a:xfrm>
        </p:grpSpPr>
        <p:sp>
          <p:nvSpPr>
            <p:cNvPr name="Freeform 7" id="7"/>
            <p:cNvSpPr/>
            <p:nvPr/>
          </p:nvSpPr>
          <p:spPr>
            <a:xfrm flipH="false" flipV="false" rot="0">
              <a:off x="0" y="8166"/>
              <a:ext cx="698500" cy="796469"/>
            </a:xfrm>
            <a:custGeom>
              <a:avLst/>
              <a:gdLst/>
              <a:ahLst/>
              <a:cxnLst/>
              <a:rect r="r" b="b" t="t" l="l"/>
              <a:pathLst>
                <a:path h="796469" w="698500">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name="Freeform 8" id="8"/>
          <p:cNvSpPr/>
          <p:nvPr/>
        </p:nvSpPr>
        <p:spPr>
          <a:xfrm flipH="false" flipV="false" rot="0">
            <a:off x="0" y="8588399"/>
            <a:ext cx="2736219" cy="1706716"/>
          </a:xfrm>
          <a:custGeom>
            <a:avLst/>
            <a:gdLst/>
            <a:ahLst/>
            <a:cxnLst/>
            <a:rect r="r" b="b" t="t" l="l"/>
            <a:pathLst>
              <a:path h="1706716" w="2736219">
                <a:moveTo>
                  <a:pt x="0" y="0"/>
                </a:moveTo>
                <a:lnTo>
                  <a:pt x="2736219" y="0"/>
                </a:lnTo>
                <a:lnTo>
                  <a:pt x="2736219" y="1706717"/>
                </a:lnTo>
                <a:lnTo>
                  <a:pt x="0" y="17067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124792" y="891379"/>
            <a:ext cx="6271862" cy="1674118"/>
          </a:xfrm>
          <a:prstGeom prst="rect">
            <a:avLst/>
          </a:prstGeom>
        </p:spPr>
        <p:txBody>
          <a:bodyPr anchor="t" rtlCol="false" tIns="0" lIns="0" bIns="0" rIns="0">
            <a:spAutoFit/>
          </a:bodyPr>
          <a:lstStyle/>
          <a:p>
            <a:pPr marL="0" indent="0" lvl="0">
              <a:lnSpc>
                <a:spcPts val="6588"/>
              </a:lnSpc>
            </a:pPr>
            <a:r>
              <a:rPr lang="en-US" sz="6100" spc="-152">
                <a:solidFill>
                  <a:srgbClr val="000000"/>
                </a:solidFill>
                <a:latin typeface="Pragmatica Bold"/>
              </a:rPr>
              <a:t>HUMAN RIGHTS APPROACH</a:t>
            </a:r>
          </a:p>
        </p:txBody>
      </p:sp>
      <p:sp>
        <p:nvSpPr>
          <p:cNvPr name="TextBox 10" id="10"/>
          <p:cNvSpPr txBox="true"/>
          <p:nvPr/>
        </p:nvSpPr>
        <p:spPr>
          <a:xfrm rot="0">
            <a:off x="6419581" y="2477816"/>
            <a:ext cx="10551413" cy="6791324"/>
          </a:xfrm>
          <a:prstGeom prst="rect">
            <a:avLst/>
          </a:prstGeom>
        </p:spPr>
        <p:txBody>
          <a:bodyPr anchor="t" rtlCol="false" tIns="0" lIns="0" bIns="0" rIns="0">
            <a:spAutoFit/>
          </a:bodyPr>
          <a:lstStyle/>
          <a:p>
            <a:pPr marL="0" indent="0" lvl="0">
              <a:lnSpc>
                <a:spcPts val="5399"/>
              </a:lnSpc>
            </a:pPr>
            <a:r>
              <a:rPr lang="en-US" sz="4999" spc="364">
                <a:solidFill>
                  <a:srgbClr val="000000"/>
                </a:solidFill>
                <a:latin typeface="Barlow"/>
              </a:rPr>
              <a:t>“At the heart of a human rights-based approach (HRBA) is the recognition that inequality and marginalization deny people their human rights and keep them in poverty. An HRBA means that Canada’s international assistance contributes to the advancement of human rights.” (Canada, 2017)</a:t>
            </a:r>
          </a:p>
        </p:txBody>
      </p:sp>
      <p:sp>
        <p:nvSpPr>
          <p:cNvPr name="Freeform 11" id="11"/>
          <p:cNvSpPr/>
          <p:nvPr/>
        </p:nvSpPr>
        <p:spPr>
          <a:xfrm flipH="false" flipV="false" rot="0">
            <a:off x="16329418" y="8266800"/>
            <a:ext cx="1978630" cy="2004680"/>
          </a:xfrm>
          <a:custGeom>
            <a:avLst/>
            <a:gdLst/>
            <a:ahLst/>
            <a:cxnLst/>
            <a:rect r="r" b="b" t="t" l="l"/>
            <a:pathLst>
              <a:path h="2004680" w="1978630">
                <a:moveTo>
                  <a:pt x="0" y="0"/>
                </a:moveTo>
                <a:lnTo>
                  <a:pt x="1978630" y="0"/>
                </a:lnTo>
                <a:lnTo>
                  <a:pt x="1978630" y="2004681"/>
                </a:lnTo>
                <a:lnTo>
                  <a:pt x="0" y="2004681"/>
                </a:lnTo>
                <a:lnTo>
                  <a:pt x="0" y="0"/>
                </a:lnTo>
                <a:close/>
              </a:path>
            </a:pathLst>
          </a:custGeom>
          <a:blipFill>
            <a:blip r:embed="rId6"/>
            <a:stretch>
              <a:fillRect l="-658" t="0" r="-658" b="0"/>
            </a:stretch>
          </a:blipFill>
        </p:spPr>
      </p:sp>
      <p:sp>
        <p:nvSpPr>
          <p:cNvPr name="Freeform 12" id="12"/>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5400000">
            <a:off x="16560544" y="397433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5400000">
            <a:off x="16560544" y="124928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5400000">
            <a:off x="-1249287" y="6203834"/>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5400000">
            <a:off x="-1249287" y="33973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5400000">
            <a:off x="-1249287" y="590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3002269" y="7200900"/>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391345" y="3179478"/>
            <a:ext cx="4322470" cy="3928045"/>
          </a:xfrm>
          <a:custGeom>
            <a:avLst/>
            <a:gdLst/>
            <a:ahLst/>
            <a:cxnLst/>
            <a:rect r="r" b="b" t="t" l="l"/>
            <a:pathLst>
              <a:path h="3928045" w="4322470">
                <a:moveTo>
                  <a:pt x="0" y="0"/>
                </a:moveTo>
                <a:lnTo>
                  <a:pt x="4322471" y="0"/>
                </a:lnTo>
                <a:lnTo>
                  <a:pt x="4322471" y="3928044"/>
                </a:lnTo>
                <a:lnTo>
                  <a:pt x="0" y="3928044"/>
                </a:lnTo>
                <a:lnTo>
                  <a:pt x="0" y="0"/>
                </a:lnTo>
                <a:close/>
              </a:path>
            </a:pathLst>
          </a:custGeom>
          <a:blipFill>
            <a:blip r:embed="rId3"/>
            <a:stretch>
              <a:fillRect l="0" t="0" r="0" b="0"/>
            </a:stretch>
          </a:blipFill>
        </p:spPr>
      </p:sp>
      <p:grpSp>
        <p:nvGrpSpPr>
          <p:cNvPr name="Group 3" id="3"/>
          <p:cNvGrpSpPr/>
          <p:nvPr/>
        </p:nvGrpSpPr>
        <p:grpSpPr>
          <a:xfrm rot="0">
            <a:off x="13391345" y="3286189"/>
            <a:ext cx="4069634" cy="3497342"/>
            <a:chOff x="0" y="0"/>
            <a:chExt cx="812800" cy="698500"/>
          </a:xfrm>
        </p:grpSpPr>
        <p:sp>
          <p:nvSpPr>
            <p:cNvPr name="Freeform 4" id="4"/>
            <p:cNvSpPr/>
            <p:nvPr/>
          </p:nvSpPr>
          <p:spPr>
            <a:xfrm flipH="false" flipV="false" rot="0">
              <a:off x="13881" y="0"/>
              <a:ext cx="785037" cy="698500"/>
            </a:xfrm>
            <a:custGeom>
              <a:avLst/>
              <a:gdLst/>
              <a:ahLst/>
              <a:cxnLst/>
              <a:rect r="r" b="b" t="t" l="l"/>
              <a:pathLst>
                <a:path h="698500" w="785037">
                  <a:moveTo>
                    <a:pt x="762565" y="411734"/>
                  </a:moveTo>
                  <a:lnTo>
                    <a:pt x="632073" y="636016"/>
                  </a:lnTo>
                  <a:cubicBezTo>
                    <a:pt x="609565" y="674701"/>
                    <a:pt x="568185" y="698500"/>
                    <a:pt x="523429" y="698500"/>
                  </a:cubicBezTo>
                  <a:lnTo>
                    <a:pt x="261609" y="698500"/>
                  </a:lnTo>
                  <a:cubicBezTo>
                    <a:pt x="216853" y="698500"/>
                    <a:pt x="175473" y="674701"/>
                    <a:pt x="152965" y="636016"/>
                  </a:cubicBezTo>
                  <a:lnTo>
                    <a:pt x="22473" y="411734"/>
                  </a:lnTo>
                  <a:cubicBezTo>
                    <a:pt x="0" y="373109"/>
                    <a:pt x="0" y="325391"/>
                    <a:pt x="22473" y="286766"/>
                  </a:cubicBezTo>
                  <a:lnTo>
                    <a:pt x="152965" y="62484"/>
                  </a:lnTo>
                  <a:cubicBezTo>
                    <a:pt x="175473" y="23799"/>
                    <a:pt x="216853" y="0"/>
                    <a:pt x="261609" y="0"/>
                  </a:cubicBezTo>
                  <a:lnTo>
                    <a:pt x="523429" y="0"/>
                  </a:lnTo>
                  <a:cubicBezTo>
                    <a:pt x="568185" y="0"/>
                    <a:pt x="609565" y="23799"/>
                    <a:pt x="632073" y="62484"/>
                  </a:cubicBezTo>
                  <a:lnTo>
                    <a:pt x="762565" y="286766"/>
                  </a:lnTo>
                  <a:cubicBezTo>
                    <a:pt x="785038" y="325391"/>
                    <a:pt x="785038" y="373109"/>
                    <a:pt x="762565" y="411734"/>
                  </a:cubicBezTo>
                  <a:close/>
                </a:path>
              </a:pathLst>
            </a:custGeom>
            <a:solidFill>
              <a:srgbClr val="1F3B80"/>
            </a:solidFill>
            <a:ln cap="rnd">
              <a:noFill/>
              <a:prstDash val="solid"/>
              <a:round/>
            </a:ln>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081617" y="1715382"/>
            <a:ext cx="10995572" cy="7645528"/>
          </a:xfrm>
          <a:prstGeom prst="rect">
            <a:avLst/>
          </a:prstGeom>
        </p:spPr>
        <p:txBody>
          <a:bodyPr anchor="t" rtlCol="false" tIns="0" lIns="0" bIns="0" rIns="0">
            <a:spAutoFit/>
          </a:bodyPr>
          <a:lstStyle/>
          <a:p>
            <a:pPr>
              <a:lnSpc>
                <a:spcPts val="7583"/>
              </a:lnSpc>
            </a:pPr>
            <a:r>
              <a:rPr lang="en-US" sz="4799" spc="-91">
                <a:solidFill>
                  <a:srgbClr val="000000"/>
                </a:solidFill>
                <a:latin typeface="Barlow"/>
              </a:rPr>
              <a:t>Coined by Kimberlé Crenshaw in 1989</a:t>
            </a:r>
          </a:p>
          <a:p>
            <a:pPr>
              <a:lnSpc>
                <a:spcPts val="7583"/>
              </a:lnSpc>
            </a:pPr>
            <a:r>
              <a:rPr lang="en-US" sz="4799" spc="-91">
                <a:solidFill>
                  <a:srgbClr val="000000"/>
                </a:solidFill>
                <a:latin typeface="Barlow"/>
              </a:rPr>
              <a:t>Shows how our multiple identities intersect to create multiple forms of interlocking oppressions/privileges</a:t>
            </a:r>
          </a:p>
          <a:p>
            <a:pPr>
              <a:lnSpc>
                <a:spcPts val="7583"/>
              </a:lnSpc>
            </a:pPr>
            <a:r>
              <a:rPr lang="en-US" sz="4799" spc="-91">
                <a:solidFill>
                  <a:srgbClr val="000000"/>
                </a:solidFill>
                <a:latin typeface="Barlow"/>
              </a:rPr>
              <a:t>Experiences of race, gender, sexual orientation, and other identity markers cannot be understood separate from each other </a:t>
            </a:r>
          </a:p>
        </p:txBody>
      </p:sp>
      <p:sp>
        <p:nvSpPr>
          <p:cNvPr name="Freeform 7" id="7"/>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4"/>
            <a:stretch>
              <a:fillRect l="0" t="0" r="0" b="0"/>
            </a:stretch>
          </a:blipFill>
        </p:spPr>
      </p:sp>
      <p:sp>
        <p:nvSpPr>
          <p:cNvPr name="Freeform 8" id="8"/>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5400000">
            <a:off x="14410933" y="5501346"/>
            <a:ext cx="1237399" cy="1326969"/>
          </a:xfrm>
          <a:custGeom>
            <a:avLst/>
            <a:gdLst/>
            <a:ahLst/>
            <a:cxnLst/>
            <a:rect r="r" b="b" t="t" l="l"/>
            <a:pathLst>
              <a:path h="1326969" w="1237399">
                <a:moveTo>
                  <a:pt x="0" y="0"/>
                </a:moveTo>
                <a:lnTo>
                  <a:pt x="1237398" y="0"/>
                </a:lnTo>
                <a:lnTo>
                  <a:pt x="1237398" y="1326970"/>
                </a:lnTo>
                <a:lnTo>
                  <a:pt x="0" y="13269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4366147" y="3286189"/>
            <a:ext cx="1456816" cy="1136317"/>
          </a:xfrm>
          <a:custGeom>
            <a:avLst/>
            <a:gdLst/>
            <a:ahLst/>
            <a:cxnLst/>
            <a:rect r="r" b="b" t="t" l="l"/>
            <a:pathLst>
              <a:path h="1136317" w="1456816">
                <a:moveTo>
                  <a:pt x="0" y="0"/>
                </a:moveTo>
                <a:lnTo>
                  <a:pt x="1456817" y="0"/>
                </a:lnTo>
                <a:lnTo>
                  <a:pt x="1456817" y="1136316"/>
                </a:lnTo>
                <a:lnTo>
                  <a:pt x="0" y="11363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5210811" y="464637"/>
            <a:ext cx="7866379"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INTERSECTIONALITY</a:t>
            </a:r>
          </a:p>
        </p:txBody>
      </p:sp>
      <p:sp>
        <p:nvSpPr>
          <p:cNvPr name="Freeform 18" id="18"/>
          <p:cNvSpPr/>
          <p:nvPr/>
        </p:nvSpPr>
        <p:spPr>
          <a:xfrm flipH="false" flipV="false" rot="0">
            <a:off x="15029632" y="4422505"/>
            <a:ext cx="2047243" cy="1287204"/>
          </a:xfrm>
          <a:custGeom>
            <a:avLst/>
            <a:gdLst/>
            <a:ahLst/>
            <a:cxnLst/>
            <a:rect r="r" b="b" t="t" l="l"/>
            <a:pathLst>
              <a:path h="1287204" w="2047243">
                <a:moveTo>
                  <a:pt x="0" y="0"/>
                </a:moveTo>
                <a:lnTo>
                  <a:pt x="2047243" y="0"/>
                </a:lnTo>
                <a:lnTo>
                  <a:pt x="2047243" y="1287204"/>
                </a:lnTo>
                <a:lnTo>
                  <a:pt x="0" y="128720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545350" y="2119019"/>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545350" y="3194843"/>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1545350" y="6008197"/>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4190288" y="-1810835"/>
            <a:ext cx="4667371" cy="4417593"/>
            <a:chOff x="0" y="0"/>
            <a:chExt cx="811306" cy="767888"/>
          </a:xfrm>
        </p:grpSpPr>
        <p:sp>
          <p:nvSpPr>
            <p:cNvPr name="Freeform 3" id="3"/>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604091" y="-1578146"/>
            <a:ext cx="3839765" cy="3952216"/>
            <a:chOff x="0" y="0"/>
            <a:chExt cx="717375" cy="738384"/>
          </a:xfrm>
        </p:grpSpPr>
        <p:sp>
          <p:nvSpPr>
            <p:cNvPr name="Freeform 6" id="6"/>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648546" y="2626584"/>
            <a:ext cx="14875427" cy="7126606"/>
          </a:xfrm>
          <a:prstGeom prst="rect">
            <a:avLst/>
          </a:prstGeom>
        </p:spPr>
        <p:txBody>
          <a:bodyPr anchor="t" rtlCol="false" tIns="0" lIns="0" bIns="0" rIns="0">
            <a:spAutoFit/>
          </a:bodyPr>
          <a:lstStyle/>
          <a:p>
            <a:pPr>
              <a:lnSpc>
                <a:spcPts val="7109"/>
              </a:lnSpc>
            </a:pPr>
            <a:r>
              <a:rPr lang="en-US" sz="4499" spc="-85">
                <a:solidFill>
                  <a:srgbClr val="000000"/>
                </a:solidFill>
                <a:latin typeface="Barlow"/>
              </a:rPr>
              <a:t>“A gender transformative approach actively strives to</a:t>
            </a:r>
          </a:p>
          <a:p>
            <a:pPr>
              <a:lnSpc>
                <a:spcPts val="7109"/>
              </a:lnSpc>
            </a:pPr>
            <a:r>
              <a:rPr lang="en-US" sz="4499" spc="-85">
                <a:solidFill>
                  <a:srgbClr val="000000"/>
                </a:solidFill>
                <a:latin typeface="Barlow"/>
              </a:rPr>
              <a:t>examine, question, and change harmful gender norms and</a:t>
            </a:r>
          </a:p>
          <a:p>
            <a:pPr>
              <a:lnSpc>
                <a:spcPts val="7109"/>
              </a:lnSpc>
            </a:pPr>
            <a:r>
              <a:rPr lang="en-US" sz="4499" spc="-85">
                <a:solidFill>
                  <a:srgbClr val="000000"/>
                </a:solidFill>
                <a:latin typeface="Barlow"/>
              </a:rPr>
              <a:t>imbalances of power in order to fulfill sexual and</a:t>
            </a:r>
          </a:p>
          <a:p>
            <a:pPr>
              <a:lnSpc>
                <a:spcPts val="7109"/>
              </a:lnSpc>
            </a:pPr>
            <a:r>
              <a:rPr lang="en-US" sz="4499" spc="-85">
                <a:solidFill>
                  <a:srgbClr val="000000"/>
                </a:solidFill>
                <a:latin typeface="Barlow"/>
              </a:rPr>
              <a:t>reproductive health and rights, and realize gender equality. It</a:t>
            </a:r>
          </a:p>
          <a:p>
            <a:pPr>
              <a:lnSpc>
                <a:spcPts val="7109"/>
              </a:lnSpc>
            </a:pPr>
            <a:r>
              <a:rPr lang="en-US" sz="4499" spc="-85">
                <a:solidFill>
                  <a:srgbClr val="000000"/>
                </a:solidFill>
                <a:latin typeface="Barlow"/>
              </a:rPr>
              <a:t>involves working holistically with people in all their diversity</a:t>
            </a:r>
          </a:p>
          <a:p>
            <a:pPr>
              <a:lnSpc>
                <a:spcPts val="7109"/>
              </a:lnSpc>
            </a:pPr>
            <a:r>
              <a:rPr lang="en-US" sz="4499" spc="-85">
                <a:solidFill>
                  <a:srgbClr val="000000"/>
                </a:solidFill>
                <a:latin typeface="Barlow"/>
              </a:rPr>
              <a:t>using an inclusive person-centered and differentiated</a:t>
            </a:r>
          </a:p>
          <a:p>
            <a:pPr>
              <a:lnSpc>
                <a:spcPts val="7109"/>
              </a:lnSpc>
            </a:pPr>
            <a:r>
              <a:rPr lang="en-US" sz="4499" spc="-85">
                <a:solidFill>
                  <a:srgbClr val="000000"/>
                </a:solidFill>
                <a:latin typeface="Barlow"/>
              </a:rPr>
              <a:t>approach as gender inequality affects different groups of</a:t>
            </a:r>
          </a:p>
          <a:p>
            <a:pPr>
              <a:lnSpc>
                <a:spcPts val="7109"/>
              </a:lnSpc>
            </a:pPr>
            <a:r>
              <a:rPr lang="en-US" sz="4499" spc="-85">
                <a:solidFill>
                  <a:srgbClr val="000000"/>
                </a:solidFill>
                <a:latin typeface="Barlow"/>
              </a:rPr>
              <a:t>people in different ways.” (IPPF, p. 25, 2023)</a:t>
            </a:r>
          </a:p>
        </p:txBody>
      </p:sp>
      <p:sp>
        <p:nvSpPr>
          <p:cNvPr name="Freeform 9" id="9"/>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10" id="10"/>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5568805" y="235977"/>
            <a:ext cx="1910336" cy="1910336"/>
          </a:xfrm>
          <a:custGeom>
            <a:avLst/>
            <a:gdLst/>
            <a:ahLst/>
            <a:cxnLst/>
            <a:rect r="r" b="b" t="t" l="l"/>
            <a:pathLst>
              <a:path h="1910336" w="1910336">
                <a:moveTo>
                  <a:pt x="0" y="0"/>
                </a:moveTo>
                <a:lnTo>
                  <a:pt x="1910336" y="0"/>
                </a:lnTo>
                <a:lnTo>
                  <a:pt x="1910336" y="1910336"/>
                </a:lnTo>
                <a:lnTo>
                  <a:pt x="0" y="19103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648546" y="711001"/>
            <a:ext cx="10987613" cy="166306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GENDER TRANSFORMATIVE APPROACH</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028700" y="4132612"/>
            <a:ext cx="4277273" cy="4048372"/>
            <a:chOff x="0" y="0"/>
            <a:chExt cx="811306" cy="767888"/>
          </a:xfrm>
        </p:grpSpPr>
        <p:sp>
          <p:nvSpPr>
            <p:cNvPr name="Freeform 3" id="3"/>
            <p:cNvSpPr/>
            <p:nvPr/>
          </p:nvSpPr>
          <p:spPr>
            <a:xfrm flipH="false" flipV="false" rot="0">
              <a:off x="11413" y="0"/>
              <a:ext cx="788480" cy="767888"/>
            </a:xfrm>
            <a:custGeom>
              <a:avLst/>
              <a:gdLst/>
              <a:ahLst/>
              <a:cxnLst/>
              <a:rect r="r" b="b" t="t" l="l"/>
              <a:pathLst>
                <a:path h="767888" w="788480">
                  <a:moveTo>
                    <a:pt x="769413" y="441536"/>
                  </a:moveTo>
                  <a:lnTo>
                    <a:pt x="627173" y="710296"/>
                  </a:lnTo>
                  <a:cubicBezTo>
                    <a:pt x="608422" y="745727"/>
                    <a:pt x="571619" y="767888"/>
                    <a:pt x="531533" y="767888"/>
                  </a:cubicBezTo>
                  <a:lnTo>
                    <a:pt x="256947" y="767888"/>
                  </a:lnTo>
                  <a:cubicBezTo>
                    <a:pt x="216861" y="767888"/>
                    <a:pt x="180058" y="745727"/>
                    <a:pt x="161307" y="710296"/>
                  </a:cubicBezTo>
                  <a:lnTo>
                    <a:pt x="19067" y="441536"/>
                  </a:lnTo>
                  <a:cubicBezTo>
                    <a:pt x="0" y="405509"/>
                    <a:pt x="0" y="362380"/>
                    <a:pt x="19067" y="326352"/>
                  </a:cubicBezTo>
                  <a:lnTo>
                    <a:pt x="161307" y="57592"/>
                  </a:lnTo>
                  <a:cubicBezTo>
                    <a:pt x="180058" y="22161"/>
                    <a:pt x="216861" y="0"/>
                    <a:pt x="256947" y="0"/>
                  </a:cubicBezTo>
                  <a:lnTo>
                    <a:pt x="531533" y="0"/>
                  </a:lnTo>
                  <a:cubicBezTo>
                    <a:pt x="571619" y="0"/>
                    <a:pt x="608422" y="22161"/>
                    <a:pt x="627173" y="57592"/>
                  </a:cubicBezTo>
                  <a:lnTo>
                    <a:pt x="769413" y="326352"/>
                  </a:lnTo>
                  <a:cubicBezTo>
                    <a:pt x="788480" y="362380"/>
                    <a:pt x="788480" y="405509"/>
                    <a:pt x="769413" y="441536"/>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96958" y="4311739"/>
            <a:ext cx="3540757" cy="3644450"/>
            <a:chOff x="0" y="0"/>
            <a:chExt cx="717375" cy="738384"/>
          </a:xfrm>
        </p:grpSpPr>
        <p:sp>
          <p:nvSpPr>
            <p:cNvPr name="Freeform 6" id="6"/>
            <p:cNvSpPr/>
            <p:nvPr/>
          </p:nvSpPr>
          <p:spPr>
            <a:xfrm flipH="false" flipV="false" rot="0">
              <a:off x="15119" y="0"/>
              <a:ext cx="687138" cy="738384"/>
            </a:xfrm>
            <a:custGeom>
              <a:avLst/>
              <a:gdLst/>
              <a:ahLst/>
              <a:cxnLst/>
              <a:rect r="r" b="b" t="t" l="l"/>
              <a:pathLst>
                <a:path h="738384" w="687138">
                  <a:moveTo>
                    <a:pt x="662193" y="441983"/>
                  </a:moveTo>
                  <a:lnTo>
                    <a:pt x="539120" y="665594"/>
                  </a:lnTo>
                  <a:cubicBezTo>
                    <a:pt x="514408" y="710493"/>
                    <a:pt x="467219" y="738384"/>
                    <a:pt x="415969" y="738384"/>
                  </a:cubicBezTo>
                  <a:lnTo>
                    <a:pt x="271169" y="738384"/>
                  </a:lnTo>
                  <a:cubicBezTo>
                    <a:pt x="219918" y="738384"/>
                    <a:pt x="172730" y="710493"/>
                    <a:pt x="148018" y="665594"/>
                  </a:cubicBezTo>
                  <a:lnTo>
                    <a:pt x="24944" y="441983"/>
                  </a:lnTo>
                  <a:cubicBezTo>
                    <a:pt x="0" y="396661"/>
                    <a:pt x="0" y="341723"/>
                    <a:pt x="24944" y="296402"/>
                  </a:cubicBezTo>
                  <a:lnTo>
                    <a:pt x="148018" y="72791"/>
                  </a:lnTo>
                  <a:cubicBezTo>
                    <a:pt x="172730" y="27892"/>
                    <a:pt x="219918" y="0"/>
                    <a:pt x="271169" y="0"/>
                  </a:cubicBezTo>
                  <a:lnTo>
                    <a:pt x="415969" y="0"/>
                  </a:lnTo>
                  <a:cubicBezTo>
                    <a:pt x="467219" y="0"/>
                    <a:pt x="514408" y="27892"/>
                    <a:pt x="539120" y="72791"/>
                  </a:cubicBezTo>
                  <a:lnTo>
                    <a:pt x="662193" y="296402"/>
                  </a:lnTo>
                  <a:cubicBezTo>
                    <a:pt x="687138" y="341723"/>
                    <a:pt x="687138" y="396661"/>
                    <a:pt x="662193" y="441983"/>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2116107" y="5105568"/>
            <a:ext cx="2102460" cy="2102460"/>
          </a:xfrm>
          <a:custGeom>
            <a:avLst/>
            <a:gdLst/>
            <a:ahLst/>
            <a:cxnLst/>
            <a:rect r="r" b="b" t="t" l="l"/>
            <a:pathLst>
              <a:path h="2102460" w="2102460">
                <a:moveTo>
                  <a:pt x="0" y="0"/>
                </a:moveTo>
                <a:lnTo>
                  <a:pt x="2102460" y="0"/>
                </a:lnTo>
                <a:lnTo>
                  <a:pt x="2102460" y="2102460"/>
                </a:lnTo>
                <a:lnTo>
                  <a:pt x="0" y="21024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0054127" y="2509058"/>
            <a:ext cx="6664895" cy="1354444"/>
            <a:chOff x="0" y="0"/>
            <a:chExt cx="1755363" cy="356726"/>
          </a:xfrm>
        </p:grpSpPr>
        <p:sp>
          <p:nvSpPr>
            <p:cNvPr name="Freeform 18" id="18"/>
            <p:cNvSpPr/>
            <p:nvPr/>
          </p:nvSpPr>
          <p:spPr>
            <a:xfrm flipH="false" flipV="false" rot="0">
              <a:off x="0" y="0"/>
              <a:ext cx="1755363" cy="356726"/>
            </a:xfrm>
            <a:custGeom>
              <a:avLst/>
              <a:gdLst/>
              <a:ahLst/>
              <a:cxnLst/>
              <a:rect r="r" b="b" t="t" l="l"/>
              <a:pathLst>
                <a:path h="356726" w="1755363">
                  <a:moveTo>
                    <a:pt x="59241" y="0"/>
                  </a:moveTo>
                  <a:lnTo>
                    <a:pt x="1696122" y="0"/>
                  </a:lnTo>
                  <a:cubicBezTo>
                    <a:pt x="1728840" y="0"/>
                    <a:pt x="1755363" y="26523"/>
                    <a:pt x="1755363" y="59241"/>
                  </a:cubicBezTo>
                  <a:lnTo>
                    <a:pt x="1755363" y="297485"/>
                  </a:lnTo>
                  <a:cubicBezTo>
                    <a:pt x="1755363" y="313196"/>
                    <a:pt x="1749122" y="328265"/>
                    <a:pt x="1738012" y="339375"/>
                  </a:cubicBezTo>
                  <a:cubicBezTo>
                    <a:pt x="1726902" y="350485"/>
                    <a:pt x="1711834" y="356726"/>
                    <a:pt x="1696122" y="356726"/>
                  </a:cubicBezTo>
                  <a:lnTo>
                    <a:pt x="59241" y="356726"/>
                  </a:lnTo>
                  <a:cubicBezTo>
                    <a:pt x="26523" y="356726"/>
                    <a:pt x="0" y="330203"/>
                    <a:pt x="0" y="297485"/>
                  </a:cubicBezTo>
                  <a:lnTo>
                    <a:pt x="0" y="59241"/>
                  </a:lnTo>
                  <a:cubicBezTo>
                    <a:pt x="0" y="43530"/>
                    <a:pt x="6241" y="28461"/>
                    <a:pt x="17351" y="17351"/>
                  </a:cubicBezTo>
                  <a:cubicBezTo>
                    <a:pt x="28461" y="6241"/>
                    <a:pt x="43530" y="0"/>
                    <a:pt x="59241" y="0"/>
                  </a:cubicBezTo>
                  <a:close/>
                </a:path>
              </a:pathLst>
            </a:custGeom>
            <a:solidFill>
              <a:srgbClr val="B6B033"/>
            </a:solidFill>
          </p:spPr>
        </p:sp>
        <p:sp>
          <p:nvSpPr>
            <p:cNvPr name="TextBox 19" id="19"/>
            <p:cNvSpPr txBox="true"/>
            <p:nvPr/>
          </p:nvSpPr>
          <p:spPr>
            <a:xfrm>
              <a:off x="0" y="-66675"/>
              <a:ext cx="1755363" cy="423401"/>
            </a:xfrm>
            <a:prstGeom prst="rect">
              <a:avLst/>
            </a:prstGeom>
          </p:spPr>
          <p:txBody>
            <a:bodyPr anchor="ctr" rtlCol="false" tIns="50800" lIns="50800" bIns="50800" rIns="50800"/>
            <a:lstStyle/>
            <a:p>
              <a:pPr algn="ctr">
                <a:lnSpc>
                  <a:spcPts val="4199"/>
                </a:lnSpc>
              </a:pPr>
              <a:r>
                <a:rPr lang="en-US" sz="2999">
                  <a:solidFill>
                    <a:srgbClr val="000000"/>
                  </a:solidFill>
                  <a:latin typeface="Barlow"/>
                </a:rPr>
                <a:t>AWARENESS OF GENDER ROLES &amp; NORMS</a:t>
              </a:r>
            </a:p>
          </p:txBody>
        </p:sp>
      </p:grpSp>
      <p:grpSp>
        <p:nvGrpSpPr>
          <p:cNvPr name="Group 20" id="20"/>
          <p:cNvGrpSpPr/>
          <p:nvPr/>
        </p:nvGrpSpPr>
        <p:grpSpPr>
          <a:xfrm rot="0">
            <a:off x="10054127" y="4132612"/>
            <a:ext cx="6664895" cy="1552262"/>
            <a:chOff x="0" y="0"/>
            <a:chExt cx="1755363" cy="408826"/>
          </a:xfrm>
        </p:grpSpPr>
        <p:sp>
          <p:nvSpPr>
            <p:cNvPr name="Freeform 21" id="21"/>
            <p:cNvSpPr/>
            <p:nvPr/>
          </p:nvSpPr>
          <p:spPr>
            <a:xfrm flipH="false" flipV="false" rot="0">
              <a:off x="0" y="0"/>
              <a:ext cx="1755363" cy="408826"/>
            </a:xfrm>
            <a:custGeom>
              <a:avLst/>
              <a:gdLst/>
              <a:ahLst/>
              <a:cxnLst/>
              <a:rect r="r" b="b" t="t" l="l"/>
              <a:pathLst>
                <a:path h="408826" w="1755363">
                  <a:moveTo>
                    <a:pt x="59241" y="0"/>
                  </a:moveTo>
                  <a:lnTo>
                    <a:pt x="1696122" y="0"/>
                  </a:lnTo>
                  <a:cubicBezTo>
                    <a:pt x="1728840" y="0"/>
                    <a:pt x="1755363" y="26523"/>
                    <a:pt x="1755363" y="59241"/>
                  </a:cubicBezTo>
                  <a:lnTo>
                    <a:pt x="1755363" y="349585"/>
                  </a:lnTo>
                  <a:cubicBezTo>
                    <a:pt x="1755363" y="365297"/>
                    <a:pt x="1749122" y="380365"/>
                    <a:pt x="1738012" y="391475"/>
                  </a:cubicBezTo>
                  <a:cubicBezTo>
                    <a:pt x="1726902" y="402585"/>
                    <a:pt x="1711834" y="408826"/>
                    <a:pt x="1696122" y="408826"/>
                  </a:cubicBezTo>
                  <a:lnTo>
                    <a:pt x="59241" y="408826"/>
                  </a:lnTo>
                  <a:cubicBezTo>
                    <a:pt x="26523" y="408826"/>
                    <a:pt x="0" y="382303"/>
                    <a:pt x="0" y="349585"/>
                  </a:cubicBezTo>
                  <a:lnTo>
                    <a:pt x="0" y="59241"/>
                  </a:lnTo>
                  <a:cubicBezTo>
                    <a:pt x="0" y="43530"/>
                    <a:pt x="6241" y="28461"/>
                    <a:pt x="17351" y="17351"/>
                  </a:cubicBezTo>
                  <a:cubicBezTo>
                    <a:pt x="28461" y="6241"/>
                    <a:pt x="43530" y="0"/>
                    <a:pt x="59241" y="0"/>
                  </a:cubicBezTo>
                  <a:close/>
                </a:path>
              </a:pathLst>
            </a:custGeom>
            <a:solidFill>
              <a:srgbClr val="7ED63F"/>
            </a:solidFill>
          </p:spPr>
        </p:sp>
        <p:sp>
          <p:nvSpPr>
            <p:cNvPr name="TextBox 22" id="22"/>
            <p:cNvSpPr txBox="true"/>
            <p:nvPr/>
          </p:nvSpPr>
          <p:spPr>
            <a:xfrm>
              <a:off x="0" y="-66675"/>
              <a:ext cx="1755363" cy="475501"/>
            </a:xfrm>
            <a:prstGeom prst="rect">
              <a:avLst/>
            </a:prstGeom>
          </p:spPr>
          <p:txBody>
            <a:bodyPr anchor="ctr" rtlCol="false" tIns="50800" lIns="50800" bIns="50800" rIns="50800"/>
            <a:lstStyle/>
            <a:p>
              <a:pPr algn="ctr">
                <a:lnSpc>
                  <a:spcPts val="4199"/>
                </a:lnSpc>
              </a:pPr>
              <a:r>
                <a:rPr lang="en-US" sz="2999">
                  <a:solidFill>
                    <a:srgbClr val="000000"/>
                  </a:solidFill>
                  <a:latin typeface="Barlow"/>
                </a:rPr>
                <a:t>QUESTIONING THE COSTS OF HARMFUL GENDER  NORMS</a:t>
              </a:r>
            </a:p>
          </p:txBody>
        </p:sp>
      </p:grpSp>
      <p:grpSp>
        <p:nvGrpSpPr>
          <p:cNvPr name="Group 23" id="23"/>
          <p:cNvGrpSpPr/>
          <p:nvPr/>
        </p:nvGrpSpPr>
        <p:grpSpPr>
          <a:xfrm rot="0">
            <a:off x="10054127" y="5951574"/>
            <a:ext cx="6664895" cy="2004615"/>
            <a:chOff x="0" y="0"/>
            <a:chExt cx="1755363" cy="527964"/>
          </a:xfrm>
        </p:grpSpPr>
        <p:sp>
          <p:nvSpPr>
            <p:cNvPr name="Freeform 24" id="24"/>
            <p:cNvSpPr/>
            <p:nvPr/>
          </p:nvSpPr>
          <p:spPr>
            <a:xfrm flipH="false" flipV="false" rot="0">
              <a:off x="0" y="0"/>
              <a:ext cx="1755363" cy="527964"/>
            </a:xfrm>
            <a:custGeom>
              <a:avLst/>
              <a:gdLst/>
              <a:ahLst/>
              <a:cxnLst/>
              <a:rect r="r" b="b" t="t" l="l"/>
              <a:pathLst>
                <a:path h="527964" w="1755363">
                  <a:moveTo>
                    <a:pt x="59241" y="0"/>
                  </a:moveTo>
                  <a:lnTo>
                    <a:pt x="1696122" y="0"/>
                  </a:lnTo>
                  <a:cubicBezTo>
                    <a:pt x="1728840" y="0"/>
                    <a:pt x="1755363" y="26523"/>
                    <a:pt x="1755363" y="59241"/>
                  </a:cubicBezTo>
                  <a:lnTo>
                    <a:pt x="1755363" y="468723"/>
                  </a:lnTo>
                  <a:cubicBezTo>
                    <a:pt x="1755363" y="484435"/>
                    <a:pt x="1749122" y="499503"/>
                    <a:pt x="1738012" y="510613"/>
                  </a:cubicBezTo>
                  <a:cubicBezTo>
                    <a:pt x="1726902" y="521723"/>
                    <a:pt x="1711834" y="527964"/>
                    <a:pt x="1696122" y="527964"/>
                  </a:cubicBezTo>
                  <a:lnTo>
                    <a:pt x="59241" y="527964"/>
                  </a:lnTo>
                  <a:cubicBezTo>
                    <a:pt x="26523" y="527964"/>
                    <a:pt x="0" y="501441"/>
                    <a:pt x="0" y="468723"/>
                  </a:cubicBezTo>
                  <a:lnTo>
                    <a:pt x="0" y="59241"/>
                  </a:lnTo>
                  <a:cubicBezTo>
                    <a:pt x="0" y="43530"/>
                    <a:pt x="6241" y="28461"/>
                    <a:pt x="17351" y="17351"/>
                  </a:cubicBezTo>
                  <a:cubicBezTo>
                    <a:pt x="28461" y="6241"/>
                    <a:pt x="43530" y="0"/>
                    <a:pt x="59241" y="0"/>
                  </a:cubicBezTo>
                  <a:close/>
                </a:path>
              </a:pathLst>
            </a:custGeom>
            <a:solidFill>
              <a:srgbClr val="00BF63"/>
            </a:solidFill>
          </p:spPr>
        </p:sp>
        <p:sp>
          <p:nvSpPr>
            <p:cNvPr name="TextBox 25" id="25"/>
            <p:cNvSpPr txBox="true"/>
            <p:nvPr/>
          </p:nvSpPr>
          <p:spPr>
            <a:xfrm>
              <a:off x="0" y="-66675"/>
              <a:ext cx="1755363" cy="594639"/>
            </a:xfrm>
            <a:prstGeom prst="rect">
              <a:avLst/>
            </a:prstGeom>
          </p:spPr>
          <p:txBody>
            <a:bodyPr anchor="ctr" rtlCol="false" tIns="50800" lIns="50800" bIns="50800" rIns="50800"/>
            <a:lstStyle/>
            <a:p>
              <a:pPr algn="ctr">
                <a:lnSpc>
                  <a:spcPts val="4199"/>
                </a:lnSpc>
              </a:pPr>
              <a:r>
                <a:rPr lang="en-US" sz="2999">
                  <a:solidFill>
                    <a:srgbClr val="000000"/>
                  </a:solidFill>
                  <a:latin typeface="Barlow"/>
                </a:rPr>
                <a:t>EMPOWERMENT OF WOMEN, GIRLS &amp; PEOPLE WITH DIVERSE GENDER IDENTITIES</a:t>
              </a:r>
            </a:p>
          </p:txBody>
        </p:sp>
      </p:grpSp>
      <p:grpSp>
        <p:nvGrpSpPr>
          <p:cNvPr name="Group 26" id="26"/>
          <p:cNvGrpSpPr/>
          <p:nvPr/>
        </p:nvGrpSpPr>
        <p:grpSpPr>
          <a:xfrm rot="0">
            <a:off x="10008583" y="8222890"/>
            <a:ext cx="6664895" cy="1654115"/>
            <a:chOff x="0" y="0"/>
            <a:chExt cx="1755363" cy="435652"/>
          </a:xfrm>
        </p:grpSpPr>
        <p:sp>
          <p:nvSpPr>
            <p:cNvPr name="Freeform 27" id="27"/>
            <p:cNvSpPr/>
            <p:nvPr/>
          </p:nvSpPr>
          <p:spPr>
            <a:xfrm flipH="false" flipV="false" rot="0">
              <a:off x="0" y="0"/>
              <a:ext cx="1755363" cy="435652"/>
            </a:xfrm>
            <a:custGeom>
              <a:avLst/>
              <a:gdLst/>
              <a:ahLst/>
              <a:cxnLst/>
              <a:rect r="r" b="b" t="t" l="l"/>
              <a:pathLst>
                <a:path h="435652" w="1755363">
                  <a:moveTo>
                    <a:pt x="59241" y="0"/>
                  </a:moveTo>
                  <a:lnTo>
                    <a:pt x="1696122" y="0"/>
                  </a:lnTo>
                  <a:cubicBezTo>
                    <a:pt x="1728840" y="0"/>
                    <a:pt x="1755363" y="26523"/>
                    <a:pt x="1755363" y="59241"/>
                  </a:cubicBezTo>
                  <a:lnTo>
                    <a:pt x="1755363" y="376410"/>
                  </a:lnTo>
                  <a:cubicBezTo>
                    <a:pt x="1755363" y="392122"/>
                    <a:pt x="1749122" y="407190"/>
                    <a:pt x="1738012" y="418300"/>
                  </a:cubicBezTo>
                  <a:cubicBezTo>
                    <a:pt x="1726902" y="429410"/>
                    <a:pt x="1711834" y="435652"/>
                    <a:pt x="1696122" y="435652"/>
                  </a:cubicBezTo>
                  <a:lnTo>
                    <a:pt x="59241" y="435652"/>
                  </a:lnTo>
                  <a:cubicBezTo>
                    <a:pt x="43530" y="435652"/>
                    <a:pt x="28461" y="429410"/>
                    <a:pt x="17351" y="418300"/>
                  </a:cubicBezTo>
                  <a:cubicBezTo>
                    <a:pt x="6241" y="407190"/>
                    <a:pt x="0" y="392122"/>
                    <a:pt x="0" y="376410"/>
                  </a:cubicBezTo>
                  <a:lnTo>
                    <a:pt x="0" y="59241"/>
                  </a:lnTo>
                  <a:cubicBezTo>
                    <a:pt x="0" y="43530"/>
                    <a:pt x="6241" y="28461"/>
                    <a:pt x="17351" y="17351"/>
                  </a:cubicBezTo>
                  <a:cubicBezTo>
                    <a:pt x="28461" y="6241"/>
                    <a:pt x="43530" y="0"/>
                    <a:pt x="59241" y="0"/>
                  </a:cubicBezTo>
                  <a:close/>
                </a:path>
              </a:pathLst>
            </a:custGeom>
            <a:solidFill>
              <a:srgbClr val="0CC0DF"/>
            </a:solidFill>
          </p:spPr>
        </p:sp>
        <p:sp>
          <p:nvSpPr>
            <p:cNvPr name="TextBox 28" id="28"/>
            <p:cNvSpPr txBox="true"/>
            <p:nvPr/>
          </p:nvSpPr>
          <p:spPr>
            <a:xfrm>
              <a:off x="0" y="-66675"/>
              <a:ext cx="1755363" cy="502327"/>
            </a:xfrm>
            <a:prstGeom prst="rect">
              <a:avLst/>
            </a:prstGeom>
          </p:spPr>
          <p:txBody>
            <a:bodyPr anchor="ctr" rtlCol="false" tIns="50800" lIns="50800" bIns="50800" rIns="50800"/>
            <a:lstStyle/>
            <a:p>
              <a:pPr algn="ctr">
                <a:lnSpc>
                  <a:spcPts val="4199"/>
                </a:lnSpc>
              </a:pPr>
              <a:r>
                <a:rPr lang="en-US" sz="2999">
                  <a:solidFill>
                    <a:srgbClr val="000000"/>
                  </a:solidFill>
                  <a:latin typeface="Barlow"/>
                </a:rPr>
                <a:t>ENGAGEMENT OF MEN &amp; BOYS IN SRHR &amp; GENDER EQUALITY</a:t>
              </a:r>
            </a:p>
          </p:txBody>
        </p:sp>
      </p:grpSp>
      <p:sp>
        <p:nvSpPr>
          <p:cNvPr name="Freeform 29" id="29"/>
          <p:cNvSpPr/>
          <p:nvPr/>
        </p:nvSpPr>
        <p:spPr>
          <a:xfrm flipH="false" flipV="false" rot="0">
            <a:off x="6115125" y="5163246"/>
            <a:ext cx="2761593" cy="1656956"/>
          </a:xfrm>
          <a:custGeom>
            <a:avLst/>
            <a:gdLst/>
            <a:ahLst/>
            <a:cxnLst/>
            <a:rect r="r" b="b" t="t" l="l"/>
            <a:pathLst>
              <a:path h="1656956" w="2761593">
                <a:moveTo>
                  <a:pt x="0" y="0"/>
                </a:moveTo>
                <a:lnTo>
                  <a:pt x="2761592" y="0"/>
                </a:lnTo>
                <a:lnTo>
                  <a:pt x="2761592" y="1656956"/>
                </a:lnTo>
                <a:lnTo>
                  <a:pt x="0" y="165695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0" id="30"/>
          <p:cNvSpPr txBox="true"/>
          <p:nvPr/>
        </p:nvSpPr>
        <p:spPr>
          <a:xfrm rot="0">
            <a:off x="1276311" y="464637"/>
            <a:ext cx="15982989" cy="166306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APPLICATION OF GENDER TRANSFORMATIVE APPROACH</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28872" y="2256103"/>
            <a:ext cx="7287222" cy="7471242"/>
          </a:xfrm>
          <a:custGeom>
            <a:avLst/>
            <a:gdLst/>
            <a:ahLst/>
            <a:cxnLst/>
            <a:rect r="r" b="b" t="t" l="l"/>
            <a:pathLst>
              <a:path h="7471242" w="7287222">
                <a:moveTo>
                  <a:pt x="0" y="0"/>
                </a:moveTo>
                <a:lnTo>
                  <a:pt x="7287222" y="0"/>
                </a:lnTo>
                <a:lnTo>
                  <a:pt x="7287222" y="7471242"/>
                </a:lnTo>
                <a:lnTo>
                  <a:pt x="0" y="7471242"/>
                </a:lnTo>
                <a:lnTo>
                  <a:pt x="0" y="0"/>
                </a:lnTo>
                <a:close/>
              </a:path>
            </a:pathLst>
          </a:custGeom>
          <a:blipFill>
            <a:blip r:embed="rId6"/>
            <a:stretch>
              <a:fillRect l="0" t="0" r="0" b="0"/>
            </a:stretch>
          </a:blipFill>
        </p:spPr>
      </p:sp>
      <p:sp>
        <p:nvSpPr>
          <p:cNvPr name="TextBox 11" id="11"/>
          <p:cNvSpPr txBox="true"/>
          <p:nvPr/>
        </p:nvSpPr>
        <p:spPr>
          <a:xfrm rot="0">
            <a:off x="8716094" y="3681775"/>
            <a:ext cx="8543206" cy="3009176"/>
          </a:xfrm>
          <a:prstGeom prst="rect">
            <a:avLst/>
          </a:prstGeom>
        </p:spPr>
        <p:txBody>
          <a:bodyPr anchor="t" rtlCol="false" tIns="0" lIns="0" bIns="0" rIns="0">
            <a:spAutoFit/>
          </a:bodyPr>
          <a:lstStyle/>
          <a:p>
            <a:pPr algn="ctr" marL="0" indent="0" lvl="0">
              <a:lnSpc>
                <a:spcPts val="7868"/>
              </a:lnSpc>
            </a:pPr>
            <a:r>
              <a:rPr lang="en-US" sz="7285" spc="-182">
                <a:solidFill>
                  <a:srgbClr val="000000"/>
                </a:solidFill>
                <a:latin typeface="Pragmatica Bold"/>
              </a:rPr>
              <a:t>GENDER INTEGRATION CONTINUUM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601031" y="86473"/>
            <a:ext cx="13144424" cy="10114053"/>
          </a:xfrm>
          <a:custGeom>
            <a:avLst/>
            <a:gdLst/>
            <a:ahLst/>
            <a:cxnLst/>
            <a:rect r="r" b="b" t="t" l="l"/>
            <a:pathLst>
              <a:path h="10114053" w="13144424">
                <a:moveTo>
                  <a:pt x="0" y="0"/>
                </a:moveTo>
                <a:lnTo>
                  <a:pt x="13144424" y="0"/>
                </a:lnTo>
                <a:lnTo>
                  <a:pt x="13144424" y="10114054"/>
                </a:lnTo>
                <a:lnTo>
                  <a:pt x="0" y="10114054"/>
                </a:lnTo>
                <a:lnTo>
                  <a:pt x="0" y="0"/>
                </a:lnTo>
                <a:close/>
              </a:path>
            </a:pathLst>
          </a:custGeom>
          <a:blipFill>
            <a:blip r:embed="rId6"/>
            <a:stretch>
              <a:fillRect l="0" t="-2582" r="0" b="-2582"/>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619877" y="2528434"/>
            <a:ext cx="3590298" cy="359029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a:lnSpc>
                  <a:spcPts val="5039"/>
                </a:lnSpc>
              </a:pPr>
              <a:r>
                <a:rPr lang="en-US" sz="3599">
                  <a:solidFill>
                    <a:srgbClr val="FFFFFF"/>
                  </a:solidFill>
                  <a:latin typeface="Barlow Bold"/>
                </a:rPr>
                <a:t>SEXUAL &amp; GENDER BASED VIOLENCE</a:t>
              </a:r>
            </a:p>
          </p:txBody>
        </p:sp>
      </p:grpSp>
      <p:grpSp>
        <p:nvGrpSpPr>
          <p:cNvPr name="Group 13" id="13"/>
          <p:cNvGrpSpPr/>
          <p:nvPr/>
        </p:nvGrpSpPr>
        <p:grpSpPr>
          <a:xfrm rot="0">
            <a:off x="4915326" y="5991724"/>
            <a:ext cx="3593403" cy="359340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sp>
        <p:sp>
          <p:nvSpPr>
            <p:cNvPr name="TextBox 15" id="15"/>
            <p:cNvSpPr txBox="true"/>
            <p:nvPr/>
          </p:nvSpPr>
          <p:spPr>
            <a:xfrm>
              <a:off x="76200" y="9525"/>
              <a:ext cx="660400" cy="727075"/>
            </a:xfrm>
            <a:prstGeom prst="rect">
              <a:avLst/>
            </a:prstGeom>
          </p:spPr>
          <p:txBody>
            <a:bodyPr anchor="ctr" rtlCol="false" tIns="50800" lIns="50800" bIns="50800" rIns="50800"/>
            <a:lstStyle/>
            <a:p>
              <a:pPr algn="ctr">
                <a:lnSpc>
                  <a:spcPts val="4059"/>
                </a:lnSpc>
              </a:pPr>
              <a:r>
                <a:rPr lang="en-US" sz="2899">
                  <a:solidFill>
                    <a:srgbClr val="FFFFFF"/>
                  </a:solidFill>
                  <a:latin typeface="Barlow Bold"/>
                </a:rPr>
                <a:t>COMPREHENSIVE SEXUALITY EDUCATION</a:t>
              </a:r>
            </a:p>
          </p:txBody>
        </p:sp>
      </p:grpSp>
      <p:grpSp>
        <p:nvGrpSpPr>
          <p:cNvPr name="Group 16" id="16"/>
          <p:cNvGrpSpPr/>
          <p:nvPr/>
        </p:nvGrpSpPr>
        <p:grpSpPr>
          <a:xfrm rot="0">
            <a:off x="10047922" y="5991724"/>
            <a:ext cx="3593403" cy="359340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sp>
        <p:sp>
          <p:nvSpPr>
            <p:cNvPr name="TextBox 18" id="18"/>
            <p:cNvSpPr txBox="true"/>
            <p:nvPr/>
          </p:nvSpPr>
          <p:spPr>
            <a:xfrm>
              <a:off x="76200" y="0"/>
              <a:ext cx="660400" cy="736600"/>
            </a:xfrm>
            <a:prstGeom prst="rect">
              <a:avLst/>
            </a:prstGeom>
          </p:spPr>
          <p:txBody>
            <a:bodyPr anchor="ctr" rtlCol="false" tIns="50800" lIns="50800" bIns="50800" rIns="50800"/>
            <a:lstStyle/>
            <a:p>
              <a:pPr algn="ctr">
                <a:lnSpc>
                  <a:spcPts val="4899"/>
                </a:lnSpc>
              </a:pPr>
              <a:r>
                <a:rPr lang="en-US" sz="3499">
                  <a:solidFill>
                    <a:srgbClr val="FFFFFF"/>
                  </a:solidFill>
                  <a:latin typeface="Barlow Bold"/>
                </a:rPr>
                <a:t>ACCESS TO SRH SERVICES</a:t>
              </a:r>
            </a:p>
          </p:txBody>
        </p:sp>
      </p:grpSp>
      <p:grpSp>
        <p:nvGrpSpPr>
          <p:cNvPr name="Group 19" id="19"/>
          <p:cNvGrpSpPr/>
          <p:nvPr/>
        </p:nvGrpSpPr>
        <p:grpSpPr>
          <a:xfrm rot="0">
            <a:off x="13077189" y="2528434"/>
            <a:ext cx="3593403" cy="359340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1223"/>
            </a:solidFill>
          </p:spPr>
        </p:sp>
        <p:sp>
          <p:nvSpPr>
            <p:cNvPr name="TextBox 21" id="21"/>
            <p:cNvSpPr txBox="true"/>
            <p:nvPr/>
          </p:nvSpPr>
          <p:spPr>
            <a:xfrm>
              <a:off x="76200" y="0"/>
              <a:ext cx="660400" cy="736600"/>
            </a:xfrm>
            <a:prstGeom prst="rect">
              <a:avLst/>
            </a:prstGeom>
          </p:spPr>
          <p:txBody>
            <a:bodyPr anchor="ctr" rtlCol="false" tIns="50800" lIns="50800" bIns="50800" rIns="50800"/>
            <a:lstStyle/>
            <a:p>
              <a:pPr algn="ctr">
                <a:lnSpc>
                  <a:spcPts val="4899"/>
                </a:lnSpc>
              </a:pPr>
              <a:r>
                <a:rPr lang="en-US" sz="3499">
                  <a:solidFill>
                    <a:srgbClr val="FFFFFF"/>
                  </a:solidFill>
                  <a:latin typeface="Barlow Bold"/>
                </a:rPr>
                <a:t>HIV &amp; OTHER STIs</a:t>
              </a:r>
            </a:p>
          </p:txBody>
        </p:sp>
      </p:grpSp>
      <p:sp>
        <p:nvSpPr>
          <p:cNvPr name="Freeform 22" id="22"/>
          <p:cNvSpPr/>
          <p:nvPr/>
        </p:nvSpPr>
        <p:spPr>
          <a:xfrm flipH="false" flipV="false" rot="2700000">
            <a:off x="5322426" y="2863595"/>
            <a:ext cx="1618302" cy="1618302"/>
          </a:xfrm>
          <a:custGeom>
            <a:avLst/>
            <a:gdLst/>
            <a:ahLst/>
            <a:cxnLst/>
            <a:rect r="r" b="b" t="t" l="l"/>
            <a:pathLst>
              <a:path h="1618302" w="1618302">
                <a:moveTo>
                  <a:pt x="0" y="0"/>
                </a:moveTo>
                <a:lnTo>
                  <a:pt x="1618302" y="0"/>
                </a:lnTo>
                <a:lnTo>
                  <a:pt x="1618302" y="1618303"/>
                </a:lnTo>
                <a:lnTo>
                  <a:pt x="0" y="16183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3" id="23"/>
          <p:cNvGrpSpPr/>
          <p:nvPr/>
        </p:nvGrpSpPr>
        <p:grpSpPr>
          <a:xfrm rot="0">
            <a:off x="7388805" y="1607138"/>
            <a:ext cx="3381258" cy="338125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183ED"/>
            </a:solidFill>
          </p:spPr>
        </p:sp>
        <p:sp>
          <p:nvSpPr>
            <p:cNvPr name="TextBox 25" id="25"/>
            <p:cNvSpPr txBox="true"/>
            <p:nvPr/>
          </p:nvSpPr>
          <p:spPr>
            <a:xfrm>
              <a:off x="63500" y="15875"/>
              <a:ext cx="685800" cy="733425"/>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7742905" y="1924670"/>
            <a:ext cx="1531649" cy="1531649"/>
          </a:xfrm>
          <a:custGeom>
            <a:avLst/>
            <a:gdLst/>
            <a:ahLst/>
            <a:cxnLst/>
            <a:rect r="r" b="b" t="t" l="l"/>
            <a:pathLst>
              <a:path h="1531649" w="1531649">
                <a:moveTo>
                  <a:pt x="0" y="0"/>
                </a:moveTo>
                <a:lnTo>
                  <a:pt x="1531649" y="0"/>
                </a:lnTo>
                <a:lnTo>
                  <a:pt x="1531649" y="1531649"/>
                </a:lnTo>
                <a:lnTo>
                  <a:pt x="0" y="15316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8835006" y="3271802"/>
            <a:ext cx="1552373" cy="1377731"/>
          </a:xfrm>
          <a:custGeom>
            <a:avLst/>
            <a:gdLst/>
            <a:ahLst/>
            <a:cxnLst/>
            <a:rect r="r" b="b" t="t" l="l"/>
            <a:pathLst>
              <a:path h="1377731" w="1552373">
                <a:moveTo>
                  <a:pt x="0" y="0"/>
                </a:moveTo>
                <a:lnTo>
                  <a:pt x="1552373" y="0"/>
                </a:lnTo>
                <a:lnTo>
                  <a:pt x="1552373" y="1377731"/>
                </a:lnTo>
                <a:lnTo>
                  <a:pt x="0" y="13777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8" id="28"/>
          <p:cNvSpPr txBox="true"/>
          <p:nvPr/>
        </p:nvSpPr>
        <p:spPr>
          <a:xfrm rot="0">
            <a:off x="5210811" y="464637"/>
            <a:ext cx="7866379"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MAKING THE LINKS</a:t>
            </a:r>
          </a:p>
        </p:txBody>
      </p:sp>
      <p:sp>
        <p:nvSpPr>
          <p:cNvPr name="Freeform 29" id="29"/>
          <p:cNvSpPr/>
          <p:nvPr/>
        </p:nvSpPr>
        <p:spPr>
          <a:xfrm flipH="false" flipV="false" rot="-371978">
            <a:off x="6466738" y="4373422"/>
            <a:ext cx="1618302" cy="1618302"/>
          </a:xfrm>
          <a:custGeom>
            <a:avLst/>
            <a:gdLst/>
            <a:ahLst/>
            <a:cxnLst/>
            <a:rect r="r" b="b" t="t" l="l"/>
            <a:pathLst>
              <a:path h="1618302" w="1618302">
                <a:moveTo>
                  <a:pt x="0" y="0"/>
                </a:moveTo>
                <a:lnTo>
                  <a:pt x="1618302" y="0"/>
                </a:lnTo>
                <a:lnTo>
                  <a:pt x="1618302" y="1618302"/>
                </a:lnTo>
                <a:lnTo>
                  <a:pt x="0" y="16183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5322906">
            <a:off x="10065863" y="4438132"/>
            <a:ext cx="1618302" cy="1618302"/>
          </a:xfrm>
          <a:custGeom>
            <a:avLst/>
            <a:gdLst/>
            <a:ahLst/>
            <a:cxnLst/>
            <a:rect r="r" b="b" t="t" l="l"/>
            <a:pathLst>
              <a:path h="1618302" w="1618302">
                <a:moveTo>
                  <a:pt x="0" y="0"/>
                </a:moveTo>
                <a:lnTo>
                  <a:pt x="1618302" y="0"/>
                </a:lnTo>
                <a:lnTo>
                  <a:pt x="1618302" y="1618302"/>
                </a:lnTo>
                <a:lnTo>
                  <a:pt x="0" y="16183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2700000">
            <a:off x="11219525" y="2739774"/>
            <a:ext cx="1618302" cy="1618302"/>
          </a:xfrm>
          <a:custGeom>
            <a:avLst/>
            <a:gdLst/>
            <a:ahLst/>
            <a:cxnLst/>
            <a:rect r="r" b="b" t="t" l="l"/>
            <a:pathLst>
              <a:path h="1618302" w="1618302">
                <a:moveTo>
                  <a:pt x="0" y="0"/>
                </a:moveTo>
                <a:lnTo>
                  <a:pt x="1618302" y="0"/>
                </a:lnTo>
                <a:lnTo>
                  <a:pt x="1618302" y="1618303"/>
                </a:lnTo>
                <a:lnTo>
                  <a:pt x="0" y="16183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3512853" y="-3425970"/>
            <a:ext cx="6892253" cy="6523408"/>
            <a:chOff x="0" y="0"/>
            <a:chExt cx="811306" cy="767888"/>
          </a:xfrm>
        </p:grpSpPr>
        <p:sp>
          <p:nvSpPr>
            <p:cNvPr name="Freeform 3" id="3"/>
            <p:cNvSpPr/>
            <p:nvPr/>
          </p:nvSpPr>
          <p:spPr>
            <a:xfrm flipH="false" flipV="false" rot="0">
              <a:off x="7083" y="0"/>
              <a:ext cx="797141" cy="767888"/>
            </a:xfrm>
            <a:custGeom>
              <a:avLst/>
              <a:gdLst/>
              <a:ahLst/>
              <a:cxnLst/>
              <a:rect r="r" b="b" t="t" l="l"/>
              <a:pathLst>
                <a:path h="767888" w="797141">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904899" y="-2895866"/>
            <a:ext cx="5348022" cy="5504643"/>
            <a:chOff x="0" y="0"/>
            <a:chExt cx="717375" cy="738384"/>
          </a:xfrm>
        </p:grpSpPr>
        <p:sp>
          <p:nvSpPr>
            <p:cNvPr name="Freeform 6" id="6"/>
            <p:cNvSpPr/>
            <p:nvPr/>
          </p:nvSpPr>
          <p:spPr>
            <a:xfrm flipH="false" flipV="false" rot="0">
              <a:off x="10010" y="0"/>
              <a:ext cx="697356" cy="738384"/>
            </a:xfrm>
            <a:custGeom>
              <a:avLst/>
              <a:gdLst/>
              <a:ahLst/>
              <a:cxnLst/>
              <a:rect r="r" b="b" t="t" l="l"/>
              <a:pathLst>
                <a:path h="738384" w="697356">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0">
            <a:off x="15313649" y="68720"/>
            <a:ext cx="2251601" cy="2057400"/>
          </a:xfrm>
          <a:custGeom>
            <a:avLst/>
            <a:gdLst/>
            <a:ahLst/>
            <a:cxnLst/>
            <a:rect r="r" b="b" t="t" l="l"/>
            <a:pathLst>
              <a:path h="2057400" w="2251601">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121532" y="2694502"/>
            <a:ext cx="13192117" cy="6049137"/>
          </a:xfrm>
          <a:prstGeom prst="rect">
            <a:avLst/>
          </a:prstGeom>
        </p:spPr>
        <p:txBody>
          <a:bodyPr anchor="t" rtlCol="false" tIns="0" lIns="0" bIns="0" rIns="0">
            <a:spAutoFit/>
          </a:bodyPr>
          <a:lstStyle/>
          <a:p>
            <a:pPr marL="0" indent="0" lvl="0">
              <a:lnSpc>
                <a:spcPts val="9503"/>
              </a:lnSpc>
            </a:pPr>
            <a:r>
              <a:rPr lang="en-US" sz="8799" spc="-219">
                <a:solidFill>
                  <a:srgbClr val="000000"/>
                </a:solidFill>
                <a:latin typeface="Barlow"/>
              </a:rPr>
              <a:t>What are some steps that we can take towards gender transformative change in our work with ACB communities?</a:t>
            </a:r>
          </a:p>
        </p:txBody>
      </p:sp>
      <p:sp>
        <p:nvSpPr>
          <p:cNvPr name="TextBox 11" id="11"/>
          <p:cNvSpPr txBox="true"/>
          <p:nvPr/>
        </p:nvSpPr>
        <p:spPr>
          <a:xfrm rot="0">
            <a:off x="4572118" y="814911"/>
            <a:ext cx="8290945" cy="1642110"/>
          </a:xfrm>
          <a:prstGeom prst="rect">
            <a:avLst/>
          </a:prstGeom>
        </p:spPr>
        <p:txBody>
          <a:bodyPr anchor="t" rtlCol="false" tIns="0" lIns="0" bIns="0" rIns="0">
            <a:spAutoFit/>
          </a:bodyPr>
          <a:lstStyle/>
          <a:p>
            <a:pPr algn="ctr">
              <a:lnSpc>
                <a:spcPts val="13439"/>
              </a:lnSpc>
            </a:pPr>
            <a:r>
              <a:rPr lang="en-US" sz="9600">
                <a:solidFill>
                  <a:srgbClr val="000000"/>
                </a:solidFill>
                <a:latin typeface="Pragmatica Bold"/>
              </a:rPr>
              <a:t>DISCUSSION</a:t>
            </a:r>
          </a:p>
        </p:txBody>
      </p:sp>
      <p:sp>
        <p:nvSpPr>
          <p:cNvPr name="Freeform 12" id="1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7271003" y="617982"/>
            <a:ext cx="3745995"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OUTLINE</a:t>
            </a:r>
          </a:p>
        </p:txBody>
      </p:sp>
      <p:sp>
        <p:nvSpPr>
          <p:cNvPr name="Freeform 3" id="3"/>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4" id="4"/>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730276" y="1520108"/>
            <a:ext cx="15198247" cy="8518526"/>
          </a:xfrm>
          <a:prstGeom prst="rect">
            <a:avLst/>
          </a:prstGeom>
        </p:spPr>
        <p:txBody>
          <a:bodyPr anchor="t" rtlCol="false" tIns="0" lIns="0" bIns="0" rIns="0">
            <a:spAutoFit/>
          </a:bodyPr>
          <a:lstStyle/>
          <a:p>
            <a:pPr>
              <a:lnSpc>
                <a:spcPts val="6799"/>
              </a:lnSpc>
            </a:pPr>
            <a:r>
              <a:rPr lang="en-US" sz="3999">
                <a:solidFill>
                  <a:srgbClr val="000000"/>
                </a:solidFill>
                <a:latin typeface="Barlow"/>
              </a:rPr>
              <a:t>INTRODUCTION</a:t>
            </a:r>
          </a:p>
          <a:p>
            <a:pPr>
              <a:lnSpc>
                <a:spcPts val="6799"/>
              </a:lnSpc>
            </a:pPr>
            <a:r>
              <a:rPr lang="en-US" sz="3999">
                <a:solidFill>
                  <a:srgbClr val="000000"/>
                </a:solidFill>
                <a:latin typeface="Barlow"/>
              </a:rPr>
              <a:t>GENDER EQUALITY, GENDER EQUITY, AND ITS IMPACTS ON SEXUAL REPRODUCTIVE HEALTH AND RIGHTS (SRHR) </a:t>
            </a:r>
          </a:p>
          <a:p>
            <a:pPr>
              <a:lnSpc>
                <a:spcPts val="6799"/>
              </a:lnSpc>
            </a:pPr>
            <a:r>
              <a:rPr lang="en-US" sz="3999">
                <a:solidFill>
                  <a:srgbClr val="000000"/>
                </a:solidFill>
                <a:latin typeface="Barlow"/>
              </a:rPr>
              <a:t>GENDERED LENS ASSESSMENT OF SEXUAL REPRODUCTIVE HEALTH AND RIGHTS (SRHR)</a:t>
            </a:r>
          </a:p>
          <a:p>
            <a:pPr>
              <a:lnSpc>
                <a:spcPts val="6799"/>
              </a:lnSpc>
            </a:pPr>
            <a:r>
              <a:rPr lang="en-US" sz="3999">
                <a:solidFill>
                  <a:srgbClr val="000000"/>
                </a:solidFill>
                <a:latin typeface="Barlow"/>
              </a:rPr>
              <a:t>GENDER EQUALITY AND SEXUAL REPRODUCTIVE HEALTH AND RIGHTS (SRHR)</a:t>
            </a:r>
          </a:p>
          <a:p>
            <a:pPr>
              <a:lnSpc>
                <a:spcPts val="6799"/>
              </a:lnSpc>
            </a:pPr>
            <a:r>
              <a:rPr lang="en-US" sz="3999">
                <a:solidFill>
                  <a:srgbClr val="000000"/>
                </a:solidFill>
                <a:latin typeface="Barlow"/>
              </a:rPr>
              <a:t>STEPS TOWARDS GENDER TRANSFORMATIVE CHANGE IN OUR WORK</a:t>
            </a:r>
          </a:p>
          <a:p>
            <a:pPr>
              <a:lnSpc>
                <a:spcPts val="6799"/>
              </a:lnSpc>
            </a:pPr>
            <a:r>
              <a:rPr lang="en-US" sz="3999">
                <a:solidFill>
                  <a:srgbClr val="000000"/>
                </a:solidFill>
                <a:latin typeface="Barlow"/>
              </a:rPr>
              <a:t>CONCLUSION</a:t>
            </a:r>
          </a:p>
        </p:txBody>
      </p:sp>
      <p:sp>
        <p:nvSpPr>
          <p:cNvPr name="Freeform 12" id="12"/>
          <p:cNvSpPr/>
          <p:nvPr/>
        </p:nvSpPr>
        <p:spPr>
          <a:xfrm flipH="false" flipV="false" rot="0">
            <a:off x="1200383" y="6189656"/>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200383" y="9616530"/>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200383" y="2762782"/>
            <a:ext cx="313268" cy="313268"/>
          </a:xfrm>
          <a:custGeom>
            <a:avLst/>
            <a:gdLst/>
            <a:ahLst/>
            <a:cxnLst/>
            <a:rect r="r" b="b" t="t" l="l"/>
            <a:pathLst>
              <a:path h="313268" w="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200383" y="7941187"/>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200383" y="4438124"/>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200383" y="1925613"/>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893718" y="8363909"/>
            <a:ext cx="5194462" cy="1508834"/>
            <a:chOff x="0" y="0"/>
            <a:chExt cx="888532" cy="258092"/>
          </a:xfrm>
        </p:grpSpPr>
        <p:sp>
          <p:nvSpPr>
            <p:cNvPr name="Freeform 11" id="11"/>
            <p:cNvSpPr/>
            <p:nvPr/>
          </p:nvSpPr>
          <p:spPr>
            <a:xfrm flipH="false" flipV="false" rot="0">
              <a:off x="0" y="0"/>
              <a:ext cx="888532" cy="258092"/>
            </a:xfrm>
            <a:custGeom>
              <a:avLst/>
              <a:gdLst/>
              <a:ahLst/>
              <a:cxnLst/>
              <a:rect r="r" b="b" t="t" l="l"/>
              <a:pathLst>
                <a:path h="258092" w="888532">
                  <a:moveTo>
                    <a:pt x="685332" y="0"/>
                  </a:moveTo>
                  <a:lnTo>
                    <a:pt x="0" y="0"/>
                  </a:lnTo>
                  <a:lnTo>
                    <a:pt x="0" y="258092"/>
                  </a:lnTo>
                  <a:lnTo>
                    <a:pt x="685332" y="258092"/>
                  </a:lnTo>
                  <a:lnTo>
                    <a:pt x="888532" y="129046"/>
                  </a:lnTo>
                  <a:lnTo>
                    <a:pt x="685332" y="0"/>
                  </a:lnTo>
                  <a:close/>
                </a:path>
              </a:pathLst>
            </a:custGeom>
            <a:solidFill>
              <a:srgbClr val="0CC0DF"/>
            </a:solidFill>
          </p:spPr>
        </p:sp>
        <p:sp>
          <p:nvSpPr>
            <p:cNvPr name="TextBox 12" id="12"/>
            <p:cNvSpPr txBox="true"/>
            <p:nvPr/>
          </p:nvSpPr>
          <p:spPr>
            <a:xfrm>
              <a:off x="0" y="-57150"/>
              <a:ext cx="774232" cy="315242"/>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SUPPORT OF GENDER EQUALITY BY NATIONAL FRAMEWORKS</a:t>
              </a:r>
            </a:p>
          </p:txBody>
        </p:sp>
      </p:grpSp>
      <p:grpSp>
        <p:nvGrpSpPr>
          <p:cNvPr name="Group 13" id="13"/>
          <p:cNvGrpSpPr/>
          <p:nvPr/>
        </p:nvGrpSpPr>
        <p:grpSpPr>
          <a:xfrm rot="0">
            <a:off x="3963997" y="6390281"/>
            <a:ext cx="6248366" cy="1574602"/>
            <a:chOff x="0" y="0"/>
            <a:chExt cx="812800" cy="204827"/>
          </a:xfrm>
        </p:grpSpPr>
        <p:sp>
          <p:nvSpPr>
            <p:cNvPr name="Freeform 14" id="14"/>
            <p:cNvSpPr/>
            <p:nvPr/>
          </p:nvSpPr>
          <p:spPr>
            <a:xfrm flipH="false" flipV="false" rot="0">
              <a:off x="0" y="0"/>
              <a:ext cx="812800" cy="204827"/>
            </a:xfrm>
            <a:custGeom>
              <a:avLst/>
              <a:gdLst/>
              <a:ahLst/>
              <a:cxnLst/>
              <a:rect r="r" b="b" t="t" l="l"/>
              <a:pathLst>
                <a:path h="204827" w="812800">
                  <a:moveTo>
                    <a:pt x="609600" y="0"/>
                  </a:moveTo>
                  <a:lnTo>
                    <a:pt x="0" y="0"/>
                  </a:lnTo>
                  <a:lnTo>
                    <a:pt x="0" y="204827"/>
                  </a:lnTo>
                  <a:lnTo>
                    <a:pt x="609600" y="204827"/>
                  </a:lnTo>
                  <a:lnTo>
                    <a:pt x="812800" y="102414"/>
                  </a:lnTo>
                  <a:lnTo>
                    <a:pt x="609600" y="0"/>
                  </a:lnTo>
                  <a:close/>
                </a:path>
              </a:pathLst>
            </a:custGeom>
            <a:solidFill>
              <a:srgbClr val="0097B2"/>
            </a:solidFill>
          </p:spPr>
        </p:sp>
        <p:sp>
          <p:nvSpPr>
            <p:cNvPr name="TextBox 15" id="15"/>
            <p:cNvSpPr txBox="true"/>
            <p:nvPr/>
          </p:nvSpPr>
          <p:spPr>
            <a:xfrm>
              <a:off x="0" y="-57150"/>
              <a:ext cx="698500" cy="261977"/>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ASSESSMENT OF NATIONAL POLICIES &amp; LAWS FOR HARMFUL GENDER NORMS &amp; PRACTICES</a:t>
              </a:r>
            </a:p>
          </p:txBody>
        </p:sp>
      </p:grpSp>
      <p:grpSp>
        <p:nvGrpSpPr>
          <p:cNvPr name="Group 16" id="16"/>
          <p:cNvGrpSpPr/>
          <p:nvPr/>
        </p:nvGrpSpPr>
        <p:grpSpPr>
          <a:xfrm rot="0">
            <a:off x="6811469" y="4678271"/>
            <a:ext cx="5783386" cy="1413192"/>
            <a:chOff x="0" y="0"/>
            <a:chExt cx="853643" cy="208591"/>
          </a:xfrm>
        </p:grpSpPr>
        <p:sp>
          <p:nvSpPr>
            <p:cNvPr name="Freeform 17" id="17"/>
            <p:cNvSpPr/>
            <p:nvPr/>
          </p:nvSpPr>
          <p:spPr>
            <a:xfrm flipH="false" flipV="false" rot="0">
              <a:off x="0" y="0"/>
              <a:ext cx="853643" cy="208591"/>
            </a:xfrm>
            <a:custGeom>
              <a:avLst/>
              <a:gdLst/>
              <a:ahLst/>
              <a:cxnLst/>
              <a:rect r="r" b="b" t="t" l="l"/>
              <a:pathLst>
                <a:path h="208591" w="853643">
                  <a:moveTo>
                    <a:pt x="650443" y="0"/>
                  </a:moveTo>
                  <a:lnTo>
                    <a:pt x="0" y="0"/>
                  </a:lnTo>
                  <a:lnTo>
                    <a:pt x="0" y="208591"/>
                  </a:lnTo>
                  <a:lnTo>
                    <a:pt x="650443" y="208591"/>
                  </a:lnTo>
                  <a:lnTo>
                    <a:pt x="853643" y="104295"/>
                  </a:lnTo>
                  <a:lnTo>
                    <a:pt x="650443" y="0"/>
                  </a:lnTo>
                  <a:close/>
                </a:path>
              </a:pathLst>
            </a:custGeom>
            <a:solidFill>
              <a:srgbClr val="38B6FF"/>
            </a:solidFill>
          </p:spPr>
        </p:sp>
        <p:sp>
          <p:nvSpPr>
            <p:cNvPr name="TextBox 18" id="18"/>
            <p:cNvSpPr txBox="true"/>
            <p:nvPr/>
          </p:nvSpPr>
          <p:spPr>
            <a:xfrm>
              <a:off x="0" y="-57150"/>
              <a:ext cx="739343" cy="265741"/>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CAMPAIGN FOR SUFFICIENT RESOURCE ALLOCATION FOR GENDER PROGRAMMING</a:t>
              </a:r>
            </a:p>
          </p:txBody>
        </p:sp>
      </p:grpSp>
      <p:grpSp>
        <p:nvGrpSpPr>
          <p:cNvPr name="Group 19" id="19"/>
          <p:cNvGrpSpPr/>
          <p:nvPr/>
        </p:nvGrpSpPr>
        <p:grpSpPr>
          <a:xfrm rot="0">
            <a:off x="9313869" y="2965150"/>
            <a:ext cx="6063892" cy="1417846"/>
            <a:chOff x="0" y="0"/>
            <a:chExt cx="885537" cy="207054"/>
          </a:xfrm>
        </p:grpSpPr>
        <p:sp>
          <p:nvSpPr>
            <p:cNvPr name="Freeform 20" id="20"/>
            <p:cNvSpPr/>
            <p:nvPr/>
          </p:nvSpPr>
          <p:spPr>
            <a:xfrm flipH="false" flipV="false" rot="0">
              <a:off x="0" y="0"/>
              <a:ext cx="885537" cy="207054"/>
            </a:xfrm>
            <a:custGeom>
              <a:avLst/>
              <a:gdLst/>
              <a:ahLst/>
              <a:cxnLst/>
              <a:rect r="r" b="b" t="t" l="l"/>
              <a:pathLst>
                <a:path h="207054" w="885537">
                  <a:moveTo>
                    <a:pt x="682337" y="0"/>
                  </a:moveTo>
                  <a:lnTo>
                    <a:pt x="0" y="0"/>
                  </a:lnTo>
                  <a:lnTo>
                    <a:pt x="0" y="207054"/>
                  </a:lnTo>
                  <a:lnTo>
                    <a:pt x="682337" y="207054"/>
                  </a:lnTo>
                  <a:lnTo>
                    <a:pt x="885537" y="103527"/>
                  </a:lnTo>
                  <a:lnTo>
                    <a:pt x="682337" y="0"/>
                  </a:lnTo>
                  <a:close/>
                </a:path>
              </a:pathLst>
            </a:custGeom>
            <a:solidFill>
              <a:srgbClr val="3183ED"/>
            </a:solidFill>
          </p:spPr>
        </p:sp>
        <p:sp>
          <p:nvSpPr>
            <p:cNvPr name="TextBox 21" id="21"/>
            <p:cNvSpPr txBox="true"/>
            <p:nvPr/>
          </p:nvSpPr>
          <p:spPr>
            <a:xfrm>
              <a:off x="0" y="-57150"/>
              <a:ext cx="771237" cy="264204"/>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COLLECTION &amp; ANNUAL PUBLICATION OF GENDER-BASED DATA</a:t>
              </a:r>
            </a:p>
          </p:txBody>
        </p:sp>
      </p:grpSp>
      <p:grpSp>
        <p:nvGrpSpPr>
          <p:cNvPr name="Group 22" id="22"/>
          <p:cNvGrpSpPr/>
          <p:nvPr/>
        </p:nvGrpSpPr>
        <p:grpSpPr>
          <a:xfrm rot="0">
            <a:off x="11440810" y="1256682"/>
            <a:ext cx="5067733" cy="1352095"/>
            <a:chOff x="0" y="0"/>
            <a:chExt cx="866416" cy="231164"/>
          </a:xfrm>
        </p:grpSpPr>
        <p:sp>
          <p:nvSpPr>
            <p:cNvPr name="Freeform 23" id="23"/>
            <p:cNvSpPr/>
            <p:nvPr/>
          </p:nvSpPr>
          <p:spPr>
            <a:xfrm flipH="false" flipV="false" rot="0">
              <a:off x="0" y="0"/>
              <a:ext cx="866416" cy="231164"/>
            </a:xfrm>
            <a:custGeom>
              <a:avLst/>
              <a:gdLst/>
              <a:ahLst/>
              <a:cxnLst/>
              <a:rect r="r" b="b" t="t" l="l"/>
              <a:pathLst>
                <a:path h="231164" w="866416">
                  <a:moveTo>
                    <a:pt x="663216" y="0"/>
                  </a:moveTo>
                  <a:lnTo>
                    <a:pt x="0" y="0"/>
                  </a:lnTo>
                  <a:lnTo>
                    <a:pt x="0" y="231164"/>
                  </a:lnTo>
                  <a:lnTo>
                    <a:pt x="663216" y="231164"/>
                  </a:lnTo>
                  <a:lnTo>
                    <a:pt x="866416" y="115582"/>
                  </a:lnTo>
                  <a:lnTo>
                    <a:pt x="663216" y="0"/>
                  </a:lnTo>
                  <a:close/>
                </a:path>
              </a:pathLst>
            </a:custGeom>
            <a:solidFill>
              <a:srgbClr val="1F3B80"/>
            </a:solidFill>
          </p:spPr>
        </p:sp>
        <p:sp>
          <p:nvSpPr>
            <p:cNvPr name="TextBox 24" id="24"/>
            <p:cNvSpPr txBox="true"/>
            <p:nvPr/>
          </p:nvSpPr>
          <p:spPr>
            <a:xfrm>
              <a:off x="0" y="-57150"/>
              <a:ext cx="752116" cy="288314"/>
            </a:xfrm>
            <a:prstGeom prst="rect">
              <a:avLst/>
            </a:prstGeom>
          </p:spPr>
          <p:txBody>
            <a:bodyPr anchor="ctr" rtlCol="false" tIns="50800" lIns="50800" bIns="50800" rIns="50800"/>
            <a:lstStyle/>
            <a:p>
              <a:pPr algn="ctr">
                <a:lnSpc>
                  <a:spcPts val="3499"/>
                </a:lnSpc>
              </a:pPr>
              <a:r>
                <a:rPr lang="en-US" sz="2499">
                  <a:solidFill>
                    <a:srgbClr val="FFFFFF"/>
                  </a:solidFill>
                  <a:latin typeface="Barlow Bold"/>
                </a:rPr>
                <a:t>BUILDING NATIONAL &amp; REGIONAL PARTNERSHIPS</a:t>
              </a:r>
            </a:p>
          </p:txBody>
        </p:sp>
      </p:grpSp>
      <p:sp>
        <p:nvSpPr>
          <p:cNvPr name="TextBox 25" id="25"/>
          <p:cNvSpPr txBox="true"/>
          <p:nvPr/>
        </p:nvSpPr>
        <p:spPr>
          <a:xfrm rot="0">
            <a:off x="2761012" y="316230"/>
            <a:ext cx="13105715" cy="712470"/>
          </a:xfrm>
          <a:prstGeom prst="rect">
            <a:avLst/>
          </a:prstGeom>
        </p:spPr>
        <p:txBody>
          <a:bodyPr anchor="t" rtlCol="false" tIns="0" lIns="0" bIns="0" rIns="0">
            <a:spAutoFit/>
          </a:bodyPr>
          <a:lstStyle/>
          <a:p>
            <a:pPr algn="ctr">
              <a:lnSpc>
                <a:spcPts val="5879"/>
              </a:lnSpc>
            </a:pPr>
            <a:r>
              <a:rPr lang="en-US" sz="4199">
                <a:solidFill>
                  <a:srgbClr val="000000"/>
                </a:solidFill>
                <a:latin typeface="Pragmatica Bold"/>
              </a:rPr>
              <a:t>STEPS TO GENDER TRANSFORMATIVE CHANGE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524770" y="8363909"/>
            <a:ext cx="5563410" cy="1508834"/>
            <a:chOff x="0" y="0"/>
            <a:chExt cx="951642" cy="258092"/>
          </a:xfrm>
        </p:grpSpPr>
        <p:sp>
          <p:nvSpPr>
            <p:cNvPr name="Freeform 11" id="11"/>
            <p:cNvSpPr/>
            <p:nvPr/>
          </p:nvSpPr>
          <p:spPr>
            <a:xfrm flipH="false" flipV="false" rot="0">
              <a:off x="0" y="0"/>
              <a:ext cx="951642" cy="258092"/>
            </a:xfrm>
            <a:custGeom>
              <a:avLst/>
              <a:gdLst/>
              <a:ahLst/>
              <a:cxnLst/>
              <a:rect r="r" b="b" t="t" l="l"/>
              <a:pathLst>
                <a:path h="258092" w="951642">
                  <a:moveTo>
                    <a:pt x="748442" y="0"/>
                  </a:moveTo>
                  <a:lnTo>
                    <a:pt x="0" y="0"/>
                  </a:lnTo>
                  <a:lnTo>
                    <a:pt x="0" y="258092"/>
                  </a:lnTo>
                  <a:lnTo>
                    <a:pt x="748442" y="258092"/>
                  </a:lnTo>
                  <a:lnTo>
                    <a:pt x="951642" y="129046"/>
                  </a:lnTo>
                  <a:lnTo>
                    <a:pt x="748442" y="0"/>
                  </a:lnTo>
                  <a:close/>
                </a:path>
              </a:pathLst>
            </a:custGeom>
            <a:solidFill>
              <a:srgbClr val="69418B"/>
            </a:solidFill>
          </p:spPr>
        </p:sp>
        <p:sp>
          <p:nvSpPr>
            <p:cNvPr name="TextBox 12" id="12"/>
            <p:cNvSpPr txBox="true"/>
            <p:nvPr/>
          </p:nvSpPr>
          <p:spPr>
            <a:xfrm>
              <a:off x="0" y="-57150"/>
              <a:ext cx="837342" cy="315242"/>
            </a:xfrm>
            <a:prstGeom prst="rect">
              <a:avLst/>
            </a:prstGeom>
          </p:spPr>
          <p:txBody>
            <a:bodyPr anchor="ctr" rtlCol="false" tIns="50800" lIns="50800" bIns="50800" rIns="50800"/>
            <a:lstStyle/>
            <a:p>
              <a:pPr algn="ctr">
                <a:lnSpc>
                  <a:spcPts val="3499"/>
                </a:lnSpc>
              </a:pPr>
              <a:r>
                <a:rPr lang="en-US" sz="2499">
                  <a:solidFill>
                    <a:srgbClr val="FFFFFF"/>
                  </a:solidFill>
                  <a:latin typeface="Barlow Bold"/>
                </a:rPr>
                <a:t>ADVOCACY FOR PROGRAMS THAT SUPPORT GENDER EQUALITY</a:t>
              </a:r>
            </a:p>
          </p:txBody>
        </p:sp>
      </p:grpSp>
      <p:grpSp>
        <p:nvGrpSpPr>
          <p:cNvPr name="Group 13" id="13"/>
          <p:cNvGrpSpPr/>
          <p:nvPr/>
        </p:nvGrpSpPr>
        <p:grpSpPr>
          <a:xfrm rot="0">
            <a:off x="3963997" y="6390281"/>
            <a:ext cx="6248366" cy="1574602"/>
            <a:chOff x="0" y="0"/>
            <a:chExt cx="812800" cy="204827"/>
          </a:xfrm>
        </p:grpSpPr>
        <p:sp>
          <p:nvSpPr>
            <p:cNvPr name="Freeform 14" id="14"/>
            <p:cNvSpPr/>
            <p:nvPr/>
          </p:nvSpPr>
          <p:spPr>
            <a:xfrm flipH="false" flipV="false" rot="0">
              <a:off x="0" y="0"/>
              <a:ext cx="812800" cy="204827"/>
            </a:xfrm>
            <a:custGeom>
              <a:avLst/>
              <a:gdLst/>
              <a:ahLst/>
              <a:cxnLst/>
              <a:rect r="r" b="b" t="t" l="l"/>
              <a:pathLst>
                <a:path h="204827" w="812800">
                  <a:moveTo>
                    <a:pt x="609600" y="0"/>
                  </a:moveTo>
                  <a:lnTo>
                    <a:pt x="0" y="0"/>
                  </a:lnTo>
                  <a:lnTo>
                    <a:pt x="0" y="204827"/>
                  </a:lnTo>
                  <a:lnTo>
                    <a:pt x="609600" y="204827"/>
                  </a:lnTo>
                  <a:lnTo>
                    <a:pt x="812800" y="102414"/>
                  </a:lnTo>
                  <a:lnTo>
                    <a:pt x="609600" y="0"/>
                  </a:lnTo>
                  <a:close/>
                </a:path>
              </a:pathLst>
            </a:custGeom>
            <a:solidFill>
              <a:srgbClr val="951ABE"/>
            </a:solidFill>
          </p:spPr>
        </p:sp>
        <p:sp>
          <p:nvSpPr>
            <p:cNvPr name="TextBox 15" id="15"/>
            <p:cNvSpPr txBox="true"/>
            <p:nvPr/>
          </p:nvSpPr>
          <p:spPr>
            <a:xfrm>
              <a:off x="0" y="-57150"/>
              <a:ext cx="698500" cy="261977"/>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ENGAGEMENT OF PEOPLE WITH POWER &amp; INFLUENCE FOR REFORMS</a:t>
              </a:r>
            </a:p>
          </p:txBody>
        </p:sp>
      </p:grpSp>
      <p:grpSp>
        <p:nvGrpSpPr>
          <p:cNvPr name="Group 16" id="16"/>
          <p:cNvGrpSpPr/>
          <p:nvPr/>
        </p:nvGrpSpPr>
        <p:grpSpPr>
          <a:xfrm rot="0">
            <a:off x="6811469" y="4678271"/>
            <a:ext cx="5783386" cy="1413192"/>
            <a:chOff x="0" y="0"/>
            <a:chExt cx="853643" cy="208591"/>
          </a:xfrm>
        </p:grpSpPr>
        <p:sp>
          <p:nvSpPr>
            <p:cNvPr name="Freeform 17" id="17"/>
            <p:cNvSpPr/>
            <p:nvPr/>
          </p:nvSpPr>
          <p:spPr>
            <a:xfrm flipH="false" flipV="false" rot="0">
              <a:off x="0" y="0"/>
              <a:ext cx="853643" cy="208591"/>
            </a:xfrm>
            <a:custGeom>
              <a:avLst/>
              <a:gdLst/>
              <a:ahLst/>
              <a:cxnLst/>
              <a:rect r="r" b="b" t="t" l="l"/>
              <a:pathLst>
                <a:path h="208591" w="853643">
                  <a:moveTo>
                    <a:pt x="650443" y="0"/>
                  </a:moveTo>
                  <a:lnTo>
                    <a:pt x="0" y="0"/>
                  </a:lnTo>
                  <a:lnTo>
                    <a:pt x="0" y="208591"/>
                  </a:lnTo>
                  <a:lnTo>
                    <a:pt x="650443" y="208591"/>
                  </a:lnTo>
                  <a:lnTo>
                    <a:pt x="853643" y="104295"/>
                  </a:lnTo>
                  <a:lnTo>
                    <a:pt x="650443" y="0"/>
                  </a:lnTo>
                  <a:close/>
                </a:path>
              </a:pathLst>
            </a:custGeom>
            <a:solidFill>
              <a:srgbClr val="A359A0"/>
            </a:solidFill>
          </p:spPr>
        </p:sp>
        <p:sp>
          <p:nvSpPr>
            <p:cNvPr name="TextBox 18" id="18"/>
            <p:cNvSpPr txBox="true"/>
            <p:nvPr/>
          </p:nvSpPr>
          <p:spPr>
            <a:xfrm>
              <a:off x="0" y="-57150"/>
              <a:ext cx="739343" cy="265741"/>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RESEARCH GENDER PAY GAP IN NATIONAL INSTITUTIONS </a:t>
              </a:r>
            </a:p>
          </p:txBody>
        </p:sp>
      </p:grpSp>
      <p:grpSp>
        <p:nvGrpSpPr>
          <p:cNvPr name="Group 19" id="19"/>
          <p:cNvGrpSpPr/>
          <p:nvPr/>
        </p:nvGrpSpPr>
        <p:grpSpPr>
          <a:xfrm rot="0">
            <a:off x="9313869" y="2965150"/>
            <a:ext cx="6063892" cy="1417846"/>
            <a:chOff x="0" y="0"/>
            <a:chExt cx="885537" cy="207054"/>
          </a:xfrm>
        </p:grpSpPr>
        <p:sp>
          <p:nvSpPr>
            <p:cNvPr name="Freeform 20" id="20"/>
            <p:cNvSpPr/>
            <p:nvPr/>
          </p:nvSpPr>
          <p:spPr>
            <a:xfrm flipH="false" flipV="false" rot="0">
              <a:off x="0" y="0"/>
              <a:ext cx="885537" cy="207054"/>
            </a:xfrm>
            <a:custGeom>
              <a:avLst/>
              <a:gdLst/>
              <a:ahLst/>
              <a:cxnLst/>
              <a:rect r="r" b="b" t="t" l="l"/>
              <a:pathLst>
                <a:path h="207054" w="885537">
                  <a:moveTo>
                    <a:pt x="682337" y="0"/>
                  </a:moveTo>
                  <a:lnTo>
                    <a:pt x="0" y="0"/>
                  </a:lnTo>
                  <a:lnTo>
                    <a:pt x="0" y="207054"/>
                  </a:lnTo>
                  <a:lnTo>
                    <a:pt x="682337" y="207054"/>
                  </a:lnTo>
                  <a:lnTo>
                    <a:pt x="885537" y="103527"/>
                  </a:lnTo>
                  <a:lnTo>
                    <a:pt x="682337" y="0"/>
                  </a:lnTo>
                  <a:close/>
                </a:path>
              </a:pathLst>
            </a:custGeom>
            <a:solidFill>
              <a:srgbClr val="E7B0F8"/>
            </a:solidFill>
          </p:spPr>
        </p:sp>
        <p:sp>
          <p:nvSpPr>
            <p:cNvPr name="TextBox 21" id="21"/>
            <p:cNvSpPr txBox="true"/>
            <p:nvPr/>
          </p:nvSpPr>
          <p:spPr>
            <a:xfrm>
              <a:off x="0" y="-57150"/>
              <a:ext cx="771237" cy="264204"/>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INVOLVEMENT IN EXISTING ACCOUNTABILITY MECHANISMS </a:t>
              </a:r>
            </a:p>
          </p:txBody>
        </p:sp>
      </p:grpSp>
      <p:grpSp>
        <p:nvGrpSpPr>
          <p:cNvPr name="Group 22" id="22"/>
          <p:cNvGrpSpPr/>
          <p:nvPr/>
        </p:nvGrpSpPr>
        <p:grpSpPr>
          <a:xfrm rot="0">
            <a:off x="11440810" y="1256682"/>
            <a:ext cx="5252207" cy="1352095"/>
            <a:chOff x="0" y="0"/>
            <a:chExt cx="897955" cy="231164"/>
          </a:xfrm>
        </p:grpSpPr>
        <p:sp>
          <p:nvSpPr>
            <p:cNvPr name="Freeform 23" id="23"/>
            <p:cNvSpPr/>
            <p:nvPr/>
          </p:nvSpPr>
          <p:spPr>
            <a:xfrm flipH="false" flipV="false" rot="0">
              <a:off x="0" y="0"/>
              <a:ext cx="897955" cy="231164"/>
            </a:xfrm>
            <a:custGeom>
              <a:avLst/>
              <a:gdLst/>
              <a:ahLst/>
              <a:cxnLst/>
              <a:rect r="r" b="b" t="t" l="l"/>
              <a:pathLst>
                <a:path h="231164" w="897955">
                  <a:moveTo>
                    <a:pt x="694755" y="0"/>
                  </a:moveTo>
                  <a:lnTo>
                    <a:pt x="0" y="0"/>
                  </a:lnTo>
                  <a:lnTo>
                    <a:pt x="0" y="231164"/>
                  </a:lnTo>
                  <a:lnTo>
                    <a:pt x="694755" y="231164"/>
                  </a:lnTo>
                  <a:lnTo>
                    <a:pt x="897955" y="115582"/>
                  </a:lnTo>
                  <a:lnTo>
                    <a:pt x="694755" y="0"/>
                  </a:lnTo>
                  <a:close/>
                </a:path>
              </a:pathLst>
            </a:custGeom>
            <a:solidFill>
              <a:srgbClr val="D4B2E4"/>
            </a:solidFill>
          </p:spPr>
        </p:sp>
        <p:sp>
          <p:nvSpPr>
            <p:cNvPr name="TextBox 24" id="24"/>
            <p:cNvSpPr txBox="true"/>
            <p:nvPr/>
          </p:nvSpPr>
          <p:spPr>
            <a:xfrm>
              <a:off x="0" y="-57150"/>
              <a:ext cx="783655" cy="288314"/>
            </a:xfrm>
            <a:prstGeom prst="rect">
              <a:avLst/>
            </a:prstGeom>
          </p:spPr>
          <p:txBody>
            <a:bodyPr anchor="ctr" rtlCol="false" tIns="50800" lIns="50800" bIns="50800" rIns="50800"/>
            <a:lstStyle/>
            <a:p>
              <a:pPr algn="ctr">
                <a:lnSpc>
                  <a:spcPts val="3499"/>
                </a:lnSpc>
              </a:pPr>
              <a:r>
                <a:rPr lang="en-US" sz="2499">
                  <a:solidFill>
                    <a:srgbClr val="000000"/>
                  </a:solidFill>
                  <a:latin typeface="Barlow Bold"/>
                </a:rPr>
                <a:t>USE OF GENDER TRANSFORMATIVE LANGUAGE</a:t>
              </a:r>
            </a:p>
          </p:txBody>
        </p:sp>
      </p:grpSp>
      <p:sp>
        <p:nvSpPr>
          <p:cNvPr name="TextBox 25" id="25"/>
          <p:cNvSpPr txBox="true"/>
          <p:nvPr/>
        </p:nvSpPr>
        <p:spPr>
          <a:xfrm rot="0">
            <a:off x="2761012" y="316230"/>
            <a:ext cx="13105715" cy="712470"/>
          </a:xfrm>
          <a:prstGeom prst="rect">
            <a:avLst/>
          </a:prstGeom>
        </p:spPr>
        <p:txBody>
          <a:bodyPr anchor="t" rtlCol="false" tIns="0" lIns="0" bIns="0" rIns="0">
            <a:spAutoFit/>
          </a:bodyPr>
          <a:lstStyle/>
          <a:p>
            <a:pPr algn="ctr">
              <a:lnSpc>
                <a:spcPts val="5879"/>
              </a:lnSpc>
            </a:pPr>
            <a:r>
              <a:rPr lang="en-US" sz="4199">
                <a:solidFill>
                  <a:srgbClr val="000000"/>
                </a:solidFill>
                <a:latin typeface="Pragmatica Bold"/>
              </a:rPr>
              <a:t>STEPS TO GENDER TRANSFORMATIVE CHANGE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068162" y="2328862"/>
            <a:ext cx="14430685" cy="5292726"/>
          </a:xfrm>
          <a:prstGeom prst="rect">
            <a:avLst/>
          </a:prstGeom>
        </p:spPr>
        <p:txBody>
          <a:bodyPr anchor="t" rtlCol="false" tIns="0" lIns="0" bIns="0" rIns="0">
            <a:spAutoFit/>
          </a:bodyPr>
          <a:lstStyle/>
          <a:p>
            <a:pPr algn="l" marL="0" indent="0" lvl="0">
              <a:lnSpc>
                <a:spcPts val="6999"/>
              </a:lnSpc>
            </a:pPr>
            <a:r>
              <a:rPr lang="en-US" sz="4999">
                <a:solidFill>
                  <a:srgbClr val="000000"/>
                </a:solidFill>
                <a:latin typeface="Barlow"/>
              </a:rPr>
              <a:t>Gender inequality and gender inequity act as barriers to exercising one’s sexual reproductive health and rights (SRHR). Adopting a gender transformative approach to sexual and reproductive health care delivery is critical to achieving gender equality and better health outcomes within the ACB community.</a:t>
            </a:r>
          </a:p>
        </p:txBody>
      </p:sp>
      <p:sp>
        <p:nvSpPr>
          <p:cNvPr name="Freeform 3" id="3"/>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4" id="4"/>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6540497" y="113917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4729391" y="201297"/>
            <a:ext cx="2352381" cy="2373963"/>
          </a:xfrm>
          <a:custGeom>
            <a:avLst/>
            <a:gdLst/>
            <a:ahLst/>
            <a:cxnLst/>
            <a:rect r="r" b="b" t="t" l="l"/>
            <a:pathLst>
              <a:path h="2373963" w="2352381">
                <a:moveTo>
                  <a:pt x="0" y="0"/>
                </a:moveTo>
                <a:lnTo>
                  <a:pt x="2352381" y="0"/>
                </a:lnTo>
                <a:lnTo>
                  <a:pt x="2352381" y="2373963"/>
                </a:lnTo>
                <a:lnTo>
                  <a:pt x="0" y="23739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6364803" y="602931"/>
            <a:ext cx="5558394" cy="918214"/>
          </a:xfrm>
          <a:prstGeom prst="rect">
            <a:avLst/>
          </a:prstGeom>
        </p:spPr>
        <p:txBody>
          <a:bodyPr anchor="t" rtlCol="false" tIns="0" lIns="0" bIns="0" rIns="0">
            <a:spAutoFit/>
          </a:bodyPr>
          <a:lstStyle/>
          <a:p>
            <a:pPr marL="0" indent="0" lvl="0">
              <a:lnSpc>
                <a:spcPts val="7020"/>
              </a:lnSpc>
            </a:pPr>
            <a:r>
              <a:rPr lang="en-US" sz="6500" spc="-162">
                <a:solidFill>
                  <a:srgbClr val="000000"/>
                </a:solidFill>
                <a:latin typeface="Pragmatica Bold"/>
              </a:rPr>
              <a:t>CONCLUSION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515715" y="1666035"/>
            <a:ext cx="13256569" cy="6268715"/>
          </a:xfrm>
          <a:prstGeom prst="rect">
            <a:avLst/>
          </a:prstGeom>
        </p:spPr>
        <p:txBody>
          <a:bodyPr anchor="t" rtlCol="false" tIns="0" lIns="0" bIns="0" rIns="0">
            <a:spAutoFit/>
          </a:bodyPr>
          <a:lstStyle/>
          <a:p>
            <a:pPr marL="636945" indent="-318472" lvl="1">
              <a:lnSpc>
                <a:spcPts val="4130"/>
              </a:lnSpc>
              <a:buFont typeface="Arial"/>
              <a:buChar char="•"/>
            </a:pPr>
            <a:r>
              <a:rPr lang="en-US" sz="2950">
                <a:solidFill>
                  <a:srgbClr val="000000"/>
                </a:solidFill>
                <a:latin typeface="Canva Sans"/>
              </a:rPr>
              <a:t>Applying a gender lens to SRHR. IPPF. (2023, September 22). https://www.ippf.org/resource/applying-gender-lens-srhr</a:t>
            </a:r>
          </a:p>
          <a:p>
            <a:pPr marL="636945" indent="-318472" lvl="1">
              <a:lnSpc>
                <a:spcPts val="4130"/>
              </a:lnSpc>
              <a:buFont typeface="Arial"/>
              <a:buChar char="•"/>
            </a:pPr>
            <a:r>
              <a:rPr lang="en-US" sz="2950">
                <a:solidFill>
                  <a:srgbClr val="000000"/>
                </a:solidFill>
                <a:latin typeface="Canva Sans"/>
              </a:rPr>
              <a:t>Canada, G. A. (2017, May 26). Government of Canada. GAC. https://www.international.gc.ca/world-monde/issues_development-enjeux_developpement/priorities-priorites/human_rights-droits_personne.aspx?lang=eng </a:t>
            </a:r>
          </a:p>
          <a:p>
            <a:pPr marL="636945" indent="-318472" lvl="1">
              <a:lnSpc>
                <a:spcPts val="4130"/>
              </a:lnSpc>
              <a:buFont typeface="Arial"/>
              <a:buChar char="•"/>
            </a:pPr>
            <a:r>
              <a:rPr lang="en-US" sz="2950">
                <a:solidFill>
                  <a:srgbClr val="000000"/>
                </a:solidFill>
                <a:latin typeface="Canva Sans"/>
              </a:rPr>
              <a:t>Communication gender transformative approaches H capacity an HC3 ... (n.d.). https://www.healthcommcapacity.org/wp-content/uploads/2014/08/Gender-Transformative-Approaches-An-HC3-Research-Primer.pdf </a:t>
            </a:r>
          </a:p>
          <a:p>
            <a:pPr algn="l" marL="636945" indent="-318472" lvl="1">
              <a:lnSpc>
                <a:spcPts val="4130"/>
              </a:lnSpc>
              <a:buFont typeface="Arial"/>
              <a:buChar char="•"/>
            </a:pPr>
            <a:r>
              <a:rPr lang="en-US" sz="2950">
                <a:solidFill>
                  <a:srgbClr val="000000"/>
                </a:solidFill>
                <a:latin typeface="Canva Sans"/>
              </a:rPr>
              <a:t>The Gender Integration Continuum . (n.d.). Retrieved from https://www.igwg.org/about-igwg/. </a:t>
            </a:r>
          </a:p>
        </p:txBody>
      </p:sp>
      <p:sp>
        <p:nvSpPr>
          <p:cNvPr name="TextBox 3" id="3"/>
          <p:cNvSpPr txBox="true"/>
          <p:nvPr/>
        </p:nvSpPr>
        <p:spPr>
          <a:xfrm rot="0">
            <a:off x="6285062" y="343753"/>
            <a:ext cx="5594016" cy="565785"/>
          </a:xfrm>
          <a:prstGeom prst="rect">
            <a:avLst/>
          </a:prstGeom>
        </p:spPr>
        <p:txBody>
          <a:bodyPr anchor="t" rtlCol="false" tIns="0" lIns="0" bIns="0" rIns="0">
            <a:spAutoFit/>
          </a:bodyPr>
          <a:lstStyle/>
          <a:p>
            <a:pPr algn="ctr" marL="0" indent="0" lvl="0">
              <a:lnSpc>
                <a:spcPts val="4319"/>
              </a:lnSpc>
            </a:pPr>
            <a:r>
              <a:rPr lang="en-US" sz="3999" spc="-99">
                <a:solidFill>
                  <a:srgbClr val="000000"/>
                </a:solidFill>
                <a:latin typeface="Pragmatica Bold"/>
              </a:rPr>
              <a:t>REFERENCES</a:t>
            </a:r>
          </a:p>
        </p:txBody>
      </p:sp>
      <p:sp>
        <p:nvSpPr>
          <p:cNvPr name="Freeform 4" id="4"/>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6540497" y="659463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6540497" y="378119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6540497" y="96775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249287" y="580815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249287" y="30768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400000">
            <a:off x="-1249287" y="34547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2102187" y="1108946"/>
            <a:ext cx="14083627" cy="2042204"/>
            <a:chOff x="0" y="0"/>
            <a:chExt cx="5551013" cy="804928"/>
          </a:xfrm>
        </p:grpSpPr>
        <p:sp>
          <p:nvSpPr>
            <p:cNvPr name="Freeform 3" id="3"/>
            <p:cNvSpPr/>
            <p:nvPr/>
          </p:nvSpPr>
          <p:spPr>
            <a:xfrm flipH="false" flipV="false" rot="0">
              <a:off x="2045" y="0"/>
              <a:ext cx="5546923" cy="804928"/>
            </a:xfrm>
            <a:custGeom>
              <a:avLst/>
              <a:gdLst/>
              <a:ahLst/>
              <a:cxnLst/>
              <a:rect r="r" b="b" t="t" l="l"/>
              <a:pathLst>
                <a:path h="804928" w="5546923">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true">
              <a:gsLst>
                <a:gs pos="0">
                  <a:srgbClr val="1F3B80">
                    <a:alpha val="100000"/>
                  </a:srgbClr>
                </a:gs>
                <a:gs pos="100000">
                  <a:srgbClr val="3183ED">
                    <a:alpha val="100000"/>
                  </a:srgbClr>
                </a:gs>
              </a:gsLst>
              <a:lin ang="2700000"/>
            </a:gradFill>
          </p:spPr>
        </p:sp>
        <p:sp>
          <p:nvSpPr>
            <p:cNvPr name="TextBox 4" id="4"/>
            <p:cNvSpPr txBox="true"/>
            <p:nvPr/>
          </p:nvSpPr>
          <p:spPr>
            <a:xfrm>
              <a:off x="101600" y="-142875"/>
              <a:ext cx="5347813" cy="947803"/>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THANK YOU FOR YOUR TIME</a:t>
              </a:r>
            </a:p>
            <a:p>
              <a:pPr algn="ctr">
                <a:lnSpc>
                  <a:spcPts val="2659"/>
                </a:lnSpc>
              </a:pPr>
            </a:p>
          </p:txBody>
        </p:sp>
      </p:gr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249287"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654049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6536726"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400000">
            <a:off x="16532956"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5400000">
            <a:off x="16529186"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8018200" y="4114800"/>
            <a:ext cx="2251601" cy="2057400"/>
          </a:xfrm>
          <a:custGeom>
            <a:avLst/>
            <a:gdLst/>
            <a:ahLst/>
            <a:cxnLst/>
            <a:rect r="r" b="b" t="t" l="l"/>
            <a:pathLst>
              <a:path h="2057400" w="2251601">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6194847" y="6941564"/>
            <a:ext cx="7028909" cy="1847041"/>
            <a:chOff x="0" y="0"/>
            <a:chExt cx="2770420" cy="728005"/>
          </a:xfrm>
        </p:grpSpPr>
        <p:sp>
          <p:nvSpPr>
            <p:cNvPr name="Freeform 15" id="15"/>
            <p:cNvSpPr/>
            <p:nvPr/>
          </p:nvSpPr>
          <p:spPr>
            <a:xfrm flipH="false" flipV="false" rot="0">
              <a:off x="4516" y="0"/>
              <a:ext cx="2761387" cy="728005"/>
            </a:xfrm>
            <a:custGeom>
              <a:avLst/>
              <a:gdLst/>
              <a:ahLst/>
              <a:cxnLst/>
              <a:rect r="r" b="b" t="t" l="l"/>
              <a:pathLst>
                <a:path h="728005" w="2761387">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name="TextBox 16" id="16"/>
            <p:cNvSpPr txBox="true"/>
            <p:nvPr/>
          </p:nvSpPr>
          <p:spPr>
            <a:xfrm>
              <a:off x="101600" y="-142875"/>
              <a:ext cx="2567220" cy="870880"/>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Questions?</a:t>
              </a:r>
            </a:p>
            <a:p>
              <a:pPr algn="ctr">
                <a:lnSpc>
                  <a:spcPts val="2659"/>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3" id="3"/>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TextBox 4" id="4"/>
          <p:cNvSpPr txBox="true"/>
          <p:nvPr/>
        </p:nvSpPr>
        <p:spPr>
          <a:xfrm rot="0">
            <a:off x="4431285" y="783111"/>
            <a:ext cx="9618614"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CONTACT INFORMATION</a:t>
            </a:r>
          </a:p>
        </p:txBody>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6540497" y="113917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4093226" y="-2315766"/>
            <a:ext cx="5141550" cy="4866396"/>
            <a:chOff x="0" y="0"/>
            <a:chExt cx="811306" cy="767888"/>
          </a:xfrm>
        </p:grpSpPr>
        <p:sp>
          <p:nvSpPr>
            <p:cNvPr name="Freeform 13" id="13"/>
            <p:cNvSpPr/>
            <p:nvPr/>
          </p:nvSpPr>
          <p:spPr>
            <a:xfrm flipH="false" flipV="false" rot="0">
              <a:off x="9494" y="0"/>
              <a:ext cx="792317" cy="767888"/>
            </a:xfrm>
            <a:custGeom>
              <a:avLst/>
              <a:gdLst/>
              <a:ahLst/>
              <a:cxnLst/>
              <a:rect r="r" b="b" t="t" l="l"/>
              <a:pathLst>
                <a:path h="767888" w="792317">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name="TextBox 14" id="1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5661066" y="117432"/>
            <a:ext cx="1961970" cy="2201369"/>
          </a:xfrm>
          <a:custGeom>
            <a:avLst/>
            <a:gdLst/>
            <a:ahLst/>
            <a:cxnLst/>
            <a:rect r="r" b="b" t="t" l="l"/>
            <a:pathLst>
              <a:path h="2201369" w="1961970">
                <a:moveTo>
                  <a:pt x="0" y="0"/>
                </a:moveTo>
                <a:lnTo>
                  <a:pt x="1961970" y="0"/>
                </a:lnTo>
                <a:lnTo>
                  <a:pt x="1961970" y="2201369"/>
                </a:lnTo>
                <a:lnTo>
                  <a:pt x="0" y="2201369"/>
                </a:lnTo>
                <a:lnTo>
                  <a:pt x="0" y="0"/>
                </a:lnTo>
                <a:close/>
              </a:path>
            </a:pathLst>
          </a:custGeom>
          <a:blipFill>
            <a:blip r:embed="rId7"/>
            <a:stretch>
              <a:fillRect l="0" t="0" r="0" b="0"/>
            </a:stretch>
          </a:blipFill>
        </p:spPr>
      </p:sp>
      <p:sp>
        <p:nvSpPr>
          <p:cNvPr name="TextBox 16" id="16"/>
          <p:cNvSpPr txBox="true"/>
          <p:nvPr/>
        </p:nvSpPr>
        <p:spPr>
          <a:xfrm rot="0">
            <a:off x="1969698" y="5708138"/>
            <a:ext cx="12587470" cy="4203700"/>
          </a:xfrm>
          <a:prstGeom prst="rect">
            <a:avLst/>
          </a:prstGeom>
        </p:spPr>
        <p:txBody>
          <a:bodyPr anchor="t" rtlCol="false" tIns="0" lIns="0" bIns="0" rIns="0">
            <a:spAutoFit/>
          </a:bodyPr>
          <a:lstStyle/>
          <a:p>
            <a:pPr>
              <a:lnSpc>
                <a:spcPts val="5599"/>
              </a:lnSpc>
            </a:pPr>
            <a:r>
              <a:rPr lang="en-US" sz="3999">
                <a:solidFill>
                  <a:srgbClr val="000000"/>
                </a:solidFill>
                <a:latin typeface="Clear Sans Italics"/>
              </a:rPr>
              <a:t>[Insert Name of Presenter]</a:t>
            </a:r>
          </a:p>
          <a:p>
            <a:pPr>
              <a:lnSpc>
                <a:spcPts val="5599"/>
              </a:lnSpc>
            </a:pPr>
            <a:r>
              <a:rPr lang="en-US" sz="3999">
                <a:solidFill>
                  <a:srgbClr val="000000"/>
                </a:solidFill>
                <a:latin typeface="Clear Sans Italics"/>
              </a:rPr>
              <a:t>[Job Title]</a:t>
            </a:r>
          </a:p>
          <a:p>
            <a:pPr>
              <a:lnSpc>
                <a:spcPts val="5599"/>
              </a:lnSpc>
            </a:pPr>
            <a:r>
              <a:rPr lang="en-US" sz="3999">
                <a:solidFill>
                  <a:srgbClr val="000000"/>
                </a:solidFill>
                <a:latin typeface="Clear Sans Italics"/>
              </a:rPr>
              <a:t>[Partner Organization]</a:t>
            </a:r>
          </a:p>
          <a:p>
            <a:pPr>
              <a:lnSpc>
                <a:spcPts val="5599"/>
              </a:lnSpc>
            </a:pPr>
            <a:r>
              <a:rPr lang="en-US" sz="3999">
                <a:solidFill>
                  <a:srgbClr val="000000"/>
                </a:solidFill>
                <a:latin typeface="Clear Sans Italics"/>
              </a:rPr>
              <a:t>[Organization Address]</a:t>
            </a:r>
          </a:p>
          <a:p>
            <a:pPr>
              <a:lnSpc>
                <a:spcPts val="5599"/>
              </a:lnSpc>
            </a:pPr>
            <a:r>
              <a:rPr lang="en-US" sz="3999">
                <a:solidFill>
                  <a:srgbClr val="000000"/>
                </a:solidFill>
                <a:latin typeface="Clear Sans Italics"/>
              </a:rPr>
              <a:t>[Your official email address]</a:t>
            </a:r>
          </a:p>
          <a:p>
            <a:pPr algn="l" marL="0" indent="0" lvl="0">
              <a:lnSpc>
                <a:spcPts val="5599"/>
              </a:lnSpc>
            </a:pPr>
            <a:r>
              <a:rPr lang="en-US" sz="3999">
                <a:solidFill>
                  <a:srgbClr val="000000"/>
                </a:solidFill>
                <a:latin typeface="Clear Sans Italics"/>
              </a:rPr>
              <a:t>[Organization Website and Social Media Handles]</a:t>
            </a:r>
          </a:p>
        </p:txBody>
      </p:sp>
      <p:sp>
        <p:nvSpPr>
          <p:cNvPr name="Freeform 17" id="17"/>
          <p:cNvSpPr/>
          <p:nvPr/>
        </p:nvSpPr>
        <p:spPr>
          <a:xfrm flipH="false" flipV="false" rot="0">
            <a:off x="1949204" y="1218116"/>
            <a:ext cx="2617735" cy="2194441"/>
          </a:xfrm>
          <a:custGeom>
            <a:avLst/>
            <a:gdLst/>
            <a:ahLst/>
            <a:cxnLst/>
            <a:rect r="r" b="b" t="t" l="l"/>
            <a:pathLst>
              <a:path h="2194441" w="2617735">
                <a:moveTo>
                  <a:pt x="0" y="0"/>
                </a:moveTo>
                <a:lnTo>
                  <a:pt x="2617734" y="0"/>
                </a:lnTo>
                <a:lnTo>
                  <a:pt x="2617734" y="2194442"/>
                </a:lnTo>
                <a:lnTo>
                  <a:pt x="0" y="2194442"/>
                </a:lnTo>
                <a:lnTo>
                  <a:pt x="0" y="0"/>
                </a:lnTo>
                <a:close/>
              </a:path>
            </a:pathLst>
          </a:custGeom>
          <a:blipFill>
            <a:blip r:embed="rId8"/>
            <a:stretch>
              <a:fillRect l="0" t="0" r="0" b="0"/>
            </a:stretch>
          </a:blipFill>
        </p:spPr>
      </p:sp>
      <p:sp>
        <p:nvSpPr>
          <p:cNvPr name="Freeform 18" id="18"/>
          <p:cNvSpPr/>
          <p:nvPr/>
        </p:nvSpPr>
        <p:spPr>
          <a:xfrm flipH="false" flipV="false" rot="0">
            <a:off x="3094773" y="3034518"/>
            <a:ext cx="646334" cy="715815"/>
          </a:xfrm>
          <a:custGeom>
            <a:avLst/>
            <a:gdLst/>
            <a:ahLst/>
            <a:cxnLst/>
            <a:rect r="r" b="b" t="t" l="l"/>
            <a:pathLst>
              <a:path h="715815" w="646334">
                <a:moveTo>
                  <a:pt x="0" y="0"/>
                </a:moveTo>
                <a:lnTo>
                  <a:pt x="646334" y="0"/>
                </a:lnTo>
                <a:lnTo>
                  <a:pt x="646334" y="715815"/>
                </a:lnTo>
                <a:lnTo>
                  <a:pt x="0" y="715815"/>
                </a:lnTo>
                <a:lnTo>
                  <a:pt x="0" y="0"/>
                </a:lnTo>
                <a:close/>
              </a:path>
            </a:pathLst>
          </a:custGeom>
          <a:blipFill>
            <a:blip r:embed="rId9"/>
            <a:stretch>
              <a:fillRect l="0" t="0" r="0" b="0"/>
            </a:stretch>
          </a:blipFill>
        </p:spPr>
      </p:sp>
      <p:sp>
        <p:nvSpPr>
          <p:cNvPr name="Freeform 19" id="19"/>
          <p:cNvSpPr/>
          <p:nvPr/>
        </p:nvSpPr>
        <p:spPr>
          <a:xfrm flipH="false" flipV="false" rot="0">
            <a:off x="1969698" y="3007853"/>
            <a:ext cx="782484" cy="782484"/>
          </a:xfrm>
          <a:custGeom>
            <a:avLst/>
            <a:gdLst/>
            <a:ahLst/>
            <a:cxnLst/>
            <a:rect r="r" b="b" t="t" l="l"/>
            <a:pathLst>
              <a:path h="782484" w="782484">
                <a:moveTo>
                  <a:pt x="0" y="0"/>
                </a:moveTo>
                <a:lnTo>
                  <a:pt x="782485" y="0"/>
                </a:lnTo>
                <a:lnTo>
                  <a:pt x="782485" y="782484"/>
                </a:lnTo>
                <a:lnTo>
                  <a:pt x="0" y="7824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2509602" y="4228256"/>
            <a:ext cx="748469" cy="640876"/>
          </a:xfrm>
          <a:custGeom>
            <a:avLst/>
            <a:gdLst/>
            <a:ahLst/>
            <a:cxnLst/>
            <a:rect r="r" b="b" t="t" l="l"/>
            <a:pathLst>
              <a:path h="640876" w="748469">
                <a:moveTo>
                  <a:pt x="0" y="0"/>
                </a:moveTo>
                <a:lnTo>
                  <a:pt x="748469" y="0"/>
                </a:lnTo>
                <a:lnTo>
                  <a:pt x="748469" y="640876"/>
                </a:lnTo>
                <a:lnTo>
                  <a:pt x="0" y="64087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1" id="21"/>
          <p:cNvSpPr txBox="true"/>
          <p:nvPr/>
        </p:nvSpPr>
        <p:spPr>
          <a:xfrm rot="0">
            <a:off x="4403641" y="4241736"/>
            <a:ext cx="8569561" cy="627397"/>
          </a:xfrm>
          <a:prstGeom prst="rect">
            <a:avLst/>
          </a:prstGeom>
        </p:spPr>
        <p:txBody>
          <a:bodyPr anchor="t" rtlCol="false" tIns="0" lIns="0" bIns="0" rIns="0">
            <a:spAutoFit/>
          </a:bodyPr>
          <a:lstStyle/>
          <a:p>
            <a:pPr>
              <a:lnSpc>
                <a:spcPts val="4955"/>
              </a:lnSpc>
              <a:spcBef>
                <a:spcPct val="0"/>
              </a:spcBef>
            </a:pPr>
            <a:r>
              <a:rPr lang="en-US" sz="3996">
                <a:solidFill>
                  <a:srgbClr val="000000"/>
                </a:solidFill>
                <a:latin typeface="Clear Sans"/>
              </a:rPr>
              <a:t>chabac.srh.project23@gmail.com</a:t>
            </a:r>
          </a:p>
        </p:txBody>
      </p:sp>
      <p:sp>
        <p:nvSpPr>
          <p:cNvPr name="TextBox 22" id="22"/>
          <p:cNvSpPr txBox="true"/>
          <p:nvPr/>
        </p:nvSpPr>
        <p:spPr>
          <a:xfrm rot="0">
            <a:off x="4403641" y="3047935"/>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chabac_srh</a:t>
            </a:r>
          </a:p>
        </p:txBody>
      </p:sp>
      <p:sp>
        <p:nvSpPr>
          <p:cNvPr name="TextBox 23" id="23"/>
          <p:cNvSpPr txBox="true"/>
          <p:nvPr/>
        </p:nvSpPr>
        <p:spPr>
          <a:xfrm rot="0">
            <a:off x="4403641" y="1909302"/>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 srh project</a:t>
            </a:r>
          </a:p>
        </p:txBody>
      </p:sp>
      <p:sp>
        <p:nvSpPr>
          <p:cNvPr name="Freeform 24" id="24"/>
          <p:cNvSpPr/>
          <p:nvPr/>
        </p:nvSpPr>
        <p:spPr>
          <a:xfrm flipH="false" flipV="false" rot="0">
            <a:off x="2026375" y="1908764"/>
            <a:ext cx="669130" cy="669130"/>
          </a:xfrm>
          <a:custGeom>
            <a:avLst/>
            <a:gdLst/>
            <a:ahLst/>
            <a:cxnLst/>
            <a:rect r="r" b="b" t="t" l="l"/>
            <a:pathLst>
              <a:path h="669130" w="669130">
                <a:moveTo>
                  <a:pt x="0" y="0"/>
                </a:moveTo>
                <a:lnTo>
                  <a:pt x="669130" y="0"/>
                </a:lnTo>
                <a:lnTo>
                  <a:pt x="669130" y="669130"/>
                </a:lnTo>
                <a:lnTo>
                  <a:pt x="0" y="6691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46447"/>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TextBox 3" id="3"/>
          <p:cNvSpPr txBox="true"/>
          <p:nvPr/>
        </p:nvSpPr>
        <p:spPr>
          <a:xfrm rot="0">
            <a:off x="2600745" y="2770217"/>
            <a:ext cx="13846224" cy="5867019"/>
          </a:xfrm>
          <a:prstGeom prst="rect">
            <a:avLst/>
          </a:prstGeom>
        </p:spPr>
        <p:txBody>
          <a:bodyPr anchor="t" rtlCol="false" tIns="0" lIns="0" bIns="0" rIns="0">
            <a:spAutoFit/>
          </a:bodyPr>
          <a:lstStyle/>
          <a:p>
            <a:pPr>
              <a:lnSpc>
                <a:spcPts val="4248"/>
              </a:lnSpc>
            </a:pPr>
            <a:r>
              <a:rPr lang="en-US" sz="3600">
                <a:solidFill>
                  <a:srgbClr val="000000"/>
                </a:solidFill>
                <a:latin typeface="Barlow"/>
              </a:rPr>
              <a:t>We acknowledge that the land on which we gather in Treaty Six Territory is the traditional gathering place for many Indigenous people. We honor and respect the history, languages, ceremonies and culture of the First Nations, Métis and Inuit who call this territory home.</a:t>
            </a:r>
          </a:p>
          <a:p>
            <a:pPr>
              <a:lnSpc>
                <a:spcPts val="4248"/>
              </a:lnSpc>
            </a:pPr>
          </a:p>
          <a:p>
            <a:pPr marL="0" indent="0" lvl="0">
              <a:lnSpc>
                <a:spcPts val="4248"/>
              </a:lnSpc>
            </a:pPr>
            <a:r>
              <a:rPr lang="en-US" sz="3600">
                <a:solidFill>
                  <a:srgbClr val="000000"/>
                </a:solidFill>
                <a:latin typeface="Barlow"/>
              </a:rPr>
              <a:t>This is an acknowledgement of the people of the African Diaspora who have been uprooted, enslaved, and displaced in Canada and North America. The presence of African, Caribbean, and Black people in Canada cannot be unlinked from their colonial past which has, and continues to have negative impacts on ACB people in Canada.</a:t>
            </a:r>
          </a:p>
        </p:txBody>
      </p:sp>
      <p:sp>
        <p:nvSpPr>
          <p:cNvPr name="Freeform 4" id="4"/>
          <p:cNvSpPr/>
          <p:nvPr/>
        </p:nvSpPr>
        <p:spPr>
          <a:xfrm flipH="false" flipV="false" rot="0">
            <a:off x="0" y="8163179"/>
            <a:ext cx="2600745" cy="2496715"/>
          </a:xfrm>
          <a:custGeom>
            <a:avLst/>
            <a:gdLst/>
            <a:ahLst/>
            <a:cxnLst/>
            <a:rect r="r" b="b" t="t" l="l"/>
            <a:pathLst>
              <a:path h="2496715" w="260074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00745" y="8703455"/>
            <a:ext cx="1863508" cy="1956439"/>
          </a:xfrm>
          <a:custGeom>
            <a:avLst/>
            <a:gdLst/>
            <a:ahLst/>
            <a:cxnLst/>
            <a:rect r="r" b="b" t="t" l="l"/>
            <a:pathLst>
              <a:path h="1956439" w="1863508">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6540497" y="10149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3559697" y="788986"/>
            <a:ext cx="11168606" cy="1663065"/>
          </a:xfrm>
          <a:prstGeom prst="rect">
            <a:avLst/>
          </a:prstGeom>
        </p:spPr>
        <p:txBody>
          <a:bodyPr anchor="t" rtlCol="false" tIns="0" lIns="0" bIns="0" rIns="0">
            <a:spAutoFit/>
          </a:bodyPr>
          <a:lstStyle/>
          <a:p>
            <a:pPr marL="0" indent="0" lvl="0">
              <a:lnSpc>
                <a:spcPts val="6479"/>
              </a:lnSpc>
            </a:pPr>
            <a:r>
              <a:rPr lang="en-US" sz="5999" spc="-149">
                <a:solidFill>
                  <a:srgbClr val="000000"/>
                </a:solidFill>
                <a:latin typeface="Pragmatica Bold"/>
              </a:rPr>
              <a:t>LAND &amp; AFRICAN ANCESTRY ACKNOWLEDGEMENT</a:t>
            </a:r>
          </a:p>
        </p:txBody>
      </p:sp>
      <p:sp>
        <p:nvSpPr>
          <p:cNvPr name="Freeform 8" id="8"/>
          <p:cNvSpPr/>
          <p:nvPr/>
        </p:nvSpPr>
        <p:spPr>
          <a:xfrm flipH="false" flipV="false" rot="5400000">
            <a:off x="16540497" y="381593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5400000">
            <a:off x="16540497" y="654974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5400000">
            <a:off x="-1249287" y="60874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5400000">
            <a:off x="-1249287" y="33959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5400000">
            <a:off x="-1249287" y="704547"/>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1028700" y="3018862"/>
            <a:ext cx="13846224" cy="3200019"/>
          </a:xfrm>
          <a:prstGeom prst="rect">
            <a:avLst/>
          </a:prstGeom>
        </p:spPr>
        <p:txBody>
          <a:bodyPr anchor="t" rtlCol="false" tIns="0" lIns="0" bIns="0" rIns="0">
            <a:spAutoFit/>
          </a:bodyPr>
          <a:lstStyle/>
          <a:p>
            <a:pPr marL="0" indent="0" lvl="0">
              <a:lnSpc>
                <a:spcPts val="4248"/>
              </a:lnSpc>
            </a:pPr>
            <a:r>
              <a:rPr lang="en-US" sz="3600">
                <a:solidFill>
                  <a:srgbClr val="000000"/>
                </a:solidFill>
                <a:latin typeface="Barlow"/>
              </a:rPr>
              <a:t>The Canadian HIV/AIDS Black, African and Caribbean (CHABAC) Network was founded in 2010 to mobilize a national strategic response to HIV in African, Caribbean, and Black (ACB) communities and is currently hosted by HIV Network of Edmonton Society, a charitable organization that is dedicated to making life better for people living with or affected by HIV and AIDS.</a:t>
            </a:r>
          </a:p>
        </p:txBody>
      </p:sp>
      <p:grpSp>
        <p:nvGrpSpPr>
          <p:cNvPr name="Group 3" id="3"/>
          <p:cNvGrpSpPr/>
          <p:nvPr/>
        </p:nvGrpSpPr>
        <p:grpSpPr>
          <a:xfrm rot="0">
            <a:off x="1028700" y="2359861"/>
            <a:ext cx="4051418" cy="552064"/>
            <a:chOff x="0" y="0"/>
            <a:chExt cx="4473657" cy="609600"/>
          </a:xfrm>
        </p:grpSpPr>
        <p:sp>
          <p:nvSpPr>
            <p:cNvPr name="Freeform 4" id="4"/>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true">
              <a:gsLst>
                <a:gs pos="0">
                  <a:srgbClr val="FFB613">
                    <a:alpha val="100000"/>
                  </a:srgbClr>
                </a:gs>
                <a:gs pos="100000">
                  <a:srgbClr val="FFE42F">
                    <a:alpha val="100000"/>
                  </a:srgbClr>
                </a:gs>
              </a:gsLst>
              <a:lin ang="5400000"/>
            </a:gradFill>
          </p:spPr>
        </p:sp>
        <p:sp>
          <p:nvSpPr>
            <p:cNvPr name="TextBox 5" id="5"/>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89701" y="7272390"/>
            <a:ext cx="12767446" cy="2676144"/>
          </a:xfrm>
          <a:prstGeom prst="rect">
            <a:avLst/>
          </a:prstGeom>
        </p:spPr>
        <p:txBody>
          <a:bodyPr anchor="t" rtlCol="false" tIns="0" lIns="0" bIns="0" rIns="0">
            <a:spAutoFit/>
          </a:bodyPr>
          <a:lstStyle/>
          <a:p>
            <a:pPr marL="0" indent="0" lvl="0">
              <a:lnSpc>
                <a:spcPts val="4247"/>
              </a:lnSpc>
            </a:pPr>
            <a:r>
              <a:rPr lang="en-US" sz="3599">
                <a:solidFill>
                  <a:srgbClr val="000000"/>
                </a:solidFill>
                <a:latin typeface="Barlow"/>
              </a:rPr>
              <a:t>Increase the capacity of SRH programs and services across 4 Canadian provinces to serve ACB communities, particularly women, 2SLGBTQI+ people, newcomers, and Black youth through healthcare provider (HCP) and community capacity building.</a:t>
            </a:r>
          </a:p>
        </p:txBody>
      </p:sp>
      <p:grpSp>
        <p:nvGrpSpPr>
          <p:cNvPr name="Group 7" id="7"/>
          <p:cNvGrpSpPr/>
          <p:nvPr/>
        </p:nvGrpSpPr>
        <p:grpSpPr>
          <a:xfrm rot="0">
            <a:off x="1028700" y="6720326"/>
            <a:ext cx="4051418" cy="552064"/>
            <a:chOff x="0" y="0"/>
            <a:chExt cx="4473657" cy="609600"/>
          </a:xfrm>
        </p:grpSpPr>
        <p:sp>
          <p:nvSpPr>
            <p:cNvPr name="Freeform 8" id="8"/>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name="TextBox 9" id="9"/>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10800000">
            <a:off x="14260015" y="2861445"/>
            <a:ext cx="3565397" cy="3240055"/>
          </a:xfrm>
          <a:custGeom>
            <a:avLst/>
            <a:gdLst/>
            <a:ahLst/>
            <a:cxnLst/>
            <a:rect r="r" b="b" t="t" l="l"/>
            <a:pathLst>
              <a:path h="3240055" w="3565397">
                <a:moveTo>
                  <a:pt x="0" y="0"/>
                </a:moveTo>
                <a:lnTo>
                  <a:pt x="3565398" y="0"/>
                </a:lnTo>
                <a:lnTo>
                  <a:pt x="3565398" y="3240055"/>
                </a:lnTo>
                <a:lnTo>
                  <a:pt x="0" y="3240055"/>
                </a:lnTo>
                <a:lnTo>
                  <a:pt x="0" y="0"/>
                </a:lnTo>
                <a:close/>
              </a:path>
            </a:pathLst>
          </a:custGeom>
          <a:blipFill>
            <a:blip r:embed="rId2"/>
            <a:stretch>
              <a:fillRect l="0" t="0" r="0" b="0"/>
            </a:stretch>
          </a:blipFill>
        </p:spPr>
      </p:sp>
      <p:grpSp>
        <p:nvGrpSpPr>
          <p:cNvPr name="Group 11" id="11"/>
          <p:cNvGrpSpPr/>
          <p:nvPr/>
        </p:nvGrpSpPr>
        <p:grpSpPr>
          <a:xfrm rot="-5400000">
            <a:off x="14941636" y="3101065"/>
            <a:ext cx="2202156" cy="2760814"/>
            <a:chOff x="0" y="0"/>
            <a:chExt cx="648328" cy="812800"/>
          </a:xfrm>
        </p:grpSpPr>
        <p:sp>
          <p:nvSpPr>
            <p:cNvPr name="Freeform 12" id="12"/>
            <p:cNvSpPr/>
            <p:nvPr/>
          </p:nvSpPr>
          <p:spPr>
            <a:xfrm flipH="false" flipV="false" rot="0">
              <a:off x="0" y="11843"/>
              <a:ext cx="648328" cy="789114"/>
            </a:xfrm>
            <a:custGeom>
              <a:avLst/>
              <a:gdLst/>
              <a:ahLst/>
              <a:cxnLst/>
              <a:rect r="r" b="b" t="t" l="l"/>
              <a:pathLst>
                <a:path h="789114" w="648328">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13" id="13"/>
          <p:cNvSpPr/>
          <p:nvPr/>
        </p:nvSpPr>
        <p:spPr>
          <a:xfrm flipH="false" flipV="false" rot="0">
            <a:off x="15179946" y="3719001"/>
            <a:ext cx="1725535" cy="1524942"/>
          </a:xfrm>
          <a:custGeom>
            <a:avLst/>
            <a:gdLst/>
            <a:ahLst/>
            <a:cxnLst/>
            <a:rect r="r" b="b" t="t" l="l"/>
            <a:pathLst>
              <a:path h="1524942" w="1725535">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028700" y="353896"/>
            <a:ext cx="4264020" cy="1663065"/>
          </a:xfrm>
          <a:prstGeom prst="rect">
            <a:avLst/>
          </a:prstGeom>
        </p:spPr>
        <p:txBody>
          <a:bodyPr anchor="t" rtlCol="false" tIns="0" lIns="0" bIns="0" rIns="0">
            <a:spAutoFit/>
          </a:bodyPr>
          <a:lstStyle/>
          <a:p>
            <a:pPr>
              <a:lnSpc>
                <a:spcPts val="6479"/>
              </a:lnSpc>
            </a:pPr>
            <a:r>
              <a:rPr lang="en-US" sz="5999" spc="-149">
                <a:solidFill>
                  <a:srgbClr val="000000"/>
                </a:solidFill>
                <a:latin typeface="Pragmatica Bold"/>
              </a:rPr>
              <a:t>PROJECT </a:t>
            </a:r>
          </a:p>
          <a:p>
            <a:pPr marL="0" indent="0" lvl="0">
              <a:lnSpc>
                <a:spcPts val="6479"/>
              </a:lnSpc>
            </a:pPr>
            <a:r>
              <a:rPr lang="en-US" sz="5999" spc="-149">
                <a:solidFill>
                  <a:srgbClr val="000000"/>
                </a:solidFill>
                <a:latin typeface="Pragmatica Bold"/>
              </a:rPr>
              <a:t>OVERVIEW</a:t>
            </a:r>
          </a:p>
        </p:txBody>
      </p:sp>
      <p:sp>
        <p:nvSpPr>
          <p:cNvPr name="TextBox 15" id="15"/>
          <p:cNvSpPr txBox="true"/>
          <p:nvPr/>
        </p:nvSpPr>
        <p:spPr>
          <a:xfrm rot="0">
            <a:off x="1917148" y="1499843"/>
            <a:ext cx="3162969" cy="1412081"/>
          </a:xfrm>
          <a:prstGeom prst="rect">
            <a:avLst/>
          </a:prstGeom>
        </p:spPr>
        <p:txBody>
          <a:bodyPr anchor="t" rtlCol="false" tIns="0" lIns="0" bIns="0" rIns="0">
            <a:spAutoFit/>
          </a:bodyPr>
          <a:lstStyle/>
          <a:p>
            <a:pPr>
              <a:lnSpc>
                <a:spcPts val="5643"/>
              </a:lnSpc>
            </a:pPr>
            <a:r>
              <a:rPr lang="en-US" sz="4031">
                <a:solidFill>
                  <a:srgbClr val="112D4E"/>
                </a:solidFill>
                <a:latin typeface="Pragmatica Bold"/>
              </a:rPr>
              <a:t>         </a:t>
            </a:r>
            <a:r>
              <a:rPr lang="en-US" sz="4031">
                <a:solidFill>
                  <a:srgbClr val="FFFFFF"/>
                </a:solidFill>
                <a:latin typeface="Pragmatica Bold"/>
              </a:rPr>
              <a:t> CHABAC</a:t>
            </a:r>
          </a:p>
        </p:txBody>
      </p:sp>
      <p:sp>
        <p:nvSpPr>
          <p:cNvPr name="Freeform 16" id="16"/>
          <p:cNvSpPr/>
          <p:nvPr/>
        </p:nvSpPr>
        <p:spPr>
          <a:xfrm flipH="false" flipV="false" rot="-10800000">
            <a:off x="13909802" y="6868356"/>
            <a:ext cx="3133487" cy="2935219"/>
          </a:xfrm>
          <a:custGeom>
            <a:avLst/>
            <a:gdLst/>
            <a:ahLst/>
            <a:cxnLst/>
            <a:rect r="r" b="b" t="t" l="l"/>
            <a:pathLst>
              <a:path h="2935219" w="3133487">
                <a:moveTo>
                  <a:pt x="0" y="0"/>
                </a:moveTo>
                <a:lnTo>
                  <a:pt x="3133487" y="0"/>
                </a:lnTo>
                <a:lnTo>
                  <a:pt x="3133487" y="2935219"/>
                </a:lnTo>
                <a:lnTo>
                  <a:pt x="0" y="2935219"/>
                </a:lnTo>
                <a:lnTo>
                  <a:pt x="0" y="0"/>
                </a:lnTo>
                <a:close/>
              </a:path>
            </a:pathLst>
          </a:custGeom>
          <a:blipFill>
            <a:blip r:embed="rId2"/>
            <a:stretch>
              <a:fillRect l="0" t="0" r="-3078" b="0"/>
            </a:stretch>
          </a:blipFill>
        </p:spPr>
      </p:sp>
      <p:grpSp>
        <p:nvGrpSpPr>
          <p:cNvPr name="Group 17" id="17"/>
          <p:cNvGrpSpPr/>
          <p:nvPr/>
        </p:nvGrpSpPr>
        <p:grpSpPr>
          <a:xfrm rot="-5400000">
            <a:off x="14338053" y="7167839"/>
            <a:ext cx="2194219" cy="2553274"/>
            <a:chOff x="0" y="0"/>
            <a:chExt cx="698500" cy="812800"/>
          </a:xfrm>
        </p:grpSpPr>
        <p:sp>
          <p:nvSpPr>
            <p:cNvPr name="Freeform 18" id="18"/>
            <p:cNvSpPr/>
            <p:nvPr/>
          </p:nvSpPr>
          <p:spPr>
            <a:xfrm flipH="false" flipV="false" rot="0">
              <a:off x="0" y="11063"/>
              <a:ext cx="698500" cy="790675"/>
            </a:xfrm>
            <a:custGeom>
              <a:avLst/>
              <a:gdLst/>
              <a:ahLst/>
              <a:cxnLst/>
              <a:rect r="r" b="b" t="t" l="l"/>
              <a:pathLst>
                <a:path h="790675" w="698500">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name="Freeform 19" id="19"/>
          <p:cNvSpPr/>
          <p:nvPr/>
        </p:nvSpPr>
        <p:spPr>
          <a:xfrm flipH="false" flipV="false" rot="0">
            <a:off x="14751463" y="7531856"/>
            <a:ext cx="1450166" cy="1450166"/>
          </a:xfrm>
          <a:custGeom>
            <a:avLst/>
            <a:gdLst/>
            <a:ahLst/>
            <a:cxnLst/>
            <a:rect r="r" b="b" t="t" l="l"/>
            <a:pathLst>
              <a:path h="1450166" w="1450166">
                <a:moveTo>
                  <a:pt x="0" y="0"/>
                </a:moveTo>
                <a:lnTo>
                  <a:pt x="1450166" y="0"/>
                </a:lnTo>
                <a:lnTo>
                  <a:pt x="1450166" y="1450166"/>
                </a:lnTo>
                <a:lnTo>
                  <a:pt x="0" y="14501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1089701" y="6634601"/>
            <a:ext cx="3162969" cy="697706"/>
          </a:xfrm>
          <a:prstGeom prst="rect">
            <a:avLst/>
          </a:prstGeom>
        </p:spPr>
        <p:txBody>
          <a:bodyPr anchor="t" rtlCol="false" tIns="0" lIns="0" bIns="0" rIns="0">
            <a:spAutoFit/>
          </a:bodyPr>
          <a:lstStyle/>
          <a:p>
            <a:pPr algn="just">
              <a:lnSpc>
                <a:spcPts val="5643"/>
              </a:lnSpc>
            </a:pPr>
            <a:r>
              <a:rPr lang="en-US" sz="4031">
                <a:solidFill>
                  <a:srgbClr val="112D4E"/>
                </a:solidFill>
                <a:latin typeface="Pragmatica Bold"/>
              </a:rPr>
              <a:t>         </a:t>
            </a:r>
            <a:r>
              <a:rPr lang="en-US" sz="4031">
                <a:solidFill>
                  <a:srgbClr val="FFFFFF"/>
                </a:solidFill>
                <a:latin typeface="Pragmatica Bold"/>
              </a:rPr>
              <a:t> GOAL</a:t>
            </a:r>
          </a:p>
        </p:txBody>
      </p:sp>
      <p:sp>
        <p:nvSpPr>
          <p:cNvPr name="Freeform 21" id="21"/>
          <p:cNvSpPr/>
          <p:nvPr/>
        </p:nvSpPr>
        <p:spPr>
          <a:xfrm flipH="false" flipV="false" rot="0">
            <a:off x="16135111" y="8047585"/>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7"/>
            <a:stretch>
              <a:fillRect l="0" t="0" r="0" b="0"/>
            </a:stretch>
          </a:blipFill>
        </p:spPr>
      </p:sp>
      <p:sp>
        <p:nvSpPr>
          <p:cNvPr name="Freeform 22" id="22"/>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1249287" y="573075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5400000">
            <a:off x="-1249287" y="293984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5400000">
            <a:off x="-1249287" y="14892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5400000">
            <a:off x="16576126" y="661924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6576126" y="386021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5400000">
            <a:off x="16540497" y="11247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65524" y="1848732"/>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grpSp>
        <p:nvGrpSpPr>
          <p:cNvPr name="Group 3" id="3"/>
          <p:cNvGrpSpPr/>
          <p:nvPr/>
        </p:nvGrpSpPr>
        <p:grpSpPr>
          <a:xfrm rot="-5400000">
            <a:off x="1319071" y="2087576"/>
            <a:ext cx="2212819" cy="2574917"/>
            <a:chOff x="0" y="0"/>
            <a:chExt cx="698500" cy="812800"/>
          </a:xfrm>
        </p:grpSpPr>
        <p:sp>
          <p:nvSpPr>
            <p:cNvPr name="Freeform 4" id="4"/>
            <p:cNvSpPr/>
            <p:nvPr/>
          </p:nvSpPr>
          <p:spPr>
            <a:xfrm flipH="false" flipV="false" rot="0">
              <a:off x="0" y="10970"/>
              <a:ext cx="698500" cy="790860"/>
            </a:xfrm>
            <a:custGeom>
              <a:avLst/>
              <a:gdLst/>
              <a:ahLst/>
              <a:cxnLst/>
              <a:rect r="r" b="b" t="t" l="l"/>
              <a:pathLst>
                <a:path h="790860" w="69850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name="Freeform 5" id="5"/>
          <p:cNvSpPr/>
          <p:nvPr/>
        </p:nvSpPr>
        <p:spPr>
          <a:xfrm flipH="false" flipV="false" rot="-10800000">
            <a:off x="765524" y="5729910"/>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sp>
        <p:nvSpPr>
          <p:cNvPr name="Freeform 6" id="6"/>
          <p:cNvSpPr/>
          <p:nvPr/>
        </p:nvSpPr>
        <p:spPr>
          <a:xfrm flipH="false" flipV="false" rot="0">
            <a:off x="1694301" y="2559544"/>
            <a:ext cx="1462358" cy="1497934"/>
          </a:xfrm>
          <a:custGeom>
            <a:avLst/>
            <a:gdLst/>
            <a:ahLst/>
            <a:cxnLst/>
            <a:rect r="r" b="b" t="t" l="l"/>
            <a:pathLst>
              <a:path h="1497934" w="1462358">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5400000">
            <a:off x="1336064" y="5880254"/>
            <a:ext cx="2334305" cy="2716282"/>
            <a:chOff x="0" y="0"/>
            <a:chExt cx="698500" cy="812800"/>
          </a:xfrm>
        </p:grpSpPr>
        <p:sp>
          <p:nvSpPr>
            <p:cNvPr name="Freeform 8" id="8"/>
            <p:cNvSpPr/>
            <p:nvPr/>
          </p:nvSpPr>
          <p:spPr>
            <a:xfrm flipH="false" flipV="false" rot="0">
              <a:off x="0" y="10399"/>
              <a:ext cx="698500" cy="792002"/>
            </a:xfrm>
            <a:custGeom>
              <a:avLst/>
              <a:gdLst/>
              <a:ahLst/>
              <a:cxnLst/>
              <a:rect r="r" b="b" t="t" l="l"/>
              <a:pathLst>
                <a:path h="792002" w="698500">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name="Freeform 9" id="9"/>
          <p:cNvSpPr/>
          <p:nvPr/>
        </p:nvSpPr>
        <p:spPr>
          <a:xfrm flipH="false" flipV="false" rot="0">
            <a:off x="1694301" y="6530842"/>
            <a:ext cx="1605794" cy="1415106"/>
          </a:xfrm>
          <a:custGeom>
            <a:avLst/>
            <a:gdLst/>
            <a:ahLst/>
            <a:cxnLst/>
            <a:rect r="r" b="b" t="t" l="l"/>
            <a:pathLst>
              <a:path h="1415106" w="1605794">
                <a:moveTo>
                  <a:pt x="0" y="0"/>
                </a:moveTo>
                <a:lnTo>
                  <a:pt x="1605794" y="0"/>
                </a:lnTo>
                <a:lnTo>
                  <a:pt x="1605794" y="1415106"/>
                </a:lnTo>
                <a:lnTo>
                  <a:pt x="0" y="14151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0" id="10"/>
          <p:cNvSpPr/>
          <p:nvPr/>
        </p:nvSpPr>
        <p:spPr>
          <a:xfrm>
            <a:off x="3664122" y="3375034"/>
            <a:ext cx="3215790" cy="964561"/>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10800000">
            <a:off x="6914316" y="3601540"/>
            <a:ext cx="2585516" cy="2724666"/>
            <a:chOff x="0" y="0"/>
            <a:chExt cx="909840" cy="958807"/>
          </a:xfrm>
        </p:grpSpPr>
        <p:sp>
          <p:nvSpPr>
            <p:cNvPr name="Freeform 12" id="12"/>
            <p:cNvSpPr/>
            <p:nvPr/>
          </p:nvSpPr>
          <p:spPr>
            <a:xfrm flipH="false" flipV="false" rot="0">
              <a:off x="0" y="2671"/>
              <a:ext cx="909840" cy="953464"/>
            </a:xfrm>
            <a:custGeom>
              <a:avLst/>
              <a:gdLst/>
              <a:ahLst/>
              <a:cxnLst/>
              <a:rect r="r" b="b" t="t" l="l"/>
              <a:pathLst>
                <a:path h="953464" w="909840">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r="50000" t="50000" b="50000"/>
                </a:path>
              </a:gradFill>
              <a:prstDash val="solid"/>
              <a:miter/>
            </a:ln>
          </p:spPr>
        </p:sp>
        <p:sp>
          <p:nvSpPr>
            <p:cNvPr name="TextBox 13" id="13"/>
            <p:cNvSpPr txBox="true"/>
            <p:nvPr/>
          </p:nvSpPr>
          <p:spPr>
            <a:xfrm>
              <a:off x="0" y="92075"/>
              <a:ext cx="909840" cy="727032"/>
            </a:xfrm>
            <a:prstGeom prst="rect">
              <a:avLst/>
            </a:prstGeom>
          </p:spPr>
          <p:txBody>
            <a:bodyPr anchor="ctr" rtlCol="false" tIns="120277" lIns="120277" bIns="120277" rIns="120277"/>
            <a:lstStyle/>
            <a:p>
              <a:pPr algn="ctr">
                <a:lnSpc>
                  <a:spcPts val="2659"/>
                </a:lnSpc>
              </a:pPr>
            </a:p>
          </p:txBody>
        </p:sp>
      </p:grpSp>
      <p:sp>
        <p:nvSpPr>
          <p:cNvPr name="AutoShape 14" id="14"/>
          <p:cNvSpPr/>
          <p:nvPr/>
        </p:nvSpPr>
        <p:spPr>
          <a:xfrm flipV="true">
            <a:off x="3812541" y="5534026"/>
            <a:ext cx="3059016" cy="1704369"/>
          </a:xfrm>
          <a:prstGeom prst="line">
            <a:avLst/>
          </a:prstGeom>
          <a:ln cap="flat" w="38100">
            <a:solidFill>
              <a:srgbClr val="000000"/>
            </a:solidFill>
            <a:prstDash val="solid"/>
            <a:headEnd type="none" len="sm" w="sm"/>
            <a:tailEnd type="none" len="sm" w="sm"/>
          </a:ln>
        </p:spPr>
      </p:sp>
      <p:sp>
        <p:nvSpPr>
          <p:cNvPr name="AutoShape 15" id="15"/>
          <p:cNvSpPr/>
          <p:nvPr/>
        </p:nvSpPr>
        <p:spPr>
          <a:xfrm flipV="true">
            <a:off x="9499832" y="4963873"/>
            <a:ext cx="2890288" cy="0"/>
          </a:xfrm>
          <a:prstGeom prst="line">
            <a:avLst/>
          </a:prstGeom>
          <a:ln cap="flat" w="38100">
            <a:solidFill>
              <a:srgbClr val="000000"/>
            </a:solidFill>
            <a:prstDash val="solid"/>
            <a:headEnd type="none" len="sm" w="sm"/>
            <a:tailEnd type="arrow" len="sm" w="med"/>
          </a:ln>
        </p:spPr>
      </p:sp>
      <p:sp>
        <p:nvSpPr>
          <p:cNvPr name="Freeform 16" id="16"/>
          <p:cNvSpPr/>
          <p:nvPr/>
        </p:nvSpPr>
        <p:spPr>
          <a:xfrm flipH="false" flipV="false" rot="1269140">
            <a:off x="6760577" y="4099044"/>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668528">
            <a:off x="12102115" y="4736559"/>
            <a:ext cx="247779" cy="440496"/>
          </a:xfrm>
          <a:custGeom>
            <a:avLst/>
            <a:gdLst/>
            <a:ahLst/>
            <a:cxnLst/>
            <a:rect r="r" b="b" t="t" l="l"/>
            <a:pathLst>
              <a:path h="440496" w="247779">
                <a:moveTo>
                  <a:pt x="0" y="0"/>
                </a:moveTo>
                <a:lnTo>
                  <a:pt x="247779" y="0"/>
                </a:lnTo>
                <a:lnTo>
                  <a:pt x="247779" y="440497"/>
                </a:lnTo>
                <a:lnTo>
                  <a:pt x="0" y="4404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1211599">
            <a:off x="6725129" y="5321876"/>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2390120" y="2142748"/>
            <a:ext cx="4681387" cy="5628120"/>
            <a:chOff x="0" y="0"/>
            <a:chExt cx="768453" cy="923860"/>
          </a:xfrm>
        </p:grpSpPr>
        <p:sp>
          <p:nvSpPr>
            <p:cNvPr name="Freeform 20" id="20"/>
            <p:cNvSpPr/>
            <p:nvPr/>
          </p:nvSpPr>
          <p:spPr>
            <a:xfrm flipH="false" flipV="false" rot="0">
              <a:off x="0" y="4726"/>
              <a:ext cx="768453" cy="914408"/>
            </a:xfrm>
            <a:custGeom>
              <a:avLst/>
              <a:gdLst/>
              <a:ahLst/>
              <a:cxnLst/>
              <a:rect r="r" b="b" t="t" l="l"/>
              <a:pathLst>
                <a:path h="914408" w="768453">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21" id="21"/>
          <p:cNvSpPr/>
          <p:nvPr/>
        </p:nvSpPr>
        <p:spPr>
          <a:xfrm flipH="false" flipV="false" rot="0">
            <a:off x="7348889" y="4121779"/>
            <a:ext cx="1716369" cy="1684187"/>
          </a:xfrm>
          <a:custGeom>
            <a:avLst/>
            <a:gdLst/>
            <a:ahLst/>
            <a:cxnLst/>
            <a:rect r="r" b="b" t="t" l="l"/>
            <a:pathLst>
              <a:path h="1684187" w="1716369">
                <a:moveTo>
                  <a:pt x="0" y="0"/>
                </a:moveTo>
                <a:lnTo>
                  <a:pt x="1716369" y="0"/>
                </a:lnTo>
                <a:lnTo>
                  <a:pt x="1716369" y="1684187"/>
                </a:lnTo>
                <a:lnTo>
                  <a:pt x="0" y="16841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6039622" y="8020803"/>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11"/>
            <a:stretch>
              <a:fillRect l="0" t="0" r="0" b="0"/>
            </a:stretch>
          </a:blipFill>
        </p:spPr>
      </p:sp>
      <p:sp>
        <p:nvSpPr>
          <p:cNvPr name="Freeform 23" id="23"/>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5400000">
            <a:off x="-1267729" y="328435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false" flipV="false" rot="5400000">
            <a:off x="-1249287" y="596605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6" id="26"/>
          <p:cNvSpPr/>
          <p:nvPr/>
        </p:nvSpPr>
        <p:spPr>
          <a:xfrm flipH="false" flipV="false" rot="5400000">
            <a:off x="-1267729" y="52112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5400000">
            <a:off x="16540497" y="654301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5400000">
            <a:off x="16540497" y="378652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5400000">
            <a:off x="16540497" y="103003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0">
            <a:off x="12768722" y="4073161"/>
            <a:ext cx="1317599" cy="1585081"/>
          </a:xfrm>
          <a:custGeom>
            <a:avLst/>
            <a:gdLst/>
            <a:ahLst/>
            <a:cxnLst/>
            <a:rect r="r" b="b" t="t" l="l"/>
            <a:pathLst>
              <a:path h="1585081" w="1317599">
                <a:moveTo>
                  <a:pt x="0" y="0"/>
                </a:moveTo>
                <a:lnTo>
                  <a:pt x="1317598" y="0"/>
                </a:lnTo>
                <a:lnTo>
                  <a:pt x="1317598" y="1585082"/>
                </a:lnTo>
                <a:lnTo>
                  <a:pt x="0" y="15850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1" id="31"/>
          <p:cNvSpPr/>
          <p:nvPr/>
        </p:nvSpPr>
        <p:spPr>
          <a:xfrm flipH="false" flipV="false" rot="0">
            <a:off x="15260294" y="3797075"/>
            <a:ext cx="1446386" cy="1627439"/>
          </a:xfrm>
          <a:custGeom>
            <a:avLst/>
            <a:gdLst/>
            <a:ahLst/>
            <a:cxnLst/>
            <a:rect r="r" b="b" t="t" l="l"/>
            <a:pathLst>
              <a:path h="1627439" w="1446386">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2" id="32"/>
          <p:cNvSpPr/>
          <p:nvPr/>
        </p:nvSpPr>
        <p:spPr>
          <a:xfrm flipH="false" flipV="false" rot="0">
            <a:off x="13916744" y="5615580"/>
            <a:ext cx="1656811" cy="1656811"/>
          </a:xfrm>
          <a:custGeom>
            <a:avLst/>
            <a:gdLst/>
            <a:ahLst/>
            <a:cxnLst/>
            <a:rect r="r" b="b" t="t" l="l"/>
            <a:pathLst>
              <a:path h="1656811" w="1656811">
                <a:moveTo>
                  <a:pt x="0" y="0"/>
                </a:moveTo>
                <a:lnTo>
                  <a:pt x="1656811" y="0"/>
                </a:lnTo>
                <a:lnTo>
                  <a:pt x="1656811" y="1656810"/>
                </a:lnTo>
                <a:lnTo>
                  <a:pt x="0" y="16568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3" id="33"/>
          <p:cNvSpPr/>
          <p:nvPr/>
        </p:nvSpPr>
        <p:spPr>
          <a:xfrm flipH="false" flipV="false" rot="0">
            <a:off x="14078102" y="2690169"/>
            <a:ext cx="1334095" cy="1334095"/>
          </a:xfrm>
          <a:custGeom>
            <a:avLst/>
            <a:gdLst/>
            <a:ahLst/>
            <a:cxnLst/>
            <a:rect r="r" b="b" t="t" l="l"/>
            <a:pathLst>
              <a:path h="1334095" w="1334095">
                <a:moveTo>
                  <a:pt x="0" y="0"/>
                </a:moveTo>
                <a:lnTo>
                  <a:pt x="1334095" y="0"/>
                </a:lnTo>
                <a:lnTo>
                  <a:pt x="1334095" y="1334096"/>
                </a:lnTo>
                <a:lnTo>
                  <a:pt x="0" y="133409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4" id="34"/>
          <p:cNvSpPr txBox="true"/>
          <p:nvPr/>
        </p:nvSpPr>
        <p:spPr>
          <a:xfrm rot="0">
            <a:off x="1145076" y="722500"/>
            <a:ext cx="6642264" cy="1085215"/>
          </a:xfrm>
          <a:prstGeom prst="rect">
            <a:avLst/>
          </a:prstGeom>
        </p:spPr>
        <p:txBody>
          <a:bodyPr anchor="t" rtlCol="false" tIns="0" lIns="0" bIns="0" rIns="0">
            <a:spAutoFit/>
          </a:bodyPr>
          <a:lstStyle/>
          <a:p>
            <a:pPr>
              <a:lnSpc>
                <a:spcPts val="8959"/>
              </a:lnSpc>
            </a:pPr>
            <a:r>
              <a:rPr lang="en-US" sz="6399">
                <a:solidFill>
                  <a:srgbClr val="000000"/>
                </a:solidFill>
                <a:latin typeface="Pragmatica Bold"/>
              </a:rPr>
              <a:t>PROCESS</a:t>
            </a:r>
          </a:p>
        </p:txBody>
      </p:sp>
      <p:sp>
        <p:nvSpPr>
          <p:cNvPr name="TextBox 35" id="35"/>
          <p:cNvSpPr txBox="true"/>
          <p:nvPr/>
        </p:nvSpPr>
        <p:spPr>
          <a:xfrm rot="0">
            <a:off x="6548056" y="6345748"/>
            <a:ext cx="3318036" cy="1735455"/>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Working group &amp; Advisory group sessions</a:t>
            </a:r>
          </a:p>
        </p:txBody>
      </p:sp>
      <p:sp>
        <p:nvSpPr>
          <p:cNvPr name="TextBox 36" id="36"/>
          <p:cNvSpPr txBox="true"/>
          <p:nvPr/>
        </p:nvSpPr>
        <p:spPr>
          <a:xfrm rot="0">
            <a:off x="1138022" y="8462697"/>
            <a:ext cx="3550807"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Lived or living experience</a:t>
            </a:r>
          </a:p>
        </p:txBody>
      </p:sp>
      <p:sp>
        <p:nvSpPr>
          <p:cNvPr name="TextBox 37" id="37"/>
          <p:cNvSpPr txBox="true"/>
          <p:nvPr/>
        </p:nvSpPr>
        <p:spPr>
          <a:xfrm rot="0">
            <a:off x="1145076" y="4534594"/>
            <a:ext cx="3543753"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Subject Matter Experts (SME)</a:t>
            </a:r>
          </a:p>
        </p:txBody>
      </p:sp>
      <p:sp>
        <p:nvSpPr>
          <p:cNvPr name="TextBox 38" id="38"/>
          <p:cNvSpPr txBox="true"/>
          <p:nvPr/>
        </p:nvSpPr>
        <p:spPr>
          <a:xfrm rot="0">
            <a:off x="11895076" y="7637360"/>
            <a:ext cx="4979506" cy="2316480"/>
          </a:xfrm>
          <a:prstGeom prst="rect">
            <a:avLst/>
          </a:prstGeom>
        </p:spPr>
        <p:txBody>
          <a:bodyPr anchor="t" rtlCol="false" tIns="0" lIns="0" bIns="0" rIns="0">
            <a:spAutoFit/>
          </a:bodyPr>
          <a:lstStyle/>
          <a:p>
            <a:pPr>
              <a:lnSpc>
                <a:spcPts val="4620"/>
              </a:lnSpc>
            </a:pPr>
            <a:r>
              <a:rPr lang="en-US" sz="3300">
                <a:solidFill>
                  <a:srgbClr val="000000"/>
                </a:solidFill>
                <a:latin typeface="Barlow Bold"/>
              </a:rPr>
              <a:t>Awareness &amp;  training resources for Healthcare providers (HCPs) and ACB populations.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3" id="3"/>
          <p:cNvSpPr/>
          <p:nvPr/>
        </p:nvSpPr>
        <p:spPr>
          <a:xfrm flipH="false" flipV="false" rot="0">
            <a:off x="7647112" y="2112484"/>
            <a:ext cx="2973625" cy="1474423"/>
          </a:xfrm>
          <a:custGeom>
            <a:avLst/>
            <a:gdLst/>
            <a:ahLst/>
            <a:cxnLst/>
            <a:rect r="r" b="b" t="t" l="l"/>
            <a:pathLst>
              <a:path h="1474423" w="2973625">
                <a:moveTo>
                  <a:pt x="0" y="0"/>
                </a:moveTo>
                <a:lnTo>
                  <a:pt x="2973625" y="0"/>
                </a:lnTo>
                <a:lnTo>
                  <a:pt x="2973625" y="1474423"/>
                </a:lnTo>
                <a:lnTo>
                  <a:pt x="0" y="1474423"/>
                </a:lnTo>
                <a:lnTo>
                  <a:pt x="0" y="0"/>
                </a:lnTo>
                <a:close/>
              </a:path>
            </a:pathLst>
          </a:custGeom>
          <a:blipFill>
            <a:blip r:embed="rId3"/>
            <a:stretch>
              <a:fillRect l="0" t="0" r="0" b="0"/>
            </a:stretch>
          </a:blipFill>
        </p:spPr>
      </p:sp>
      <p:sp>
        <p:nvSpPr>
          <p:cNvPr name="Freeform 4" id="4"/>
          <p:cNvSpPr/>
          <p:nvPr/>
        </p:nvSpPr>
        <p:spPr>
          <a:xfrm flipH="false" flipV="false" rot="0">
            <a:off x="2392276" y="5152444"/>
            <a:ext cx="2216273" cy="1659798"/>
          </a:xfrm>
          <a:custGeom>
            <a:avLst/>
            <a:gdLst/>
            <a:ahLst/>
            <a:cxnLst/>
            <a:rect r="r" b="b" t="t" l="l"/>
            <a:pathLst>
              <a:path h="1659798" w="2216273">
                <a:moveTo>
                  <a:pt x="0" y="0"/>
                </a:moveTo>
                <a:lnTo>
                  <a:pt x="2216272" y="0"/>
                </a:lnTo>
                <a:lnTo>
                  <a:pt x="2216272" y="1659798"/>
                </a:lnTo>
                <a:lnTo>
                  <a:pt x="0" y="1659798"/>
                </a:lnTo>
                <a:lnTo>
                  <a:pt x="0" y="0"/>
                </a:lnTo>
                <a:close/>
              </a:path>
            </a:pathLst>
          </a:custGeom>
          <a:blipFill>
            <a:blip r:embed="rId4"/>
            <a:stretch>
              <a:fillRect l="0" t="-16763" r="0" b="-16763"/>
            </a:stretch>
          </a:blipFill>
        </p:spPr>
      </p:sp>
      <p:sp>
        <p:nvSpPr>
          <p:cNvPr name="Freeform 5" id="5"/>
          <p:cNvSpPr/>
          <p:nvPr/>
        </p:nvSpPr>
        <p:spPr>
          <a:xfrm flipH="false" flipV="false" rot="0">
            <a:off x="1569950" y="1980673"/>
            <a:ext cx="3860924" cy="1647328"/>
          </a:xfrm>
          <a:custGeom>
            <a:avLst/>
            <a:gdLst/>
            <a:ahLst/>
            <a:cxnLst/>
            <a:rect r="r" b="b" t="t" l="l"/>
            <a:pathLst>
              <a:path h="1647328" w="3860924">
                <a:moveTo>
                  <a:pt x="0" y="0"/>
                </a:moveTo>
                <a:lnTo>
                  <a:pt x="3860924" y="0"/>
                </a:lnTo>
                <a:lnTo>
                  <a:pt x="3860924" y="1647328"/>
                </a:lnTo>
                <a:lnTo>
                  <a:pt x="0" y="1647328"/>
                </a:lnTo>
                <a:lnTo>
                  <a:pt x="0" y="0"/>
                </a:lnTo>
                <a:close/>
              </a:path>
            </a:pathLst>
          </a:custGeom>
          <a:blipFill>
            <a:blip r:embed="rId5"/>
            <a:stretch>
              <a:fillRect l="0" t="0" r="0" b="0"/>
            </a:stretch>
          </a:blipFill>
        </p:spPr>
      </p:sp>
      <p:sp>
        <p:nvSpPr>
          <p:cNvPr name="Freeform 6" id="6"/>
          <p:cNvSpPr/>
          <p:nvPr/>
        </p:nvSpPr>
        <p:spPr>
          <a:xfrm flipH="false" flipV="false" rot="0">
            <a:off x="13409939" y="1912070"/>
            <a:ext cx="2953475" cy="1674836"/>
          </a:xfrm>
          <a:custGeom>
            <a:avLst/>
            <a:gdLst/>
            <a:ahLst/>
            <a:cxnLst/>
            <a:rect r="r" b="b" t="t" l="l"/>
            <a:pathLst>
              <a:path h="1674836" w="2953475">
                <a:moveTo>
                  <a:pt x="0" y="0"/>
                </a:moveTo>
                <a:lnTo>
                  <a:pt x="2953475" y="0"/>
                </a:lnTo>
                <a:lnTo>
                  <a:pt x="2953475" y="1674837"/>
                </a:lnTo>
                <a:lnTo>
                  <a:pt x="0" y="1674837"/>
                </a:lnTo>
                <a:lnTo>
                  <a:pt x="0" y="0"/>
                </a:lnTo>
                <a:close/>
              </a:path>
            </a:pathLst>
          </a:custGeom>
          <a:blipFill>
            <a:blip r:embed="rId6"/>
            <a:stretch>
              <a:fillRect l="0" t="0" r="0" b="0"/>
            </a:stretch>
          </a:blipFill>
        </p:spPr>
      </p:sp>
      <p:sp>
        <p:nvSpPr>
          <p:cNvPr name="Freeform 7" id="7"/>
          <p:cNvSpPr/>
          <p:nvPr/>
        </p:nvSpPr>
        <p:spPr>
          <a:xfrm flipH="false" flipV="false" rot="0">
            <a:off x="14086279" y="5173290"/>
            <a:ext cx="1600795" cy="1803712"/>
          </a:xfrm>
          <a:custGeom>
            <a:avLst/>
            <a:gdLst/>
            <a:ahLst/>
            <a:cxnLst/>
            <a:rect r="r" b="b" t="t" l="l"/>
            <a:pathLst>
              <a:path h="1803712" w="1600795">
                <a:moveTo>
                  <a:pt x="0" y="0"/>
                </a:moveTo>
                <a:lnTo>
                  <a:pt x="1600795" y="0"/>
                </a:lnTo>
                <a:lnTo>
                  <a:pt x="1600795" y="1803712"/>
                </a:lnTo>
                <a:lnTo>
                  <a:pt x="0" y="1803712"/>
                </a:lnTo>
                <a:lnTo>
                  <a:pt x="0" y="0"/>
                </a:lnTo>
                <a:close/>
              </a:path>
            </a:pathLst>
          </a:custGeom>
          <a:blipFill>
            <a:blip r:embed="rId7"/>
            <a:stretch>
              <a:fillRect l="0" t="0" r="0" b="0"/>
            </a:stretch>
          </a:blipFill>
        </p:spPr>
      </p:sp>
      <p:sp>
        <p:nvSpPr>
          <p:cNvPr name="Freeform 8" id="8"/>
          <p:cNvSpPr/>
          <p:nvPr/>
        </p:nvSpPr>
        <p:spPr>
          <a:xfrm flipH="false" flipV="false" rot="0">
            <a:off x="8094782" y="5135109"/>
            <a:ext cx="2078286" cy="1838383"/>
          </a:xfrm>
          <a:custGeom>
            <a:avLst/>
            <a:gdLst/>
            <a:ahLst/>
            <a:cxnLst/>
            <a:rect r="r" b="b" t="t" l="l"/>
            <a:pathLst>
              <a:path h="1838383" w="2078286">
                <a:moveTo>
                  <a:pt x="0" y="0"/>
                </a:moveTo>
                <a:lnTo>
                  <a:pt x="2078286" y="0"/>
                </a:lnTo>
                <a:lnTo>
                  <a:pt x="2078286" y="1838383"/>
                </a:lnTo>
                <a:lnTo>
                  <a:pt x="0" y="1838383"/>
                </a:lnTo>
                <a:lnTo>
                  <a:pt x="0" y="0"/>
                </a:lnTo>
                <a:close/>
              </a:path>
            </a:pathLst>
          </a:custGeom>
          <a:blipFill>
            <a:blip r:embed="rId8"/>
            <a:stretch>
              <a:fillRect l="-1715" t="0" r="-1715" b="0"/>
            </a:stretch>
          </a:blipFill>
        </p:spPr>
      </p:sp>
      <p:sp>
        <p:nvSpPr>
          <p:cNvPr name="Freeform 9" id="9"/>
          <p:cNvSpPr/>
          <p:nvPr/>
        </p:nvSpPr>
        <p:spPr>
          <a:xfrm flipH="false" flipV="false" rot="0">
            <a:off x="7865994" y="8389878"/>
            <a:ext cx="2853608" cy="1124189"/>
          </a:xfrm>
          <a:custGeom>
            <a:avLst/>
            <a:gdLst/>
            <a:ahLst/>
            <a:cxnLst/>
            <a:rect r="r" b="b" t="t" l="l"/>
            <a:pathLst>
              <a:path h="1124189" w="2853608">
                <a:moveTo>
                  <a:pt x="0" y="0"/>
                </a:moveTo>
                <a:lnTo>
                  <a:pt x="2853608" y="0"/>
                </a:lnTo>
                <a:lnTo>
                  <a:pt x="2853608" y="1124188"/>
                </a:lnTo>
                <a:lnTo>
                  <a:pt x="0" y="1124188"/>
                </a:lnTo>
                <a:lnTo>
                  <a:pt x="0" y="0"/>
                </a:lnTo>
                <a:close/>
              </a:path>
            </a:pathLst>
          </a:custGeom>
          <a:blipFill>
            <a:blip r:embed="rId9"/>
            <a:stretch>
              <a:fillRect l="0" t="-24010" r="0" b="-18773"/>
            </a:stretch>
          </a:blipFill>
        </p:spPr>
      </p:sp>
      <p:sp>
        <p:nvSpPr>
          <p:cNvPr name="TextBox 10" id="10"/>
          <p:cNvSpPr txBox="true"/>
          <p:nvPr/>
        </p:nvSpPr>
        <p:spPr>
          <a:xfrm rot="0">
            <a:off x="5291261" y="617982"/>
            <a:ext cx="9763614"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PROJECT PARTNERS</a:t>
            </a:r>
          </a:p>
        </p:txBody>
      </p:sp>
      <p:sp>
        <p:nvSpPr>
          <p:cNvPr name="TextBox 11" id="11"/>
          <p:cNvSpPr txBox="true"/>
          <p:nvPr/>
        </p:nvSpPr>
        <p:spPr>
          <a:xfrm rot="0">
            <a:off x="1140387" y="3580376"/>
            <a:ext cx="4720051"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Canadian HIV/AIDS Black, African &amp; Caribbean Network</a:t>
            </a:r>
          </a:p>
          <a:p>
            <a:pPr algn="ctr">
              <a:lnSpc>
                <a:spcPts val="5039"/>
              </a:lnSpc>
            </a:pPr>
          </a:p>
        </p:txBody>
      </p:sp>
      <p:sp>
        <p:nvSpPr>
          <p:cNvPr name="TextBox 12" id="12"/>
          <p:cNvSpPr txBox="true"/>
          <p:nvPr/>
        </p:nvSpPr>
        <p:spPr>
          <a:xfrm rot="0">
            <a:off x="6773899" y="3580376"/>
            <a:ext cx="5037798"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Afro-Canadian Positive Network of BC</a:t>
            </a:r>
          </a:p>
          <a:p>
            <a:pPr algn="ctr">
              <a:lnSpc>
                <a:spcPts val="5039"/>
              </a:lnSpc>
            </a:pPr>
          </a:p>
        </p:txBody>
      </p:sp>
      <p:sp>
        <p:nvSpPr>
          <p:cNvPr name="TextBox 13" id="13"/>
          <p:cNvSpPr txBox="true"/>
          <p:nvPr/>
        </p:nvSpPr>
        <p:spPr>
          <a:xfrm rot="0">
            <a:off x="4152630" y="9556882"/>
            <a:ext cx="9982740" cy="323214"/>
          </a:xfrm>
          <a:prstGeom prst="rect">
            <a:avLst/>
          </a:prstGeom>
        </p:spPr>
        <p:txBody>
          <a:bodyPr anchor="t" rtlCol="false" tIns="0" lIns="0" bIns="0" rIns="0">
            <a:spAutoFit/>
          </a:bodyPr>
          <a:lstStyle/>
          <a:p>
            <a:pPr algn="ctr">
              <a:lnSpc>
                <a:spcPts val="2660"/>
              </a:lnSpc>
            </a:pPr>
            <a:r>
              <a:rPr lang="en-US" sz="1900">
                <a:solidFill>
                  <a:srgbClr val="000000"/>
                </a:solidFill>
                <a:latin typeface="Canva Sans Bold"/>
              </a:rPr>
              <a:t>The views expressed herein do not necessarily represent the views of Health Canada</a:t>
            </a:r>
          </a:p>
        </p:txBody>
      </p:sp>
      <p:sp>
        <p:nvSpPr>
          <p:cNvPr name="TextBox 14" id="14"/>
          <p:cNvSpPr txBox="true"/>
          <p:nvPr/>
        </p:nvSpPr>
        <p:spPr>
          <a:xfrm rot="0">
            <a:off x="12526651" y="3570851"/>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The Canadian Centre for Global Studies</a:t>
            </a:r>
          </a:p>
        </p:txBody>
      </p:sp>
      <p:sp>
        <p:nvSpPr>
          <p:cNvPr name="TextBox 15" id="15"/>
          <p:cNvSpPr txBox="true"/>
          <p:nvPr/>
        </p:nvSpPr>
        <p:spPr>
          <a:xfrm rot="0">
            <a:off x="1140387" y="6925867"/>
            <a:ext cx="4720051" cy="422274"/>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HIV Edmonton</a:t>
            </a:r>
          </a:p>
        </p:txBody>
      </p:sp>
      <p:sp>
        <p:nvSpPr>
          <p:cNvPr name="TextBox 16" id="16"/>
          <p:cNvSpPr txBox="true"/>
          <p:nvPr/>
        </p:nvSpPr>
        <p:spPr>
          <a:xfrm rot="0">
            <a:off x="6783975"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Black Coalition for AIDS</a:t>
            </a:r>
          </a:p>
          <a:p>
            <a:pPr algn="ctr">
              <a:lnSpc>
                <a:spcPts val="3499"/>
              </a:lnSpc>
            </a:pPr>
            <a:r>
              <a:rPr lang="en-US" sz="2499">
                <a:solidFill>
                  <a:srgbClr val="000000"/>
                </a:solidFill>
                <a:latin typeface="Canva Sans Bold"/>
              </a:rPr>
              <a:t>Prevention</a:t>
            </a:r>
          </a:p>
        </p:txBody>
      </p:sp>
      <p:sp>
        <p:nvSpPr>
          <p:cNvPr name="TextBox 17" id="17"/>
          <p:cNvSpPr txBox="true"/>
          <p:nvPr/>
        </p:nvSpPr>
        <p:spPr>
          <a:xfrm rot="0">
            <a:off x="12694849"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Women’s Health in Women’s Hands CHC</a:t>
            </a:r>
          </a:p>
        </p:txBody>
      </p:sp>
      <p:sp>
        <p:nvSpPr>
          <p:cNvPr name="Freeform 18" id="18"/>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5400000">
            <a:off x="16540497" y="399877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5400000">
            <a:off x="16540497" y="129149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5400000">
            <a:off x="-1249287" y="57332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5400000">
            <a:off x="-1249287" y="292697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5400000">
            <a:off x="-1249287" y="1207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879490" y="3055149"/>
            <a:ext cx="4991911" cy="4536399"/>
          </a:xfrm>
          <a:custGeom>
            <a:avLst/>
            <a:gdLst/>
            <a:ahLst/>
            <a:cxnLst/>
            <a:rect r="r" b="b" t="t" l="l"/>
            <a:pathLst>
              <a:path h="4536399" w="4991911">
                <a:moveTo>
                  <a:pt x="0" y="0"/>
                </a:moveTo>
                <a:lnTo>
                  <a:pt x="4991911" y="0"/>
                </a:lnTo>
                <a:lnTo>
                  <a:pt x="4991911" y="4536399"/>
                </a:lnTo>
                <a:lnTo>
                  <a:pt x="0" y="4536399"/>
                </a:lnTo>
                <a:lnTo>
                  <a:pt x="0" y="0"/>
                </a:lnTo>
                <a:close/>
              </a:path>
            </a:pathLst>
          </a:custGeom>
          <a:blipFill>
            <a:blip r:embed="rId2"/>
            <a:stretch>
              <a:fillRect l="0" t="0" r="0" b="0"/>
            </a:stretch>
          </a:blipFill>
        </p:spPr>
      </p:sp>
      <p:grpSp>
        <p:nvGrpSpPr>
          <p:cNvPr name="Group 3" id="3"/>
          <p:cNvGrpSpPr/>
          <p:nvPr/>
        </p:nvGrpSpPr>
        <p:grpSpPr>
          <a:xfrm rot="-5400000">
            <a:off x="13749386" y="3195832"/>
            <a:ext cx="3326703" cy="4191966"/>
            <a:chOff x="0" y="0"/>
            <a:chExt cx="645030" cy="812800"/>
          </a:xfrm>
        </p:grpSpPr>
        <p:sp>
          <p:nvSpPr>
            <p:cNvPr name="Freeform 4" id="4"/>
            <p:cNvSpPr/>
            <p:nvPr/>
          </p:nvSpPr>
          <p:spPr>
            <a:xfrm flipH="false" flipV="false" rot="0">
              <a:off x="0" y="7878"/>
              <a:ext cx="645030" cy="797044"/>
            </a:xfrm>
            <a:custGeom>
              <a:avLst/>
              <a:gdLst/>
              <a:ahLst/>
              <a:cxnLst/>
              <a:rect r="r" b="b" t="t" l="l"/>
              <a:pathLst>
                <a:path h="797044" w="645030">
                  <a:moveTo>
                    <a:pt x="354665" y="12378"/>
                  </a:moveTo>
                  <a:lnTo>
                    <a:pt x="612880" y="175066"/>
                  </a:lnTo>
                  <a:cubicBezTo>
                    <a:pt x="632891" y="187674"/>
                    <a:pt x="645030" y="209670"/>
                    <a:pt x="645030" y="233321"/>
                  </a:cubicBezTo>
                  <a:lnTo>
                    <a:pt x="645030" y="563723"/>
                  </a:lnTo>
                  <a:cubicBezTo>
                    <a:pt x="645030" y="587374"/>
                    <a:pt x="632891" y="609370"/>
                    <a:pt x="612880" y="621978"/>
                  </a:cubicBezTo>
                  <a:lnTo>
                    <a:pt x="354665" y="784666"/>
                  </a:lnTo>
                  <a:cubicBezTo>
                    <a:pt x="335019" y="797044"/>
                    <a:pt x="310011" y="797044"/>
                    <a:pt x="290365" y="784666"/>
                  </a:cubicBezTo>
                  <a:lnTo>
                    <a:pt x="32150" y="621978"/>
                  </a:lnTo>
                  <a:cubicBezTo>
                    <a:pt x="12139" y="609370"/>
                    <a:pt x="0" y="587374"/>
                    <a:pt x="0" y="563723"/>
                  </a:cubicBezTo>
                  <a:lnTo>
                    <a:pt x="0" y="233321"/>
                  </a:lnTo>
                  <a:cubicBezTo>
                    <a:pt x="0" y="209670"/>
                    <a:pt x="12139" y="187674"/>
                    <a:pt x="32150" y="175066"/>
                  </a:cubicBezTo>
                  <a:lnTo>
                    <a:pt x="290365" y="12378"/>
                  </a:lnTo>
                  <a:cubicBezTo>
                    <a:pt x="310011" y="0"/>
                    <a:pt x="335019" y="0"/>
                    <a:pt x="354665" y="12378"/>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5" id="5"/>
          <p:cNvSpPr/>
          <p:nvPr/>
        </p:nvSpPr>
        <p:spPr>
          <a:xfrm flipH="false" flipV="false" rot="0">
            <a:off x="14230631" y="3919766"/>
            <a:ext cx="2385168" cy="2447467"/>
          </a:xfrm>
          <a:custGeom>
            <a:avLst/>
            <a:gdLst/>
            <a:ahLst/>
            <a:cxnLst/>
            <a:rect r="r" b="b" t="t" l="l"/>
            <a:pathLst>
              <a:path h="2447467" w="2385168">
                <a:moveTo>
                  <a:pt x="0" y="0"/>
                </a:moveTo>
                <a:lnTo>
                  <a:pt x="2385168" y="0"/>
                </a:lnTo>
                <a:lnTo>
                  <a:pt x="2385168" y="2447468"/>
                </a:lnTo>
                <a:lnTo>
                  <a:pt x="0" y="24474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218835" y="1404884"/>
            <a:ext cx="11912835" cy="859156"/>
          </a:xfrm>
          <a:prstGeom prst="rect">
            <a:avLst/>
          </a:prstGeom>
        </p:spPr>
        <p:txBody>
          <a:bodyPr anchor="t" rtlCol="false" tIns="0" lIns="0" bIns="0" rIns="0">
            <a:spAutoFit/>
          </a:bodyPr>
          <a:lstStyle/>
          <a:p>
            <a:pPr algn="just" marL="0" indent="0" lvl="0">
              <a:lnSpc>
                <a:spcPts val="7109"/>
              </a:lnSpc>
            </a:pPr>
            <a:r>
              <a:rPr lang="en-US" sz="4499" spc="-44">
                <a:solidFill>
                  <a:srgbClr val="000000"/>
                </a:solidFill>
                <a:latin typeface="Barlow"/>
              </a:rPr>
              <a:t>This training for healthcare providers aims to:</a:t>
            </a:r>
          </a:p>
        </p:txBody>
      </p:sp>
      <p:sp>
        <p:nvSpPr>
          <p:cNvPr name="TextBox 7" id="7"/>
          <p:cNvSpPr txBox="true"/>
          <p:nvPr/>
        </p:nvSpPr>
        <p:spPr>
          <a:xfrm rot="0">
            <a:off x="6156830" y="297698"/>
            <a:ext cx="5974340"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OBJECTIVES</a:t>
            </a:r>
          </a:p>
        </p:txBody>
      </p:sp>
      <p:grpSp>
        <p:nvGrpSpPr>
          <p:cNvPr name="Group 8" id="8"/>
          <p:cNvGrpSpPr/>
          <p:nvPr/>
        </p:nvGrpSpPr>
        <p:grpSpPr>
          <a:xfrm rot="0">
            <a:off x="1218835" y="2858073"/>
            <a:ext cx="313271" cy="31327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07999" y="4830229"/>
            <a:ext cx="313271" cy="31327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5"/>
            <a:stretch>
              <a:fillRect l="0" t="0" r="0" b="0"/>
            </a:stretch>
          </a:blipFill>
        </p:spPr>
      </p:sp>
      <p:sp>
        <p:nvSpPr>
          <p:cNvPr name="Freeform 15" id="15"/>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2231052" y="2488784"/>
            <a:ext cx="10407417" cy="7107555"/>
          </a:xfrm>
          <a:prstGeom prst="rect">
            <a:avLst/>
          </a:prstGeom>
        </p:spPr>
        <p:txBody>
          <a:bodyPr anchor="t" rtlCol="false" tIns="0" lIns="0" bIns="0" rIns="0">
            <a:spAutoFit/>
          </a:bodyPr>
          <a:lstStyle/>
          <a:p>
            <a:pPr algn="just">
              <a:lnSpc>
                <a:spcPts val="7110"/>
              </a:lnSpc>
            </a:pPr>
            <a:r>
              <a:rPr lang="en-US" sz="4500">
                <a:solidFill>
                  <a:srgbClr val="000000"/>
                </a:solidFill>
                <a:latin typeface="Barlow"/>
              </a:rPr>
              <a:t>Create a shared understanding of Gender equality and Gender equity</a:t>
            </a:r>
          </a:p>
          <a:p>
            <a:pPr algn="just">
              <a:lnSpc>
                <a:spcPts val="7110"/>
              </a:lnSpc>
            </a:pPr>
            <a:r>
              <a:rPr lang="en-US" sz="4500">
                <a:solidFill>
                  <a:srgbClr val="000000"/>
                </a:solidFill>
                <a:latin typeface="Barlow"/>
              </a:rPr>
              <a:t>Increase understanding of the links between </a:t>
            </a:r>
            <a:r>
              <a:rPr lang="en-US" sz="4500">
                <a:solidFill>
                  <a:srgbClr val="000000"/>
                </a:solidFill>
                <a:latin typeface="Barlow"/>
              </a:rPr>
              <a:t>Sexual &amp; Reproductive Health and Gender equality</a:t>
            </a:r>
          </a:p>
          <a:p>
            <a:pPr algn="just" marL="0" indent="0" lvl="0">
              <a:lnSpc>
                <a:spcPts val="7110"/>
              </a:lnSpc>
            </a:pPr>
            <a:r>
              <a:rPr lang="en-US" sz="4500">
                <a:solidFill>
                  <a:srgbClr val="000000"/>
                </a:solidFill>
                <a:latin typeface="Barlow"/>
              </a:rPr>
              <a:t>Consider practical strategies to achieving the desired gender transformative change.</a:t>
            </a:r>
          </a:p>
        </p:txBody>
      </p:sp>
      <p:grpSp>
        <p:nvGrpSpPr>
          <p:cNvPr name="Group 23" id="23"/>
          <p:cNvGrpSpPr/>
          <p:nvPr/>
        </p:nvGrpSpPr>
        <p:grpSpPr>
          <a:xfrm rot="0">
            <a:off x="1218835" y="7349409"/>
            <a:ext cx="313271" cy="313271"/>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25" id="25"/>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391345" y="3179478"/>
            <a:ext cx="4322470" cy="3928045"/>
          </a:xfrm>
          <a:custGeom>
            <a:avLst/>
            <a:gdLst/>
            <a:ahLst/>
            <a:cxnLst/>
            <a:rect r="r" b="b" t="t" l="l"/>
            <a:pathLst>
              <a:path h="3928045" w="4322470">
                <a:moveTo>
                  <a:pt x="0" y="0"/>
                </a:moveTo>
                <a:lnTo>
                  <a:pt x="4322471" y="0"/>
                </a:lnTo>
                <a:lnTo>
                  <a:pt x="4322471" y="3928044"/>
                </a:lnTo>
                <a:lnTo>
                  <a:pt x="0" y="3928044"/>
                </a:lnTo>
                <a:lnTo>
                  <a:pt x="0" y="0"/>
                </a:lnTo>
                <a:close/>
              </a:path>
            </a:pathLst>
          </a:custGeom>
          <a:blipFill>
            <a:blip r:embed="rId2"/>
            <a:stretch>
              <a:fillRect l="0" t="0" r="0" b="0"/>
            </a:stretch>
          </a:blipFill>
        </p:spPr>
      </p:sp>
      <p:grpSp>
        <p:nvGrpSpPr>
          <p:cNvPr name="Group 3" id="3"/>
          <p:cNvGrpSpPr/>
          <p:nvPr/>
        </p:nvGrpSpPr>
        <p:grpSpPr>
          <a:xfrm rot="0">
            <a:off x="13845861" y="3495552"/>
            <a:ext cx="3624332" cy="3114660"/>
            <a:chOff x="0" y="0"/>
            <a:chExt cx="812800" cy="698500"/>
          </a:xfrm>
        </p:grpSpPr>
        <p:sp>
          <p:nvSpPr>
            <p:cNvPr name="Freeform 4" id="4"/>
            <p:cNvSpPr/>
            <p:nvPr/>
          </p:nvSpPr>
          <p:spPr>
            <a:xfrm flipH="false" flipV="false" rot="0">
              <a:off x="15587" y="0"/>
              <a:ext cx="781626" cy="698500"/>
            </a:xfrm>
            <a:custGeom>
              <a:avLst/>
              <a:gdLst/>
              <a:ahLst/>
              <a:cxnLst/>
              <a:rect r="r" b="b" t="t" l="l"/>
              <a:pathLst>
                <a:path h="698500" w="781626">
                  <a:moveTo>
                    <a:pt x="756392" y="419411"/>
                  </a:moveTo>
                  <a:lnTo>
                    <a:pt x="634834" y="628339"/>
                  </a:lnTo>
                  <a:cubicBezTo>
                    <a:pt x="609561" y="671777"/>
                    <a:pt x="563096" y="698500"/>
                    <a:pt x="512841" y="698500"/>
                  </a:cubicBezTo>
                  <a:lnTo>
                    <a:pt x="268785" y="698500"/>
                  </a:lnTo>
                  <a:cubicBezTo>
                    <a:pt x="218530" y="698500"/>
                    <a:pt x="172065" y="671777"/>
                    <a:pt x="146792" y="628339"/>
                  </a:cubicBezTo>
                  <a:lnTo>
                    <a:pt x="25234" y="419411"/>
                  </a:lnTo>
                  <a:cubicBezTo>
                    <a:pt x="0" y="376040"/>
                    <a:pt x="0" y="322460"/>
                    <a:pt x="25234" y="279089"/>
                  </a:cubicBezTo>
                  <a:lnTo>
                    <a:pt x="146792" y="70161"/>
                  </a:lnTo>
                  <a:cubicBezTo>
                    <a:pt x="172065" y="26723"/>
                    <a:pt x="218530" y="0"/>
                    <a:pt x="268785" y="0"/>
                  </a:cubicBezTo>
                  <a:lnTo>
                    <a:pt x="512841" y="0"/>
                  </a:lnTo>
                  <a:cubicBezTo>
                    <a:pt x="563096" y="0"/>
                    <a:pt x="609561" y="26723"/>
                    <a:pt x="634834" y="70161"/>
                  </a:cubicBezTo>
                  <a:lnTo>
                    <a:pt x="756392" y="279089"/>
                  </a:lnTo>
                  <a:cubicBezTo>
                    <a:pt x="781626" y="322460"/>
                    <a:pt x="781626" y="376040"/>
                    <a:pt x="756392" y="419411"/>
                  </a:cubicBezTo>
                  <a:close/>
                </a:path>
              </a:pathLst>
            </a:custGeom>
            <a:solidFill>
              <a:srgbClr val="1F3B80"/>
            </a:solidFill>
            <a:ln cap="rnd">
              <a:noFill/>
              <a:prstDash val="solid"/>
              <a:round/>
            </a:ln>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624838" y="-2060474"/>
            <a:ext cx="4667371" cy="4417593"/>
            <a:chOff x="0" y="0"/>
            <a:chExt cx="811306" cy="767888"/>
          </a:xfrm>
        </p:grpSpPr>
        <p:sp>
          <p:nvSpPr>
            <p:cNvPr name="Freeform 7" id="7"/>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8" id="8"/>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5017894" y="-1819603"/>
            <a:ext cx="3839765" cy="3952216"/>
            <a:chOff x="0" y="0"/>
            <a:chExt cx="717375" cy="738384"/>
          </a:xfrm>
        </p:grpSpPr>
        <p:sp>
          <p:nvSpPr>
            <p:cNvPr name="Freeform 10" id="10"/>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true">
              <a:gsLst>
                <a:gs pos="0">
                  <a:srgbClr val="FFB613">
                    <a:alpha val="100000"/>
                  </a:srgbClr>
                </a:gs>
                <a:gs pos="100000">
                  <a:srgbClr val="FFE42F">
                    <a:alpha val="100000"/>
                  </a:srgbClr>
                </a:gs>
              </a:gsLst>
              <a:lin ang="5400000"/>
            </a:gradFill>
          </p:spPr>
        </p:sp>
        <p:sp>
          <p:nvSpPr>
            <p:cNvPr name="TextBox 11" id="11"/>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263644" y="2745510"/>
            <a:ext cx="12445167" cy="4949827"/>
          </a:xfrm>
          <a:prstGeom prst="rect">
            <a:avLst/>
          </a:prstGeom>
        </p:spPr>
        <p:txBody>
          <a:bodyPr anchor="t" rtlCol="false" tIns="0" lIns="0" bIns="0" rIns="0">
            <a:spAutoFit/>
          </a:bodyPr>
          <a:lstStyle/>
          <a:p>
            <a:pPr>
              <a:lnSpc>
                <a:spcPts val="7899"/>
              </a:lnSpc>
            </a:pPr>
            <a:r>
              <a:rPr lang="en-US" sz="4999" spc="-94">
                <a:solidFill>
                  <a:srgbClr val="000000"/>
                </a:solidFill>
                <a:latin typeface="Barlow"/>
              </a:rPr>
              <a:t>Gender Equality can be viewed as a situation in which access to rights or opportunities is unaffected by one’s gender. This posits that people of all genders should have equal access, opportunities, resources, and protections.</a:t>
            </a:r>
          </a:p>
        </p:txBody>
      </p:sp>
      <p:sp>
        <p:nvSpPr>
          <p:cNvPr name="Freeform 13" id="13"/>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14" id="14"/>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4324642" y="4188890"/>
            <a:ext cx="2723323" cy="2003783"/>
          </a:xfrm>
          <a:custGeom>
            <a:avLst/>
            <a:gdLst/>
            <a:ahLst/>
            <a:cxnLst/>
            <a:rect r="r" b="b" t="t" l="l"/>
            <a:pathLst>
              <a:path h="2003783" w="2723323">
                <a:moveTo>
                  <a:pt x="0" y="0"/>
                </a:moveTo>
                <a:lnTo>
                  <a:pt x="2723323" y="0"/>
                </a:lnTo>
                <a:lnTo>
                  <a:pt x="2723323" y="2003783"/>
                </a:lnTo>
                <a:lnTo>
                  <a:pt x="0" y="20037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15978604" y="11130"/>
            <a:ext cx="1614439" cy="1885226"/>
          </a:xfrm>
          <a:custGeom>
            <a:avLst/>
            <a:gdLst/>
            <a:ahLst/>
            <a:cxnLst/>
            <a:rect r="r" b="b" t="t" l="l"/>
            <a:pathLst>
              <a:path h="1885226" w="1614439">
                <a:moveTo>
                  <a:pt x="0" y="0"/>
                </a:moveTo>
                <a:lnTo>
                  <a:pt x="1614440" y="0"/>
                </a:lnTo>
                <a:lnTo>
                  <a:pt x="1614440" y="1885227"/>
                </a:lnTo>
                <a:lnTo>
                  <a:pt x="0" y="18852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3" id="23"/>
          <p:cNvSpPr txBox="true"/>
          <p:nvPr/>
        </p:nvSpPr>
        <p:spPr>
          <a:xfrm rot="0">
            <a:off x="1263644" y="938300"/>
            <a:ext cx="10987613"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WHAT IS GENDER EQUALITY?</a:t>
            </a:r>
          </a:p>
        </p:txBody>
      </p:sp>
      <p:sp>
        <p:nvSpPr>
          <p:cNvPr name="TextBox 24" id="24"/>
          <p:cNvSpPr txBox="true"/>
          <p:nvPr/>
        </p:nvSpPr>
        <p:spPr>
          <a:xfrm rot="0">
            <a:off x="3055957" y="9163050"/>
            <a:ext cx="8860541" cy="455675"/>
          </a:xfrm>
          <a:prstGeom prst="rect">
            <a:avLst/>
          </a:prstGeom>
        </p:spPr>
        <p:txBody>
          <a:bodyPr anchor="t" rtlCol="false" tIns="0" lIns="0" bIns="0" rIns="0">
            <a:spAutoFit/>
          </a:bodyPr>
          <a:lstStyle/>
          <a:p>
            <a:pPr marL="0" indent="0" lvl="0">
              <a:lnSpc>
                <a:spcPts val="3792"/>
              </a:lnSpc>
            </a:pPr>
            <a:r>
              <a:rPr lang="en-US" sz="2400" spc="-45">
                <a:solidFill>
                  <a:srgbClr val="000000"/>
                </a:solidFill>
                <a:latin typeface="Barlow Italics"/>
              </a:rPr>
              <a:t>Source: International Planned Parenthood Federation Guide, 2023; p.7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4190288" y="-1810835"/>
            <a:ext cx="4667371" cy="4417593"/>
            <a:chOff x="0" y="0"/>
            <a:chExt cx="811306" cy="767888"/>
          </a:xfrm>
        </p:grpSpPr>
        <p:sp>
          <p:nvSpPr>
            <p:cNvPr name="Freeform 3" id="3"/>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604091" y="-1578146"/>
            <a:ext cx="3839765" cy="3952216"/>
            <a:chOff x="0" y="0"/>
            <a:chExt cx="717375" cy="738384"/>
          </a:xfrm>
        </p:grpSpPr>
        <p:sp>
          <p:nvSpPr>
            <p:cNvPr name="Freeform 6" id="6"/>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374632" y="2009530"/>
            <a:ext cx="13828722" cy="6683503"/>
          </a:xfrm>
          <a:prstGeom prst="rect">
            <a:avLst/>
          </a:prstGeom>
        </p:spPr>
        <p:txBody>
          <a:bodyPr anchor="t" rtlCol="false" tIns="0" lIns="0" bIns="0" rIns="0">
            <a:spAutoFit/>
          </a:bodyPr>
          <a:lstStyle/>
          <a:p>
            <a:pPr>
              <a:lnSpc>
                <a:spcPts val="7583"/>
              </a:lnSpc>
            </a:pPr>
            <a:r>
              <a:rPr lang="en-US" sz="4799" spc="-91">
                <a:solidFill>
                  <a:srgbClr val="000000"/>
                </a:solidFill>
                <a:latin typeface="Barlow"/>
              </a:rPr>
              <a:t>Gender Equity is a process of fair and just treatment and distribution of resources to all genders, free from discrimination to level the playing field.</a:t>
            </a:r>
          </a:p>
          <a:p>
            <a:pPr>
              <a:lnSpc>
                <a:spcPts val="7583"/>
              </a:lnSpc>
            </a:pPr>
            <a:r>
              <a:rPr lang="en-US" sz="4799" spc="-91">
                <a:solidFill>
                  <a:srgbClr val="000000"/>
                </a:solidFill>
                <a:latin typeface="Barlow"/>
              </a:rPr>
              <a:t>Gender equity is vital to the fair and just treatment of all genders, as inequities historically, culturally and socially exist due to oppressive ideologies and gender norms. </a:t>
            </a:r>
          </a:p>
        </p:txBody>
      </p:sp>
      <p:sp>
        <p:nvSpPr>
          <p:cNvPr name="Freeform 9" id="9"/>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10" id="10"/>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5412793" y="188628"/>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263644" y="938300"/>
            <a:ext cx="10987613"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WHAT IS GENDER EQUITY?</a:t>
            </a:r>
          </a:p>
        </p:txBody>
      </p:sp>
      <p:sp>
        <p:nvSpPr>
          <p:cNvPr name="TextBox 19" id="19"/>
          <p:cNvSpPr txBox="true"/>
          <p:nvPr/>
        </p:nvSpPr>
        <p:spPr>
          <a:xfrm rot="0">
            <a:off x="3390716" y="9421314"/>
            <a:ext cx="8860541" cy="455675"/>
          </a:xfrm>
          <a:prstGeom prst="rect">
            <a:avLst/>
          </a:prstGeom>
        </p:spPr>
        <p:txBody>
          <a:bodyPr anchor="t" rtlCol="false" tIns="0" lIns="0" bIns="0" rIns="0">
            <a:spAutoFit/>
          </a:bodyPr>
          <a:lstStyle/>
          <a:p>
            <a:pPr marL="0" indent="0" lvl="0">
              <a:lnSpc>
                <a:spcPts val="3792"/>
              </a:lnSpc>
            </a:pPr>
            <a:r>
              <a:rPr lang="en-US" sz="2400" spc="-45">
                <a:solidFill>
                  <a:srgbClr val="000000"/>
                </a:solidFill>
                <a:latin typeface="Barlow Italics"/>
              </a:rPr>
              <a:t>Source: International Planned Parenthood Federation Guide, 2023; p.7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DAF-zgSXAfQ</dc:identifier>
  <dcterms:modified xsi:type="dcterms:W3CDTF">2011-08-01T06:04:30Z</dcterms:modified>
  <cp:revision>1</cp:revision>
  <dc:title>SRH CARE THROUGH A GENDERED LENS</dc:title>
</cp:coreProperties>
</file>