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1"/>
  </p:notesMasterIdLst>
  <p:sldIdLst>
    <p:sldId id="256"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278" r:id="rId68"/>
    <p:sldId id="279" r:id="rId69"/>
    <p:sldId id="280" r:id="rId7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ragmatica" charset="1" panose="020B0503040502020204"/>
      <p:regular r:id="rId10"/>
    </p:embeddedFont>
    <p:embeddedFont>
      <p:font typeface="Pragmatica Bold" charset="1" panose="020B0703040502020204"/>
      <p:regular r:id="rId11"/>
    </p:embeddedFont>
    <p:embeddedFont>
      <p:font typeface="Pragmatica Italics" charset="1" panose="020B0503040502090204"/>
      <p:regular r:id="rId12"/>
    </p:embeddedFont>
    <p:embeddedFont>
      <p:font typeface="Pragmatica Bold Italics" charset="1" panose="020B0703040502090204"/>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nva Sans Medium" charset="1" panose="020B0603030501040103"/>
      <p:regular r:id="rId18"/>
    </p:embeddedFont>
    <p:embeddedFont>
      <p:font typeface="Canva Sans Medium Italics" charset="1" panose="020B0603030501040103"/>
      <p:regular r:id="rId19"/>
    </p:embeddedFont>
    <p:embeddedFont>
      <p:font typeface="Clear Sans" charset="1" panose="020B0503030202020304"/>
      <p:regular r:id="rId20"/>
    </p:embeddedFont>
    <p:embeddedFont>
      <p:font typeface="Clear Sans Bold" charset="1" panose="020B0803030202020304"/>
      <p:regular r:id="rId21"/>
    </p:embeddedFont>
    <p:embeddedFont>
      <p:font typeface="Clear Sans Italics" charset="1" panose="020B0503030202090304"/>
      <p:regular r:id="rId22"/>
    </p:embeddedFont>
    <p:embeddedFont>
      <p:font typeface="Clear Sans Bold Italics" charset="1" panose="020B0803030202090304"/>
      <p:regular r:id="rId23"/>
    </p:embeddedFont>
    <p:embeddedFont>
      <p:font typeface="Clear Sans Thin" charset="1" panose="020B0203030202020304"/>
      <p:regular r:id="rId24"/>
    </p:embeddedFont>
    <p:embeddedFont>
      <p:font typeface="Clear Sans Light" charset="1" panose="020B0303030202020304"/>
      <p:regular r:id="rId25"/>
    </p:embeddedFont>
    <p:embeddedFont>
      <p:font typeface="Clear Sans Medium" charset="1" panose="020B0603030202020304"/>
      <p:regular r:id="rId26"/>
    </p:embeddedFont>
    <p:embeddedFont>
      <p:font typeface="Clear Sans Medium Italics" charset="1" panose="020B0603030202090304"/>
      <p:regular r:id="rId27"/>
    </p:embeddedFont>
    <p:embeddedFont>
      <p:font typeface="Barlow" charset="1" panose="00000500000000000000"/>
      <p:regular r:id="rId28"/>
    </p:embeddedFont>
    <p:embeddedFont>
      <p:font typeface="Barlow Bold" charset="1" panose="00000800000000000000"/>
      <p:regular r:id="rId29"/>
    </p:embeddedFont>
    <p:embeddedFont>
      <p:font typeface="Barlow Italics" charset="1" panose="00000500000000000000"/>
      <p:regular r:id="rId30"/>
    </p:embeddedFont>
    <p:embeddedFont>
      <p:font typeface="Barlow Bold Italics" charset="1" panose="00000800000000000000"/>
      <p:regular r:id="rId31"/>
    </p:embeddedFont>
    <p:embeddedFont>
      <p:font typeface="Barlow Thin" charset="1" panose="00000300000000000000"/>
      <p:regular r:id="rId32"/>
    </p:embeddedFont>
    <p:embeddedFont>
      <p:font typeface="Barlow Thin Italics" charset="1" panose="00000300000000000000"/>
      <p:regular r:id="rId33"/>
    </p:embeddedFont>
    <p:embeddedFont>
      <p:font typeface="Barlow Extra-Light" charset="1" panose="00000300000000000000"/>
      <p:regular r:id="rId34"/>
    </p:embeddedFont>
    <p:embeddedFont>
      <p:font typeface="Barlow Extra-Light Italics" charset="1" panose="00000300000000000000"/>
      <p:regular r:id="rId35"/>
    </p:embeddedFont>
    <p:embeddedFont>
      <p:font typeface="Barlow Light" charset="1" panose="00000400000000000000"/>
      <p:regular r:id="rId36"/>
    </p:embeddedFont>
    <p:embeddedFont>
      <p:font typeface="Barlow Light Italics" charset="1" panose="00000400000000000000"/>
      <p:regular r:id="rId37"/>
    </p:embeddedFont>
    <p:embeddedFont>
      <p:font typeface="Barlow Medium" charset="1" panose="00000600000000000000"/>
      <p:regular r:id="rId38"/>
    </p:embeddedFont>
    <p:embeddedFont>
      <p:font typeface="Barlow Medium Italics" charset="1" panose="00000600000000000000"/>
      <p:regular r:id="rId39"/>
    </p:embeddedFont>
    <p:embeddedFont>
      <p:font typeface="Barlow Semi-Bold" charset="1" panose="00000700000000000000"/>
      <p:regular r:id="rId40"/>
    </p:embeddedFont>
    <p:embeddedFont>
      <p:font typeface="Barlow Semi-Bold Italics" charset="1" panose="00000700000000000000"/>
      <p:regular r:id="rId41"/>
    </p:embeddedFont>
    <p:embeddedFont>
      <p:font typeface="Barlow Ultra-Bold" charset="1" panose="00000900000000000000"/>
      <p:regular r:id="rId42"/>
    </p:embeddedFont>
    <p:embeddedFont>
      <p:font typeface="Barlow Ultra-Bold Italics" charset="1" panose="00000900000000000000"/>
      <p:regular r:id="rId43"/>
    </p:embeddedFont>
    <p:embeddedFont>
      <p:font typeface="Barlow Heavy" charset="1" panose="00000A00000000000000"/>
      <p:regular r:id="rId44"/>
    </p:embeddedFont>
    <p:embeddedFont>
      <p:font typeface="Barlow Heavy Italics" charset="1" panose="00000A0000000000000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slides/slide1.xml" Type="http://schemas.openxmlformats.org/officeDocument/2006/relationships/slide"/><Relationship Id="rId47" Target="slides/slide2.xml" Type="http://schemas.openxmlformats.org/officeDocument/2006/relationships/slide"/><Relationship Id="rId48" Target="slides/slide3.xml" Type="http://schemas.openxmlformats.org/officeDocument/2006/relationships/slide"/><Relationship Id="rId49" Target="slides/slide4.xml" Type="http://schemas.openxmlformats.org/officeDocument/2006/relationships/slide"/><Relationship Id="rId5" Target="tableStyles.xml" Type="http://schemas.openxmlformats.org/officeDocument/2006/relationships/tableStyles"/><Relationship Id="rId50" Target="slides/slide5.xml" Type="http://schemas.openxmlformats.org/officeDocument/2006/relationships/slide"/><Relationship Id="rId51" Target="slides/slide6.xml" Type="http://schemas.openxmlformats.org/officeDocument/2006/relationships/slide"/><Relationship Id="rId52" Target="slides/slide7.xml" Type="http://schemas.openxmlformats.org/officeDocument/2006/relationships/slide"/><Relationship Id="rId53" Target="slides/slide8.xml" Type="http://schemas.openxmlformats.org/officeDocument/2006/relationships/slide"/><Relationship Id="rId54" Target="slides/slide9.xml" Type="http://schemas.openxmlformats.org/officeDocument/2006/relationships/slide"/><Relationship Id="rId55" Target="slides/slide10.xml" Type="http://schemas.openxmlformats.org/officeDocument/2006/relationships/slide"/><Relationship Id="rId56" Target="slides/slide11.xml" Type="http://schemas.openxmlformats.org/officeDocument/2006/relationships/slide"/><Relationship Id="rId57" Target="slides/slide12.xml" Type="http://schemas.openxmlformats.org/officeDocument/2006/relationships/slide"/><Relationship Id="rId58" Target="slides/slide13.xml" Type="http://schemas.openxmlformats.org/officeDocument/2006/relationships/slide"/><Relationship Id="rId59" Target="slides/slide14.xml" Type="http://schemas.openxmlformats.org/officeDocument/2006/relationships/slide"/><Relationship Id="rId6" Target="fonts/font6.fntdata" Type="http://schemas.openxmlformats.org/officeDocument/2006/relationships/font"/><Relationship Id="rId60" Target="slides/slide15.xml" Type="http://schemas.openxmlformats.org/officeDocument/2006/relationships/slide"/><Relationship Id="rId61" Target="slides/slide16.xml" Type="http://schemas.openxmlformats.org/officeDocument/2006/relationships/slide"/><Relationship Id="rId62" Target="slides/slide17.xml" Type="http://schemas.openxmlformats.org/officeDocument/2006/relationships/slide"/><Relationship Id="rId63" Target="slides/slide18.xml" Type="http://schemas.openxmlformats.org/officeDocument/2006/relationships/slide"/><Relationship Id="rId64" Target="slides/slide19.xml" Type="http://schemas.openxmlformats.org/officeDocument/2006/relationships/slide"/><Relationship Id="rId65" Target="slides/slide20.xml" Type="http://schemas.openxmlformats.org/officeDocument/2006/relationships/slide"/><Relationship Id="rId66" Target="slides/slide21.xml" Type="http://schemas.openxmlformats.org/officeDocument/2006/relationships/slide"/><Relationship Id="rId67" Target="slides/slide22.xml" Type="http://schemas.openxmlformats.org/officeDocument/2006/relationships/slide"/><Relationship Id="rId68" Target="slides/slide23.xml" Type="http://schemas.openxmlformats.org/officeDocument/2006/relationships/slide"/><Relationship Id="rId69" Target="slides/slide24.xml" Type="http://schemas.openxmlformats.org/officeDocument/2006/relationships/slide"/><Relationship Id="rId7" Target="fonts/font7.fntdata" Type="http://schemas.openxmlformats.org/officeDocument/2006/relationships/font"/><Relationship Id="rId70" Target="slides/slide25.xml" Type="http://schemas.openxmlformats.org/officeDocument/2006/relationships/slide"/><Relationship Id="rId71" Target="notesMasters/notesMaster1.xml" Type="http://schemas.openxmlformats.org/officeDocument/2006/relationships/notesMaster"/><Relationship Id="rId72" Target="theme/theme2.xml" Type="http://schemas.openxmlformats.org/officeDocument/2006/relationships/theme"/><Relationship Id="rId73" Target="notesSlides/notesSlide1.xml" Type="http://schemas.openxmlformats.org/officeDocument/2006/relationships/notesSlide"/><Relationship Id="rId74" Target="notesSlides/notesSlide2.xml" Type="http://schemas.openxmlformats.org/officeDocument/2006/relationships/notesSlide"/><Relationship Id="rId75" Target="notesSlides/notesSlide3.xml" Type="http://schemas.openxmlformats.org/officeDocument/2006/relationships/notesSlide"/><Relationship Id="rId76" Target="notesSlides/notesSlide4.xml" Type="http://schemas.openxmlformats.org/officeDocument/2006/relationships/notesSlide"/><Relationship Id="rId77" Target="notesSlides/notesSlide5.xml" Type="http://schemas.openxmlformats.org/officeDocument/2006/relationships/notesSlide"/><Relationship Id="rId78" Target="notesSlides/notesSlide6.xml" Type="http://schemas.openxmlformats.org/officeDocument/2006/relationships/notesSlide"/><Relationship Id="rId79" Target="notesSlides/notesSlide7.xml" Type="http://schemas.openxmlformats.org/officeDocument/2006/relationships/notesSlide"/><Relationship Id="rId8" Target="fonts/font8.fntdata" Type="http://schemas.openxmlformats.org/officeDocument/2006/relationships/font"/><Relationship Id="rId80" Target="notesSlides/notesSlide8.xml" Type="http://schemas.openxmlformats.org/officeDocument/2006/relationships/notesSlide"/><Relationship Id="rId81" Target="notesSlides/notesSlide9.xml" Type="http://schemas.openxmlformats.org/officeDocument/2006/relationships/notesSlide"/><Relationship Id="rId82" Target="notesSlides/notesSlide10.xml" Type="http://schemas.openxmlformats.org/officeDocument/2006/relationships/notesSlide"/><Relationship Id="rId83" Target="notesSlides/notesSlide11.xml" Type="http://schemas.openxmlformats.org/officeDocument/2006/relationships/notesSlide"/><Relationship Id="rId84" Target="notesSlides/notesSlide12.xml" Type="http://schemas.openxmlformats.org/officeDocument/2006/relationships/notesSlide"/><Relationship Id="rId85" Target="notesSlides/notesSlide13.xml" Type="http://schemas.openxmlformats.org/officeDocument/2006/relationships/notesSlide"/><Relationship Id="rId86" Target="notesSlides/notesSlide14.xml" Type="http://schemas.openxmlformats.org/officeDocument/2006/relationships/notesSlide"/><Relationship Id="rId87" Target="notesSlides/notesSlide15.xml" Type="http://schemas.openxmlformats.org/officeDocument/2006/relationships/notesSlide"/><Relationship Id="rId88" Target="notesSlides/notesSlide16.xml" Type="http://schemas.openxmlformats.org/officeDocument/2006/relationships/notesSlide"/><Relationship Id="rId89" Target="notesSlides/notesSlide17.xml" Type="http://schemas.openxmlformats.org/officeDocument/2006/relationships/notesSlide"/><Relationship Id="rId9" Target="fonts/font9.fntdata" Type="http://schemas.openxmlformats.org/officeDocument/2006/relationships/font"/><Relationship Id="rId90" Target="notesSlides/notesSlide18.xml" Type="http://schemas.openxmlformats.org/officeDocument/2006/relationships/notesSlide"/><Relationship Id="rId91" Target="notesSlides/notesSlide19.xml" Type="http://schemas.openxmlformats.org/officeDocument/2006/relationships/notesSlide"/></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hub should edit the land acknowledgement to suit the city where the presentation is being facilitated. Remember to keep it short and concise.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Internalized negative view of own sexual identity</a:t>
            </a:r>
          </a:p>
          <a:p>
            <a:r>
              <a:rPr lang="en-US"/>
              <a:t>2. Lack of sexual/bodily agency/autonomy</a:t>
            </a:r>
          </a:p>
          <a:p>
            <a:r>
              <a:rPr lang="en-US"/>
              <a:t>3. Lack of access to culturally safe sexual health information/services</a:t>
            </a:r>
          </a:p>
          <a:p>
            <a:r>
              <a:rPr lang="en-US"/>
              <a:t>4. Delays in accessing treatment and care produces poor outcomes once care is accessed</a:t>
            </a:r>
          </a:p>
          <a:p>
            <a:r>
              <a:rPr lang="en-US"/>
              <a:t>5. Concerns regarding pain are not believed or taken seriously by HCP </a:t>
            </a:r>
          </a:p>
          <a:p>
            <a:r>
              <a:rPr lang="en-US"/>
              <a:t>6. Increased risk of sexual violence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Anti-oppression as an umbrella term</a:t>
            </a:r>
          </a:p>
          <a:p>
            <a:r>
              <a:rPr lang="en-US"/>
              <a:t>- Does not take into account for how race intersects and impacts other sights of oppression</a:t>
            </a:r>
          </a:p>
          <a:p>
            <a:r>
              <a:rPr lang="en-US"/>
              <a:t>- Black Canadians and Black people of African descent have unique experiences to racism that cannot be linked to more general experiences of racism</a:t>
            </a:r>
          </a:p>
          <a:p>
            <a:r>
              <a:rPr lang="en-US"/>
              <a:t>- A need to highlight the unique nature of systemic racism on Black-Canadians, the history, experiences of slavery and colonization of Black people of African descent in Canada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What are some ways that we can actively incorporate Anti-Black racism HCPs/SPs?</a:t>
            </a:r>
          </a:p>
          <a:p>
            <a:r>
              <a:rPr lang="en-US"/>
              <a:t>--- Check any bias, assumptions you may have about ACB people</a:t>
            </a:r>
          </a:p>
          <a:p>
            <a:r>
              <a:rPr lang="en-US"/>
              <a:t>--- Be Intersectional - provide support that is person-centered, recognizes ACB peoples' diverse social locations/positions</a:t>
            </a:r>
          </a:p>
          <a:p>
            <a:r>
              <a:rPr lang="en-US"/>
              <a:t>--- Health is not merely the absence, treatment of injury/illness; The social determinants of health are a broad and intersectional range of socio-economic influences and outcomes that affect both individual and</a:t>
            </a:r>
          </a:p>
          <a:p>
            <a:r>
              <a:rPr lang="en-US"/>
              <a:t>community or population health, it moves beyond a general ideology of health, and takes into account that various social factors will either act as barriers to health, or facilitators to it, apply this to your work</a:t>
            </a:r>
          </a:p>
          <a:p>
            <a:r>
              <a:rPr lang="en-US"/>
              <a:t>--- From the margins, to the center - facilitating the inclusion of the most marginalized in the community (may mean collaborating with community orgs)</a:t>
            </a:r>
          </a:p>
          <a:p>
            <a:r>
              <a:rPr lang="en-US"/>
              <a:t>--- Build up your resources; learn about Black-led, and culturally aware organizations that provide support and resources to ACB service users</a:t>
            </a:r>
          </a:p>
          <a:p>
            <a:r>
              <a:rPr lang="en-US"/>
              <a:t>--- Challenge institutional policies/practices that produce/reproduce the exclusion of ACB people (these policies practices are often times unintentional, but have been put into place with a lack of critical reflection of potential harms to ACB people)</a:t>
            </a:r>
          </a:p>
          <a:p>
            <a:r>
              <a:rPr lang="en-US"/>
              <a:t>- Support the collection and ethical use of race-based data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to edit lower portion of the slide to reflect Contact information of Presenter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Respect each other, including the facilitators</a:t>
            </a:r>
          </a:p>
          <a:p>
            <a:r>
              <a:rPr lang="en-US"/>
              <a:t>	Share the air – Don’t take up too much space</a:t>
            </a:r>
          </a:p>
          <a:p>
            <a:r>
              <a:rPr lang="en-US"/>
              <a:t>	Acknowledge that there are different  experiences, values, and beliefs in the room </a:t>
            </a:r>
          </a:p>
          <a:p>
            <a:r>
              <a:rPr lang="en-US"/>
              <a:t>	And that we all learn at different paces and in different ways</a:t>
            </a:r>
          </a:p>
          <a:p>
            <a:r>
              <a:rPr lang="en-US"/>
              <a:t>	Keeping cell phones off or on vibrate to avoid disruptions</a:t>
            </a:r>
          </a:p>
          <a:p>
            <a:r>
              <a:rPr lang="en-US"/>
              <a:t>•	A next important area is Safety!  In this group, we will:</a:t>
            </a:r>
          </a:p>
          <a:p>
            <a:r>
              <a:rPr lang="en-US"/>
              <a:t>	Talk as much or as little as we are comfortable</a:t>
            </a:r>
          </a:p>
          <a:p>
            <a:r>
              <a:rPr lang="en-US"/>
              <a:t>	Agree to disagree</a:t>
            </a:r>
          </a:p>
          <a:p>
            <a:r>
              <a:rPr lang="en-US"/>
              <a:t>	Speak from your own experience – Use “I” statements </a:t>
            </a:r>
          </a:p>
          <a:p>
            <a:r>
              <a:rPr lang="en-US"/>
              <a:t>	No judgment, violence or hurtful language</a:t>
            </a:r>
          </a:p>
          <a:p>
            <a:r>
              <a:rPr lang="en-US"/>
              <a:t>	Take body breaks as needed</a:t>
            </a:r>
          </a:p>
          <a:p>
            <a:r>
              <a:rPr lang="en-US"/>
              <a:t>•	And the last area is Confidentiality!  In this group we understand that:</a:t>
            </a:r>
          </a:p>
          <a:p>
            <a:r>
              <a:rPr lang="en-US"/>
              <a:t>	What is said in this workshop, stays in this workshop</a:t>
            </a:r>
          </a:p>
          <a:p>
            <a:r>
              <a:rPr lang="en-US"/>
              <a:t>	We do not share details about someone else’s personal life</a:t>
            </a:r>
          </a:p>
          <a:p>
            <a:r>
              <a:rPr lang="en-US"/>
              <a:t>	It’s ok to share skills and lessons you’ve learned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represent:</a:t>
            </a:r>
          </a:p>
          <a:p>
            <a:r>
              <a:rPr lang="en-US"/>
              <a:t>Newcomers</a:t>
            </a:r>
          </a:p>
          <a:p>
            <a:r>
              <a:rPr lang="en-US"/>
              <a:t>May have recent origins in Africa and the Caribbean</a:t>
            </a:r>
          </a:p>
          <a:p>
            <a:r>
              <a:rPr lang="en-US"/>
              <a:t>Be migrants of African descent with histories of living in many countries around the world including South &amp; South East Asia, Europe, Eastern Europe, Central and South America, the United States</a:t>
            </a:r>
          </a:p>
          <a:p>
            <a:r>
              <a:rPr lang="en-US"/>
              <a:t>Have long histories of living in Canada</a:t>
            </a:r>
          </a:p>
          <a:p>
            <a:r>
              <a:rPr lang="en-US"/>
              <a:t/>
            </a:r>
          </a:p>
          <a:p>
            <a:r>
              <a:rPr lang="en-US"/>
              <a:t>The largest Black populations are (in order) in: 1. Ontario; 2. Québec; 3. Alberta; 4. British Columbia; 5. Manitoba 6. Nova Scotia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Coined by Dr. Akua Benjamin (Toronto Metropolitan University Social Work Prof.) is a particular form of racism, experienced by Black/African folks in all aspects of their lives</a:t>
            </a:r>
          </a:p>
          <a:p>
            <a:r>
              <a:rPr lang="en-US"/>
              <a:t>- Political action, theoretical framework, names and addresses killing of Black bodies, over-representation in prison systems, school to prison pipeline, poorer health outcomes</a:t>
            </a:r>
          </a:p>
          <a:p>
            <a:r>
              <a:rPr lang="en-US"/>
              <a:t>- Is not the same for all people (one's positionally, intersectional lived experience)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History: History is at the root of how racism was used to justify the inhumane treatment of people that continues today. More specifically, the unique history of the transatlantic slave trade explains the process used to dehumanize, devalue, and use humans as a commodity. </a:t>
            </a:r>
          </a:p>
          <a:p>
            <a:r>
              <a:rPr lang="en-US"/>
              <a:t/>
            </a:r>
          </a:p>
          <a:p>
            <a:r>
              <a:rPr lang="en-US"/>
              <a:t>Invisibility: Anti-Black racism is so systematically institutionalized within policies, practices, and procedures that it becomes normalized and almost impossible to detect. The humanity of Black people is undermined in a multitude of invisible ways.</a:t>
            </a:r>
          </a:p>
          <a:p>
            <a:r>
              <a:rPr lang="en-US"/>
              <a:t/>
            </a:r>
          </a:p>
          <a:p>
            <a:r>
              <a:rPr lang="en-US"/>
              <a:t>Experience: Living in a world where Black people are invisible, along with the historical processes of racism, leads to trauma and stress and ultimately affects health and well-being (James et al., 2010; Sederstrom &amp; Lasege, 2022) in ways that are largely unnoticed by broader society.</a:t>
            </a:r>
          </a:p>
          <a:p>
            <a:r>
              <a:rPr lang="en-US"/>
              <a:t/>
            </a:r>
          </a:p>
          <a:p>
            <a:r>
              <a:rPr lang="en-US"/>
              <a:t>Legacy: Social injustices toward Black people continue despite ongoing revisions to policies and practices. Inhumane treatment is simply recycled without being interrogated and dismantled.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Chronic stress, which can lead to stress-coping behaviors (e.g. smoking) -&gt; Worsening health</a:t>
            </a:r>
          </a:p>
          <a:p>
            <a:r>
              <a:rPr lang="en-US"/>
              <a:t>2. Recurrent experiences of discrimination -&gt; poorer health outcomes</a:t>
            </a:r>
          </a:p>
          <a:p>
            <a:r>
              <a:rPr lang="en-US"/>
              <a:t>3. Reduced quality of care provided from Black people with chronic pain being treated as drug seekers, for example</a:t>
            </a:r>
          </a:p>
          <a:p>
            <a:r>
              <a:rPr lang="en-US"/>
              <a:t>4. Lack of culturally safe services/support -&gt; Poor healthcare service utilization -&gt; Poor health outcomes</a:t>
            </a:r>
          </a:p>
          <a:p>
            <a:r>
              <a:rPr lang="en-US"/>
              <a:t/>
            </a:r>
          </a:p>
          <a:p>
            <a:r>
              <a:rPr lang="en-US"/>
              <a:t>SOURCES: </a:t>
            </a:r>
          </a:p>
          <a:p>
            <a:r>
              <a:rPr lang="en-US"/>
              <a:t>https://blackhealthalliance.ca/home/antiblack-racism/experience)</a:t>
            </a:r>
          </a:p>
          <a:p>
            <a:r>
              <a:rPr lang="en-US"/>
              <a:t/>
            </a:r>
          </a:p>
          <a:p>
            <a:r>
              <a:rPr lang="en-US"/>
              <a:t>https://www.allianceon.org/news/Anti-Black-Racism-impacts-health-and-healthcare-organizations-we-must-act-now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Black people have been in Canada since the 1600s.</a:t>
            </a:r>
          </a:p>
          <a:p>
            <a:r>
              <a:rPr lang="en-US"/>
              <a:t>The enslavement of Black people in Canada - enslaved Africans purchased for the purposes of free domestic labor</a:t>
            </a:r>
          </a:p>
          <a:p>
            <a:r>
              <a:rPr lang="en-US"/>
              <a:t>2. Around 1783, Black Loyalists arrived to fight along White loyalists</a:t>
            </a:r>
          </a:p>
          <a:p>
            <a:r>
              <a:rPr lang="en-US"/>
              <a:t>were promised land, but given the worse parcels of land, or driven out of communities they created (Priceville, Ontario; Africville, Halifax)</a:t>
            </a:r>
          </a:p>
          <a:p>
            <a:r>
              <a:rPr lang="en-US"/>
              <a:t>3. Between 1850 - 1860, The Underground Railroad brought many enslaved Black people to Canada in search for freedom.</a:t>
            </a:r>
          </a:p>
          <a:p>
            <a:r>
              <a:rPr lang="en-US"/>
              <a:t/>
            </a:r>
          </a:p>
          <a:p>
            <a:r>
              <a:rPr lang="en-US"/>
              <a:t>Systems put in place that made it difficult for Black settlement (racial segregation, media propaganda about "inferiority" and "danger" of Black people, etc)</a:t>
            </a:r>
          </a:p>
          <a:p>
            <a:r>
              <a:rPr lang="en-US"/>
              <a:t>Regulations made to immigration policies that deemed Black people as "unsuitable to the climate and requirements of Canada".</a:t>
            </a:r>
          </a:p>
          <a:p>
            <a:r>
              <a:rPr lang="en-US"/>
              <a:t>The quote below by a Conservative party member in 1911, is an example of the racism and hardship faced by Blacks in Canada.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In The Toronto Teen Survey study (2010), racism was identified as a key barrier to sexual health service access.</a:t>
            </a:r>
          </a:p>
          <a:p>
            <a:r>
              <a:rPr lang="en-US"/>
              <a:t>2. In the legal/justice system, ACB folks experience an increased risk of violence and discrimination. For example, there is a disproportionate media coverage of Blacks charged under the HIV non-disclosure law. </a:t>
            </a:r>
          </a:p>
          <a:p>
            <a:r>
              <a:rPr lang="en-US"/>
              <a:t>3. ACB communities lack accessible, affordable and culturally safe health and social services.</a:t>
            </a:r>
          </a:p>
          <a:p>
            <a:r>
              <a:rPr lang="en-US"/>
              <a:t>4. Racism &amp; discrimination faced even in the housing and labor markets increases the risk of chronic conditions due to inequitable living conditions and daily exposure to stress from racism. This repeated stress, for instance, could increase blood pressure leading to hypertension.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talks about sexual and reproductive health injustice for ACB people.</a:t>
            </a:r>
          </a:p>
          <a:p>
            <a:r>
              <a:rPr lang="en-US"/>
              <a:t/>
            </a:r>
          </a:p>
          <a:p>
            <a:r>
              <a:rPr lang="en-US"/>
              <a:t>*Video 1: Content Warning – Graphic description of surgical experiments. About 1 minute</a:t>
            </a:r>
          </a:p>
          <a:p>
            <a:r>
              <a:rPr lang="en-US"/>
              <a:t>Video 2: About 3 minutes</a:t>
            </a:r>
          </a:p>
          <a:p>
            <a:r>
              <a:rPr lang="en-US"/>
              <a:t/>
            </a:r>
          </a:p>
          <a:p>
            <a:r>
              <a:rPr lang="en-US"/>
              <a:t>https://youtu.be/H6wFsM5RTL8?si=X055NiGyehYV34Q0</a:t>
            </a:r>
          </a:p>
          <a:p>
            <a:r>
              <a:rPr lang="en-US"/>
              <a:t/>
            </a:r>
          </a:p>
          <a:p>
            <a:r>
              <a:rPr lang="en-US"/>
              <a:t>https://youtu.be/T3kR2dMCfOM?si=89EueB1_uKlHWjlX</a:t>
            </a:r>
          </a:p>
          <a:p>
            <a:r>
              <a:rPr lang="en-US"/>
              <a:t/>
            </a:r>
          </a:p>
          <a:p>
            <a:r>
              <a:rPr lang="en-US"/>
              <a:t>Key point for HCPs: They need to properly educate their patients prior to performing procedures on them or giving medications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13" Target="../media/image53.png" Type="http://schemas.openxmlformats.org/officeDocument/2006/relationships/image"/><Relationship Id="rId14" Target="../media/image54.svg" Type="http://schemas.openxmlformats.org/officeDocument/2006/relationships/image"/><Relationship Id="rId15" Target="../media/image63.png" Type="http://schemas.openxmlformats.org/officeDocument/2006/relationships/image"/><Relationship Id="rId16" Target="../media/image64.svg" Type="http://schemas.openxmlformats.org/officeDocument/2006/relationships/image"/><Relationship Id="rId17" Target="../media/image65.png" Type="http://schemas.openxmlformats.org/officeDocument/2006/relationships/image"/><Relationship Id="rId18" Target="../media/image66.jpeg" Type="http://schemas.openxmlformats.org/officeDocument/2006/relationships/image"/><Relationship Id="rId2" Target="../notesSlides/notesSlide7.xml" Type="http://schemas.openxmlformats.org/officeDocument/2006/relationships/notesSlide"/><Relationship Id="rId3" Target="../media/image15.pn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4.png" Type="http://schemas.openxmlformats.org/officeDocument/2006/relationships/image"/><Relationship Id="rId9" Target="../media/image7.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67.png" Type="http://schemas.openxmlformats.org/officeDocument/2006/relationships/image"/><Relationship Id="rId7" Target="../media/image6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https://www.youtube.com/watch?v=H6wFsM5RTL8" TargetMode="External" Type="http://schemas.openxmlformats.org/officeDocument/2006/relationships/hyperlink"/><Relationship Id="rId9" Target="https://www.youtube.com/watch?v=T3kR2dMCfOM" TargetMode="External" Type="http://schemas.openxmlformats.org/officeDocument/2006/relationships/hyperlink"/></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5.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55.png" Type="http://schemas.openxmlformats.org/officeDocument/2006/relationships/image"/><Relationship Id="rId8" Target="../media/image56.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75.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76.png" Type="http://schemas.openxmlformats.org/officeDocument/2006/relationships/image"/><Relationship Id="rId8" Target="../media/image77.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78.png" Type="http://schemas.openxmlformats.org/officeDocument/2006/relationships/image"/><Relationship Id="rId6" Target="../media/image79.sv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3.png" Type="http://schemas.openxmlformats.org/officeDocument/2006/relationships/image"/><Relationship Id="rId11" Target="../media/image84.svg" Type="http://schemas.openxmlformats.org/officeDocument/2006/relationships/image"/><Relationship Id="rId12" Target="../media/image85.png" Type="http://schemas.openxmlformats.org/officeDocument/2006/relationships/image"/><Relationship Id="rId13" Target="../media/image86.png" Type="http://schemas.openxmlformats.org/officeDocument/2006/relationships/image"/><Relationship Id="rId14" Target="../media/image87.png" Type="http://schemas.openxmlformats.org/officeDocument/2006/relationships/image"/><Relationship Id="rId15" Target="../media/image88.svg" Type="http://schemas.openxmlformats.org/officeDocument/2006/relationships/image"/><Relationship Id="rId2" Target="../notesSlides/notesSlide19.xml" Type="http://schemas.openxmlformats.org/officeDocument/2006/relationships/notesSlide"/><Relationship Id="rId3" Target="../media/image75.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80.png" Type="http://schemas.openxmlformats.org/officeDocument/2006/relationships/image"/><Relationship Id="rId8" Target="../media/image81.png" Type="http://schemas.openxmlformats.org/officeDocument/2006/relationships/image"/><Relationship Id="rId9" Target="../media/image8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4.pn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28.png" Type="http://schemas.openxmlformats.org/officeDocument/2006/relationships/image"/><Relationship Id="rId15" Target="../media/image29.svg" Type="http://schemas.openxmlformats.org/officeDocument/2006/relationships/image"/><Relationship Id="rId16" Target="../media/image30.png" Type="http://schemas.openxmlformats.org/officeDocument/2006/relationships/image"/><Relationship Id="rId17" Target="../media/image31.svg" Type="http://schemas.openxmlformats.org/officeDocument/2006/relationships/image"/><Relationship Id="rId18" Target="../media/image32.png" Type="http://schemas.openxmlformats.org/officeDocument/2006/relationships/image"/><Relationship Id="rId19" Target="../media/image33.svg" Type="http://schemas.openxmlformats.org/officeDocument/2006/relationships/image"/><Relationship Id="rId2" Target="../media/image15.png" Type="http://schemas.openxmlformats.org/officeDocument/2006/relationships/image"/><Relationship Id="rId20" Target="../media/image34.png" Type="http://schemas.openxmlformats.org/officeDocument/2006/relationships/image"/><Relationship Id="rId21" Target="../media/image35.sv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4.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 Id="rId5" Target="../media/image38.jpeg" Type="http://schemas.openxmlformats.org/officeDocument/2006/relationships/image"/><Relationship Id="rId6" Target="../media/image39.png" Type="http://schemas.openxmlformats.org/officeDocument/2006/relationships/image"/><Relationship Id="rId7" Target="../media/image40.jpeg" Type="http://schemas.openxmlformats.org/officeDocument/2006/relationships/image"/><Relationship Id="rId8" Target="../media/image41.png" Type="http://schemas.openxmlformats.org/officeDocument/2006/relationships/image"/><Relationship Id="rId9" Target="../media/image42.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12" Target="../media/image53.png" Type="http://schemas.openxmlformats.org/officeDocument/2006/relationships/image"/><Relationship Id="rId13" Target="../media/image54.svg" Type="http://schemas.openxmlformats.org/officeDocument/2006/relationships/image"/><Relationship Id="rId14" Target="../media/image4.png" Type="http://schemas.openxmlformats.org/officeDocument/2006/relationships/image"/><Relationship Id="rId15" Target="../media/image7.png" Type="http://schemas.openxmlformats.org/officeDocument/2006/relationships/image"/><Relationship Id="rId16" Target="../media/image8.svg" Type="http://schemas.openxmlformats.org/officeDocument/2006/relationships/image"/><Relationship Id="rId2" Target="../notesSlides/notesSlide3.xml" Type="http://schemas.openxmlformats.org/officeDocument/2006/relationships/notesSlide"/><Relationship Id="rId3" Target="../media/image15.pn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8.svg" Type="http://schemas.openxmlformats.org/officeDocument/2006/relationships/image"/><Relationship Id="rId2" Target="../notesSlides/notesSlide4.xml" Type="http://schemas.openxmlformats.org/officeDocument/2006/relationships/notesSlide"/><Relationship Id="rId3" Target="../media/image15.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55.png" Type="http://schemas.openxmlformats.org/officeDocument/2006/relationships/image"/><Relationship Id="rId8" Target="../media/image56.svg" Type="http://schemas.openxmlformats.org/officeDocument/2006/relationships/image"/><Relationship Id="rId9" Target="../media/image5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0" y="5143500"/>
            <a:ext cx="18288000" cy="6906869"/>
          </a:xfrm>
          <a:custGeom>
            <a:avLst/>
            <a:gdLst/>
            <a:ahLst/>
            <a:cxnLst/>
            <a:rect r="r" b="b" t="t" l="l"/>
            <a:pathLst>
              <a:path h="6906869" w="18288000">
                <a:moveTo>
                  <a:pt x="0" y="0"/>
                </a:moveTo>
                <a:lnTo>
                  <a:pt x="18288000" y="0"/>
                </a:lnTo>
                <a:lnTo>
                  <a:pt x="18288000" y="6906869"/>
                </a:lnTo>
                <a:lnTo>
                  <a:pt x="0" y="69068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176" y="9162811"/>
            <a:ext cx="2215797" cy="945407"/>
          </a:xfrm>
          <a:custGeom>
            <a:avLst/>
            <a:gdLst/>
            <a:ahLst/>
            <a:cxnLst/>
            <a:rect r="r" b="b" t="t" l="l"/>
            <a:pathLst>
              <a:path h="945407" w="2215797">
                <a:moveTo>
                  <a:pt x="0" y="0"/>
                </a:moveTo>
                <a:lnTo>
                  <a:pt x="2215797" y="0"/>
                </a:lnTo>
                <a:lnTo>
                  <a:pt x="2215797" y="945407"/>
                </a:lnTo>
                <a:lnTo>
                  <a:pt x="0" y="945407"/>
                </a:lnTo>
                <a:lnTo>
                  <a:pt x="0" y="0"/>
                </a:lnTo>
                <a:close/>
              </a:path>
            </a:pathLst>
          </a:custGeom>
          <a:blipFill>
            <a:blip r:embed="rId4"/>
            <a:stretch>
              <a:fillRect l="0" t="0" r="0" b="0"/>
            </a:stretch>
          </a:blipFill>
        </p:spPr>
      </p:sp>
      <p:sp>
        <p:nvSpPr>
          <p:cNvPr name="Freeform 4" id="4"/>
          <p:cNvSpPr/>
          <p:nvPr/>
        </p:nvSpPr>
        <p:spPr>
          <a:xfrm flipH="false" flipV="false" rot="0">
            <a:off x="16039622"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5"/>
            <a:stretch>
              <a:fillRect l="0" t="0" r="0" b="0"/>
            </a:stretch>
          </a:blipFill>
        </p:spPr>
      </p:sp>
      <p:sp>
        <p:nvSpPr>
          <p:cNvPr name="TextBox 5" id="5"/>
          <p:cNvSpPr txBox="true"/>
          <p:nvPr/>
        </p:nvSpPr>
        <p:spPr>
          <a:xfrm rot="0">
            <a:off x="1962704" y="668473"/>
            <a:ext cx="14362592" cy="2066796"/>
          </a:xfrm>
          <a:prstGeom prst="rect">
            <a:avLst/>
          </a:prstGeom>
        </p:spPr>
        <p:txBody>
          <a:bodyPr anchor="t" rtlCol="false" tIns="0" lIns="0" bIns="0" rIns="0">
            <a:spAutoFit/>
          </a:bodyPr>
          <a:lstStyle/>
          <a:p>
            <a:pPr algn="ctr">
              <a:lnSpc>
                <a:spcPts val="5340"/>
              </a:lnSpc>
            </a:pPr>
            <a:r>
              <a:rPr lang="en-US" sz="5449">
                <a:solidFill>
                  <a:srgbClr val="000000"/>
                </a:solidFill>
                <a:latin typeface="Pragmatica Bold"/>
              </a:rPr>
              <a:t>THE INTERSECTION OF ANTI-BLACK RACISM AND SEXUAL &amp; REPRODUCTIVE HEALTH (SRH) CARE</a:t>
            </a:r>
          </a:p>
        </p:txBody>
      </p:sp>
      <p:sp>
        <p:nvSpPr>
          <p:cNvPr name="TextBox 6" id="6"/>
          <p:cNvSpPr txBox="true"/>
          <p:nvPr/>
        </p:nvSpPr>
        <p:spPr>
          <a:xfrm rot="0">
            <a:off x="8690036" y="8233806"/>
            <a:ext cx="8223128" cy="1353185"/>
          </a:xfrm>
          <a:prstGeom prst="rect">
            <a:avLst/>
          </a:prstGeom>
        </p:spPr>
        <p:txBody>
          <a:bodyPr anchor="t" rtlCol="false" tIns="0" lIns="0" bIns="0" rIns="0">
            <a:spAutoFit/>
          </a:bodyPr>
          <a:lstStyle/>
          <a:p>
            <a:pPr algn="ctr">
              <a:lnSpc>
                <a:spcPts val="3640"/>
              </a:lnSpc>
            </a:pPr>
            <a:r>
              <a:rPr lang="en-US" sz="2600">
                <a:solidFill>
                  <a:srgbClr val="1D1D1E"/>
                </a:solidFill>
                <a:latin typeface="Barlow"/>
              </a:rPr>
              <a:t>A PRESENTATION FOR </a:t>
            </a:r>
            <a:r>
              <a:rPr lang="en-US" sz="2600">
                <a:solidFill>
                  <a:srgbClr val="1D1D1E"/>
                </a:solidFill>
                <a:latin typeface="Barlow Bold"/>
              </a:rPr>
              <a:t>HEALTHCARE PROVIDERS</a:t>
            </a:r>
          </a:p>
          <a:p>
            <a:pPr algn="ctr">
              <a:lnSpc>
                <a:spcPts val="3640"/>
              </a:lnSpc>
            </a:pPr>
            <a:r>
              <a:rPr lang="en-US" sz="2600">
                <a:solidFill>
                  <a:srgbClr val="1D1D1E"/>
                </a:solidFill>
                <a:latin typeface="Barlow Italics"/>
              </a:rPr>
              <a:t>By </a:t>
            </a:r>
            <a:r>
              <a:rPr lang="en-US" sz="2600">
                <a:solidFill>
                  <a:srgbClr val="1D1D1E"/>
                </a:solidFill>
                <a:latin typeface="Barlow Bold Italics"/>
              </a:rPr>
              <a:t>[Insert Name]</a:t>
            </a:r>
          </a:p>
          <a:p>
            <a:pPr algn="ctr">
              <a:lnSpc>
                <a:spcPts val="3640"/>
              </a:lnSpc>
            </a:pPr>
            <a:r>
              <a:rPr lang="en-US" sz="2600">
                <a:solidFill>
                  <a:srgbClr val="1D1D1E"/>
                </a:solidFill>
                <a:latin typeface="Barlow Bold Italics"/>
              </a:rPr>
              <a:t>[Job Title</a:t>
            </a:r>
            <a:r>
              <a:rPr lang="en-US" sz="2600">
                <a:solidFill>
                  <a:srgbClr val="1D1D1E"/>
                </a:solidFill>
                <a:latin typeface="Barlow Bold Italics"/>
              </a:rPr>
              <a:t>], [Insert Partner Organization]</a:t>
            </a:r>
          </a:p>
        </p:txBody>
      </p:sp>
      <p:sp>
        <p:nvSpPr>
          <p:cNvPr name="Freeform 7" id="7"/>
          <p:cNvSpPr/>
          <p:nvPr/>
        </p:nvSpPr>
        <p:spPr>
          <a:xfrm flipH="false" flipV="false" rot="0">
            <a:off x="6181184" y="3344869"/>
            <a:ext cx="6958170" cy="4322763"/>
          </a:xfrm>
          <a:custGeom>
            <a:avLst/>
            <a:gdLst/>
            <a:ahLst/>
            <a:cxnLst/>
            <a:rect r="r" b="b" t="t" l="l"/>
            <a:pathLst>
              <a:path h="4322763" w="6958170">
                <a:moveTo>
                  <a:pt x="0" y="0"/>
                </a:moveTo>
                <a:lnTo>
                  <a:pt x="6958170" y="0"/>
                </a:lnTo>
                <a:lnTo>
                  <a:pt x="6958170" y="4322763"/>
                </a:lnTo>
                <a:lnTo>
                  <a:pt x="0" y="43227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4404112" y="-2060474"/>
            <a:ext cx="4888097" cy="4626507"/>
            <a:chOff x="0" y="0"/>
            <a:chExt cx="811306" cy="767888"/>
          </a:xfrm>
        </p:grpSpPr>
        <p:sp>
          <p:nvSpPr>
            <p:cNvPr name="Freeform 3" id="3"/>
            <p:cNvSpPr/>
            <p:nvPr/>
          </p:nvSpPr>
          <p:spPr>
            <a:xfrm flipH="false" flipV="false" rot="0">
              <a:off x="9987" y="0"/>
              <a:ext cx="791333" cy="767888"/>
            </a:xfrm>
            <a:custGeom>
              <a:avLst/>
              <a:gdLst/>
              <a:ahLst/>
              <a:cxnLst/>
              <a:rect r="r" b="b" t="t" l="l"/>
              <a:pathLst>
                <a:path h="767888" w="791333">
                  <a:moveTo>
                    <a:pt x="774648" y="434339"/>
                  </a:moveTo>
                  <a:lnTo>
                    <a:pt x="624790" y="717493"/>
                  </a:lnTo>
                  <a:cubicBezTo>
                    <a:pt x="608382" y="748496"/>
                    <a:pt x="576179" y="767888"/>
                    <a:pt x="541101" y="767888"/>
                  </a:cubicBezTo>
                  <a:lnTo>
                    <a:pt x="250231" y="767888"/>
                  </a:lnTo>
                  <a:cubicBezTo>
                    <a:pt x="215153" y="767888"/>
                    <a:pt x="182950" y="748496"/>
                    <a:pt x="166542" y="717493"/>
                  </a:cubicBezTo>
                  <a:lnTo>
                    <a:pt x="16684" y="434339"/>
                  </a:lnTo>
                  <a:cubicBezTo>
                    <a:pt x="0" y="402814"/>
                    <a:pt x="0" y="365074"/>
                    <a:pt x="16684" y="333549"/>
                  </a:cubicBezTo>
                  <a:lnTo>
                    <a:pt x="166542" y="50395"/>
                  </a:lnTo>
                  <a:cubicBezTo>
                    <a:pt x="182950" y="19392"/>
                    <a:pt x="215153" y="0"/>
                    <a:pt x="250231" y="0"/>
                  </a:cubicBezTo>
                  <a:lnTo>
                    <a:pt x="541101" y="0"/>
                  </a:lnTo>
                  <a:cubicBezTo>
                    <a:pt x="576179" y="0"/>
                    <a:pt x="608382" y="19392"/>
                    <a:pt x="624790" y="50395"/>
                  </a:cubicBezTo>
                  <a:lnTo>
                    <a:pt x="774648" y="333549"/>
                  </a:lnTo>
                  <a:cubicBezTo>
                    <a:pt x="791332" y="365074"/>
                    <a:pt x="791332" y="402814"/>
                    <a:pt x="774648" y="434339"/>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791113" y="-1819603"/>
            <a:ext cx="4066546" cy="4185638"/>
            <a:chOff x="0" y="0"/>
            <a:chExt cx="717375" cy="738384"/>
          </a:xfrm>
        </p:grpSpPr>
        <p:sp>
          <p:nvSpPr>
            <p:cNvPr name="Freeform 6" id="6"/>
            <p:cNvSpPr/>
            <p:nvPr/>
          </p:nvSpPr>
          <p:spPr>
            <a:xfrm flipH="false" flipV="false" rot="0">
              <a:off x="13164" y="0"/>
              <a:ext cx="691048" cy="738384"/>
            </a:xfrm>
            <a:custGeom>
              <a:avLst/>
              <a:gdLst/>
              <a:ahLst/>
              <a:cxnLst/>
              <a:rect r="r" b="b" t="t" l="l"/>
              <a:pathLst>
                <a:path h="738384" w="691048">
                  <a:moveTo>
                    <a:pt x="669328" y="432571"/>
                  </a:moveTo>
                  <a:lnTo>
                    <a:pt x="535895" y="675005"/>
                  </a:lnTo>
                  <a:cubicBezTo>
                    <a:pt x="514378" y="714099"/>
                    <a:pt x="473291" y="738384"/>
                    <a:pt x="428667" y="738384"/>
                  </a:cubicBezTo>
                  <a:lnTo>
                    <a:pt x="262381" y="738384"/>
                  </a:lnTo>
                  <a:cubicBezTo>
                    <a:pt x="217757" y="738384"/>
                    <a:pt x="176669" y="714099"/>
                    <a:pt x="155153" y="675005"/>
                  </a:cubicBezTo>
                  <a:lnTo>
                    <a:pt x="21719" y="432571"/>
                  </a:lnTo>
                  <a:cubicBezTo>
                    <a:pt x="0" y="393110"/>
                    <a:pt x="0" y="345275"/>
                    <a:pt x="21719" y="305813"/>
                  </a:cubicBezTo>
                  <a:lnTo>
                    <a:pt x="155153" y="63379"/>
                  </a:lnTo>
                  <a:cubicBezTo>
                    <a:pt x="176669" y="24286"/>
                    <a:pt x="217757" y="0"/>
                    <a:pt x="262381" y="0"/>
                  </a:cubicBezTo>
                  <a:lnTo>
                    <a:pt x="428667" y="0"/>
                  </a:lnTo>
                  <a:cubicBezTo>
                    <a:pt x="473291" y="0"/>
                    <a:pt x="514378" y="24286"/>
                    <a:pt x="535895" y="63379"/>
                  </a:cubicBezTo>
                  <a:lnTo>
                    <a:pt x="669328" y="305813"/>
                  </a:lnTo>
                  <a:cubicBezTo>
                    <a:pt x="691048" y="345275"/>
                    <a:pt x="691048" y="393110"/>
                    <a:pt x="669328" y="432571"/>
                  </a:cubicBezTo>
                  <a:close/>
                </a:path>
              </a:pathLst>
            </a:custGeom>
            <a:gradFill rotWithShape="true">
              <a:gsLst>
                <a:gs pos="0">
                  <a:srgbClr val="FFB613">
                    <a:alpha val="100000"/>
                  </a:srgbClr>
                </a:gs>
                <a:gs pos="100000">
                  <a:srgbClr val="FFE42F">
                    <a:alpha val="100000"/>
                  </a:srgbClr>
                </a:gs>
              </a:gsLst>
              <a:lin ang="5400000"/>
            </a:gra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9" id="9"/>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6" id="16"/>
          <p:cNvGrpSpPr/>
          <p:nvPr/>
        </p:nvGrpSpPr>
        <p:grpSpPr>
          <a:xfrm rot="0">
            <a:off x="9144000" y="5849590"/>
            <a:ext cx="3716977" cy="371697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F3B80">
                    <a:alpha val="100000"/>
                  </a:srgbClr>
                </a:gs>
                <a:gs pos="100000">
                  <a:srgbClr val="3183ED">
                    <a:alpha val="100000"/>
                  </a:srgbClr>
                </a:gs>
              </a:gsLst>
              <a:lin ang="2700000"/>
            </a:gradFill>
          </p:spPr>
        </p:sp>
        <p:sp>
          <p:nvSpPr>
            <p:cNvPr name="TextBox 18" id="18"/>
            <p:cNvSpPr txBox="true"/>
            <p:nvPr/>
          </p:nvSpPr>
          <p:spPr>
            <a:xfrm>
              <a:off x="76200" y="9525"/>
              <a:ext cx="660400" cy="727075"/>
            </a:xfrm>
            <a:prstGeom prst="rect">
              <a:avLst/>
            </a:prstGeom>
          </p:spPr>
          <p:txBody>
            <a:bodyPr anchor="ctr" rtlCol="false" tIns="50800" lIns="50800" bIns="50800" rIns="50800"/>
            <a:lstStyle/>
            <a:p>
              <a:pPr algn="ctr">
                <a:lnSpc>
                  <a:spcPts val="5040"/>
                </a:lnSpc>
              </a:pPr>
              <a:r>
                <a:rPr lang="en-US" sz="3600">
                  <a:solidFill>
                    <a:srgbClr val="FFFFFF"/>
                  </a:solidFill>
                  <a:latin typeface="Barlow Bold"/>
                </a:rPr>
                <a:t>LEGACY</a:t>
              </a:r>
            </a:p>
          </p:txBody>
        </p:sp>
      </p:grpSp>
      <p:grpSp>
        <p:nvGrpSpPr>
          <p:cNvPr name="Group 19" id="19"/>
          <p:cNvGrpSpPr/>
          <p:nvPr/>
        </p:nvGrpSpPr>
        <p:grpSpPr>
          <a:xfrm rot="0">
            <a:off x="9144000" y="2152598"/>
            <a:ext cx="3716977" cy="371697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F3B80">
                    <a:alpha val="100000"/>
                  </a:srgbClr>
                </a:gs>
                <a:gs pos="100000">
                  <a:srgbClr val="3183ED">
                    <a:alpha val="100000"/>
                  </a:srgbClr>
                </a:gs>
              </a:gsLst>
              <a:lin ang="2700000"/>
            </a:gradFill>
          </p:spPr>
        </p:sp>
        <p:sp>
          <p:nvSpPr>
            <p:cNvPr name="TextBox 21" id="21"/>
            <p:cNvSpPr txBox="true"/>
            <p:nvPr/>
          </p:nvSpPr>
          <p:spPr>
            <a:xfrm>
              <a:off x="76200" y="9525"/>
              <a:ext cx="660400" cy="727075"/>
            </a:xfrm>
            <a:prstGeom prst="rect">
              <a:avLst/>
            </a:prstGeom>
          </p:spPr>
          <p:txBody>
            <a:bodyPr anchor="ctr" rtlCol="false" tIns="50800" lIns="50800" bIns="50800" rIns="50800"/>
            <a:lstStyle/>
            <a:p>
              <a:pPr algn="ctr">
                <a:lnSpc>
                  <a:spcPts val="5040"/>
                </a:lnSpc>
              </a:pPr>
              <a:r>
                <a:rPr lang="en-US" sz="3600">
                  <a:solidFill>
                    <a:srgbClr val="FFFFFF"/>
                  </a:solidFill>
                  <a:latin typeface="Barlow Bold"/>
                </a:rPr>
                <a:t>INVISIBILITY</a:t>
              </a:r>
            </a:p>
          </p:txBody>
        </p:sp>
      </p:grpSp>
      <p:grpSp>
        <p:nvGrpSpPr>
          <p:cNvPr name="Group 22" id="22"/>
          <p:cNvGrpSpPr/>
          <p:nvPr/>
        </p:nvGrpSpPr>
        <p:grpSpPr>
          <a:xfrm rot="0">
            <a:off x="5427023" y="2132613"/>
            <a:ext cx="3716977" cy="371697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F3B80">
                    <a:alpha val="100000"/>
                  </a:srgbClr>
                </a:gs>
                <a:gs pos="100000">
                  <a:srgbClr val="3183ED">
                    <a:alpha val="100000"/>
                  </a:srgbClr>
                </a:gs>
              </a:gsLst>
              <a:lin ang="2700000"/>
            </a:gradFill>
          </p:spPr>
        </p:sp>
        <p:sp>
          <p:nvSpPr>
            <p:cNvPr name="TextBox 24" id="24"/>
            <p:cNvSpPr txBox="true"/>
            <p:nvPr/>
          </p:nvSpPr>
          <p:spPr>
            <a:xfrm>
              <a:off x="76200" y="0"/>
              <a:ext cx="660400" cy="736600"/>
            </a:xfrm>
            <a:prstGeom prst="rect">
              <a:avLst/>
            </a:prstGeom>
          </p:spPr>
          <p:txBody>
            <a:bodyPr anchor="ctr" rtlCol="false" tIns="50800" lIns="50800" bIns="50800" rIns="50800"/>
            <a:lstStyle/>
            <a:p>
              <a:pPr algn="ctr">
                <a:lnSpc>
                  <a:spcPts val="5039"/>
                </a:lnSpc>
              </a:pPr>
              <a:r>
                <a:rPr lang="en-US" sz="3599">
                  <a:solidFill>
                    <a:srgbClr val="FFFFFF"/>
                  </a:solidFill>
                  <a:latin typeface="Barlow Bold"/>
                </a:rPr>
                <a:t>HISTORY</a:t>
              </a:r>
            </a:p>
          </p:txBody>
        </p:sp>
      </p:grpSp>
      <p:grpSp>
        <p:nvGrpSpPr>
          <p:cNvPr name="Group 25" id="25"/>
          <p:cNvGrpSpPr/>
          <p:nvPr/>
        </p:nvGrpSpPr>
        <p:grpSpPr>
          <a:xfrm rot="0">
            <a:off x="5427023" y="5849590"/>
            <a:ext cx="3716977" cy="371697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F3B80">
                    <a:alpha val="100000"/>
                  </a:srgbClr>
                </a:gs>
                <a:gs pos="100000">
                  <a:srgbClr val="3183ED">
                    <a:alpha val="100000"/>
                  </a:srgbClr>
                </a:gs>
              </a:gsLst>
              <a:lin ang="2700000"/>
            </a:gradFill>
          </p:spPr>
        </p:sp>
        <p:sp>
          <p:nvSpPr>
            <p:cNvPr name="TextBox 27" id="27"/>
            <p:cNvSpPr txBox="true"/>
            <p:nvPr/>
          </p:nvSpPr>
          <p:spPr>
            <a:xfrm>
              <a:off x="76200" y="9525"/>
              <a:ext cx="660400" cy="727075"/>
            </a:xfrm>
            <a:prstGeom prst="rect">
              <a:avLst/>
            </a:prstGeom>
          </p:spPr>
          <p:txBody>
            <a:bodyPr anchor="ctr" rtlCol="false" tIns="50800" lIns="50800" bIns="50800" rIns="50800"/>
            <a:lstStyle/>
            <a:p>
              <a:pPr algn="ctr">
                <a:lnSpc>
                  <a:spcPts val="5040"/>
                </a:lnSpc>
              </a:pPr>
              <a:r>
                <a:rPr lang="en-US" sz="3600">
                  <a:solidFill>
                    <a:srgbClr val="FFFFFF"/>
                  </a:solidFill>
                  <a:latin typeface="Barlow Bold"/>
                </a:rPr>
                <a:t>EXPERIENCE</a:t>
              </a:r>
            </a:p>
          </p:txBody>
        </p:sp>
      </p:grpSp>
      <p:sp>
        <p:nvSpPr>
          <p:cNvPr name="Freeform 28" id="28"/>
          <p:cNvSpPr/>
          <p:nvPr/>
        </p:nvSpPr>
        <p:spPr>
          <a:xfrm flipH="false" flipV="false" rot="0">
            <a:off x="15645667" y="-138848"/>
            <a:ext cx="1613633" cy="2355669"/>
          </a:xfrm>
          <a:custGeom>
            <a:avLst/>
            <a:gdLst/>
            <a:ahLst/>
            <a:cxnLst/>
            <a:rect r="r" b="b" t="t" l="l"/>
            <a:pathLst>
              <a:path h="2355669" w="1613633">
                <a:moveTo>
                  <a:pt x="0" y="0"/>
                </a:moveTo>
                <a:lnTo>
                  <a:pt x="1613633" y="0"/>
                </a:lnTo>
                <a:lnTo>
                  <a:pt x="1613633" y="2355670"/>
                </a:lnTo>
                <a:lnTo>
                  <a:pt x="0" y="23556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9" id="29"/>
          <p:cNvSpPr txBox="true"/>
          <p:nvPr/>
        </p:nvSpPr>
        <p:spPr>
          <a:xfrm rot="0">
            <a:off x="1983093" y="693799"/>
            <a:ext cx="12641745" cy="747526"/>
          </a:xfrm>
          <a:prstGeom prst="rect">
            <a:avLst/>
          </a:prstGeom>
        </p:spPr>
        <p:txBody>
          <a:bodyPr anchor="t" rtlCol="false" tIns="0" lIns="0" bIns="0" rIns="0">
            <a:spAutoFit/>
          </a:bodyPr>
          <a:lstStyle/>
          <a:p>
            <a:pPr marL="0" indent="0" lvl="0">
              <a:lnSpc>
                <a:spcPts val="5724"/>
              </a:lnSpc>
            </a:pPr>
            <a:r>
              <a:rPr lang="en-US" sz="5300" spc="-132">
                <a:solidFill>
                  <a:srgbClr val="000000"/>
                </a:solidFill>
                <a:latin typeface="Pragmatica Bold"/>
              </a:rPr>
              <a:t>FOUR TENETS OF ANTI-BLACK RACISM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57868" y="8363909"/>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1680672" y="1509238"/>
            <a:ext cx="5213762" cy="1321295"/>
            <a:chOff x="0" y="0"/>
            <a:chExt cx="1373172" cy="347995"/>
          </a:xfrm>
        </p:grpSpPr>
        <p:sp>
          <p:nvSpPr>
            <p:cNvPr name="Freeform 11" id="11"/>
            <p:cNvSpPr/>
            <p:nvPr/>
          </p:nvSpPr>
          <p:spPr>
            <a:xfrm flipH="false" flipV="false" rot="0">
              <a:off x="0" y="0"/>
              <a:ext cx="1373172" cy="347995"/>
            </a:xfrm>
            <a:custGeom>
              <a:avLst/>
              <a:gdLst/>
              <a:ahLst/>
              <a:cxnLst/>
              <a:rect r="r" b="b" t="t" l="l"/>
              <a:pathLst>
                <a:path h="347995" w="1373172">
                  <a:moveTo>
                    <a:pt x="1169972" y="0"/>
                  </a:moveTo>
                  <a:lnTo>
                    <a:pt x="203200" y="0"/>
                  </a:lnTo>
                  <a:lnTo>
                    <a:pt x="0" y="173998"/>
                  </a:lnTo>
                  <a:lnTo>
                    <a:pt x="203200" y="347995"/>
                  </a:lnTo>
                  <a:lnTo>
                    <a:pt x="1169972" y="347995"/>
                  </a:lnTo>
                  <a:lnTo>
                    <a:pt x="1373172" y="173998"/>
                  </a:lnTo>
                  <a:lnTo>
                    <a:pt x="1169972" y="0"/>
                  </a:lnTo>
                  <a:close/>
                </a:path>
              </a:pathLst>
            </a:custGeom>
            <a:solidFill>
              <a:srgbClr val="48BAC3"/>
            </a:solidFill>
          </p:spPr>
        </p:sp>
        <p:sp>
          <p:nvSpPr>
            <p:cNvPr name="TextBox 12" id="12"/>
            <p:cNvSpPr txBox="true"/>
            <p:nvPr/>
          </p:nvSpPr>
          <p:spPr>
            <a:xfrm>
              <a:off x="152400" y="-66675"/>
              <a:ext cx="1068372" cy="414670"/>
            </a:xfrm>
            <a:prstGeom prst="rect">
              <a:avLst/>
            </a:prstGeom>
          </p:spPr>
          <p:txBody>
            <a:bodyPr anchor="ctr" rtlCol="false" tIns="50800" lIns="50800" bIns="50800" rIns="50800"/>
            <a:lstStyle/>
            <a:p>
              <a:pPr algn="ctr">
                <a:lnSpc>
                  <a:spcPts val="4199"/>
                </a:lnSpc>
              </a:pPr>
              <a:r>
                <a:rPr lang="en-US" sz="2999">
                  <a:solidFill>
                    <a:srgbClr val="1D1D1E"/>
                  </a:solidFill>
                  <a:latin typeface="Barlow Bold"/>
                </a:rPr>
                <a:t>CHRONIC STRESS</a:t>
              </a:r>
            </a:p>
          </p:txBody>
        </p:sp>
      </p:grpSp>
      <p:grpSp>
        <p:nvGrpSpPr>
          <p:cNvPr name="Group 13" id="13"/>
          <p:cNvGrpSpPr/>
          <p:nvPr/>
        </p:nvGrpSpPr>
        <p:grpSpPr>
          <a:xfrm rot="0">
            <a:off x="988867" y="4399541"/>
            <a:ext cx="4552588" cy="1732775"/>
            <a:chOff x="0" y="0"/>
            <a:chExt cx="1199036" cy="456369"/>
          </a:xfrm>
        </p:grpSpPr>
        <p:sp>
          <p:nvSpPr>
            <p:cNvPr name="Freeform 14" id="14"/>
            <p:cNvSpPr/>
            <p:nvPr/>
          </p:nvSpPr>
          <p:spPr>
            <a:xfrm flipH="false" flipV="false" rot="0">
              <a:off x="0" y="0"/>
              <a:ext cx="1199036" cy="456369"/>
            </a:xfrm>
            <a:custGeom>
              <a:avLst/>
              <a:gdLst/>
              <a:ahLst/>
              <a:cxnLst/>
              <a:rect r="r" b="b" t="t" l="l"/>
              <a:pathLst>
                <a:path h="456369" w="1199036">
                  <a:moveTo>
                    <a:pt x="0" y="0"/>
                  </a:moveTo>
                  <a:lnTo>
                    <a:pt x="1199036" y="0"/>
                  </a:lnTo>
                  <a:lnTo>
                    <a:pt x="1199036" y="456369"/>
                  </a:lnTo>
                  <a:lnTo>
                    <a:pt x="0" y="456369"/>
                  </a:lnTo>
                  <a:close/>
                </a:path>
              </a:pathLst>
            </a:custGeom>
            <a:solidFill>
              <a:srgbClr val="FFB613"/>
            </a:solidFill>
          </p:spPr>
        </p:sp>
        <p:sp>
          <p:nvSpPr>
            <p:cNvPr name="TextBox 15" id="15"/>
            <p:cNvSpPr txBox="true"/>
            <p:nvPr/>
          </p:nvSpPr>
          <p:spPr>
            <a:xfrm>
              <a:off x="0" y="-85725"/>
              <a:ext cx="1199036" cy="542094"/>
            </a:xfrm>
            <a:prstGeom prst="rect">
              <a:avLst/>
            </a:prstGeom>
          </p:spPr>
          <p:txBody>
            <a:bodyPr anchor="ctr" rtlCol="false" tIns="50800" lIns="50800" bIns="50800" rIns="50800"/>
            <a:lstStyle/>
            <a:p>
              <a:pPr algn="ctr">
                <a:lnSpc>
                  <a:spcPts val="5319"/>
                </a:lnSpc>
              </a:pPr>
              <a:r>
                <a:rPr lang="en-US" sz="3799">
                  <a:solidFill>
                    <a:srgbClr val="1D1D1E"/>
                  </a:solidFill>
                  <a:latin typeface="Barlow Bold"/>
                </a:rPr>
                <a:t>ANTI-BLACK RACISM</a:t>
              </a:r>
            </a:p>
          </p:txBody>
        </p:sp>
      </p:grpSp>
      <p:grpSp>
        <p:nvGrpSpPr>
          <p:cNvPr name="Group 16" id="16"/>
          <p:cNvGrpSpPr/>
          <p:nvPr/>
        </p:nvGrpSpPr>
        <p:grpSpPr>
          <a:xfrm rot="0">
            <a:off x="11764175" y="3356563"/>
            <a:ext cx="5482490" cy="1269795"/>
            <a:chOff x="0" y="0"/>
            <a:chExt cx="1443948" cy="334432"/>
          </a:xfrm>
        </p:grpSpPr>
        <p:sp>
          <p:nvSpPr>
            <p:cNvPr name="Freeform 17" id="17"/>
            <p:cNvSpPr/>
            <p:nvPr/>
          </p:nvSpPr>
          <p:spPr>
            <a:xfrm flipH="false" flipV="false" rot="0">
              <a:off x="0" y="0"/>
              <a:ext cx="1443948" cy="334432"/>
            </a:xfrm>
            <a:custGeom>
              <a:avLst/>
              <a:gdLst/>
              <a:ahLst/>
              <a:cxnLst/>
              <a:rect r="r" b="b" t="t" l="l"/>
              <a:pathLst>
                <a:path h="334432" w="1443948">
                  <a:moveTo>
                    <a:pt x="1240748" y="0"/>
                  </a:moveTo>
                  <a:lnTo>
                    <a:pt x="203200" y="0"/>
                  </a:lnTo>
                  <a:lnTo>
                    <a:pt x="0" y="167216"/>
                  </a:lnTo>
                  <a:lnTo>
                    <a:pt x="203200" y="334432"/>
                  </a:lnTo>
                  <a:lnTo>
                    <a:pt x="1240748" y="334432"/>
                  </a:lnTo>
                  <a:lnTo>
                    <a:pt x="1443948" y="167216"/>
                  </a:lnTo>
                  <a:lnTo>
                    <a:pt x="1240748" y="0"/>
                  </a:lnTo>
                  <a:close/>
                </a:path>
              </a:pathLst>
            </a:custGeom>
            <a:solidFill>
              <a:srgbClr val="1F3B80"/>
            </a:solidFill>
          </p:spPr>
        </p:sp>
        <p:sp>
          <p:nvSpPr>
            <p:cNvPr name="TextBox 18" id="18"/>
            <p:cNvSpPr txBox="true"/>
            <p:nvPr/>
          </p:nvSpPr>
          <p:spPr>
            <a:xfrm>
              <a:off x="152400" y="-66675"/>
              <a:ext cx="1139148" cy="401107"/>
            </a:xfrm>
            <a:prstGeom prst="rect">
              <a:avLst/>
            </a:prstGeom>
          </p:spPr>
          <p:txBody>
            <a:bodyPr anchor="ctr" rtlCol="false" tIns="50800" lIns="50800" bIns="50800" rIns="50800"/>
            <a:lstStyle/>
            <a:p>
              <a:pPr algn="ctr">
                <a:lnSpc>
                  <a:spcPts val="4199"/>
                </a:lnSpc>
              </a:pPr>
              <a:r>
                <a:rPr lang="en-US" sz="2999">
                  <a:solidFill>
                    <a:srgbClr val="FBFAF8"/>
                  </a:solidFill>
                  <a:latin typeface="Barlow Bold"/>
                </a:rPr>
                <a:t>POORER HEALTH OUTCOMES</a:t>
              </a:r>
            </a:p>
          </p:txBody>
        </p:sp>
      </p:grpSp>
      <p:grpSp>
        <p:nvGrpSpPr>
          <p:cNvPr name="Group 19" id="19"/>
          <p:cNvGrpSpPr/>
          <p:nvPr/>
        </p:nvGrpSpPr>
        <p:grpSpPr>
          <a:xfrm rot="0">
            <a:off x="11680672" y="7241970"/>
            <a:ext cx="5601385" cy="1501486"/>
            <a:chOff x="0" y="0"/>
            <a:chExt cx="1475262" cy="395453"/>
          </a:xfrm>
        </p:grpSpPr>
        <p:sp>
          <p:nvSpPr>
            <p:cNvPr name="Freeform 20" id="20"/>
            <p:cNvSpPr/>
            <p:nvPr/>
          </p:nvSpPr>
          <p:spPr>
            <a:xfrm flipH="false" flipV="false" rot="0">
              <a:off x="0" y="0"/>
              <a:ext cx="1475262" cy="395453"/>
            </a:xfrm>
            <a:custGeom>
              <a:avLst/>
              <a:gdLst/>
              <a:ahLst/>
              <a:cxnLst/>
              <a:rect r="r" b="b" t="t" l="l"/>
              <a:pathLst>
                <a:path h="395453" w="1475262">
                  <a:moveTo>
                    <a:pt x="1272062" y="0"/>
                  </a:moveTo>
                  <a:lnTo>
                    <a:pt x="203200" y="0"/>
                  </a:lnTo>
                  <a:lnTo>
                    <a:pt x="0" y="197727"/>
                  </a:lnTo>
                  <a:lnTo>
                    <a:pt x="203200" y="395453"/>
                  </a:lnTo>
                  <a:lnTo>
                    <a:pt x="1272062" y="395453"/>
                  </a:lnTo>
                  <a:lnTo>
                    <a:pt x="1475262" y="197727"/>
                  </a:lnTo>
                  <a:lnTo>
                    <a:pt x="1272062" y="0"/>
                  </a:lnTo>
                  <a:close/>
                </a:path>
              </a:pathLst>
            </a:custGeom>
            <a:solidFill>
              <a:srgbClr val="38B6FF"/>
            </a:solidFill>
          </p:spPr>
        </p:sp>
        <p:sp>
          <p:nvSpPr>
            <p:cNvPr name="TextBox 21" id="21"/>
            <p:cNvSpPr txBox="true"/>
            <p:nvPr/>
          </p:nvSpPr>
          <p:spPr>
            <a:xfrm>
              <a:off x="152400" y="-66675"/>
              <a:ext cx="1170462" cy="462128"/>
            </a:xfrm>
            <a:prstGeom prst="rect">
              <a:avLst/>
            </a:prstGeom>
          </p:spPr>
          <p:txBody>
            <a:bodyPr anchor="ctr" rtlCol="false" tIns="50800" lIns="50800" bIns="50800" rIns="50800"/>
            <a:lstStyle/>
            <a:p>
              <a:pPr algn="ctr">
                <a:lnSpc>
                  <a:spcPts val="4199"/>
                </a:lnSpc>
              </a:pPr>
              <a:r>
                <a:rPr lang="en-US" sz="2999">
                  <a:solidFill>
                    <a:srgbClr val="1D1D1E"/>
                  </a:solidFill>
                  <a:latin typeface="Barlow Bold"/>
                </a:rPr>
                <a:t>POOR HEALTH SERVICE UTILIZATION</a:t>
              </a:r>
            </a:p>
          </p:txBody>
        </p:sp>
      </p:grpSp>
      <p:sp>
        <p:nvSpPr>
          <p:cNvPr name="Freeform 22" id="22"/>
          <p:cNvSpPr/>
          <p:nvPr/>
        </p:nvSpPr>
        <p:spPr>
          <a:xfrm flipH="false" flipV="false" rot="-1107322">
            <a:off x="5545015" y="3242950"/>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331754">
            <a:off x="5742862" y="4390779"/>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876684">
            <a:off x="5650321" y="6338130"/>
            <a:ext cx="5934437" cy="986600"/>
          </a:xfrm>
          <a:custGeom>
            <a:avLst/>
            <a:gdLst/>
            <a:ahLst/>
            <a:cxnLst/>
            <a:rect r="r" b="b" t="t" l="l"/>
            <a:pathLst>
              <a:path h="986600" w="5934437">
                <a:moveTo>
                  <a:pt x="0" y="0"/>
                </a:moveTo>
                <a:lnTo>
                  <a:pt x="5934436" y="0"/>
                </a:lnTo>
                <a:lnTo>
                  <a:pt x="5934436"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159240">
            <a:off x="5728280" y="5399200"/>
            <a:ext cx="5778518" cy="960679"/>
          </a:xfrm>
          <a:custGeom>
            <a:avLst/>
            <a:gdLst/>
            <a:ahLst/>
            <a:cxnLst/>
            <a:rect r="r" b="b" t="t" l="l"/>
            <a:pathLst>
              <a:path h="960679" w="5778518">
                <a:moveTo>
                  <a:pt x="0" y="0"/>
                </a:moveTo>
                <a:lnTo>
                  <a:pt x="5778518" y="0"/>
                </a:lnTo>
                <a:lnTo>
                  <a:pt x="5778518" y="960679"/>
                </a:lnTo>
                <a:lnTo>
                  <a:pt x="0" y="9606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6" id="26"/>
          <p:cNvSpPr txBox="true"/>
          <p:nvPr/>
        </p:nvSpPr>
        <p:spPr>
          <a:xfrm rot="0">
            <a:off x="1779457" y="323756"/>
            <a:ext cx="14729086" cy="854076"/>
          </a:xfrm>
          <a:prstGeom prst="rect">
            <a:avLst/>
          </a:prstGeom>
        </p:spPr>
        <p:txBody>
          <a:bodyPr anchor="t" rtlCol="false" tIns="0" lIns="0" bIns="0" rIns="0">
            <a:spAutoFit/>
          </a:bodyPr>
          <a:lstStyle/>
          <a:p>
            <a:pPr algn="ctr">
              <a:lnSpc>
                <a:spcPts val="6999"/>
              </a:lnSpc>
            </a:pPr>
            <a:r>
              <a:rPr lang="en-US" sz="4999">
                <a:solidFill>
                  <a:srgbClr val="000000"/>
                </a:solidFill>
                <a:latin typeface="Pragmatica Bold"/>
              </a:rPr>
              <a:t>HEALTH IMPLICATIONS OF ABR</a:t>
            </a:r>
          </a:p>
        </p:txBody>
      </p:sp>
      <p:grpSp>
        <p:nvGrpSpPr>
          <p:cNvPr name="Group 27" id="27"/>
          <p:cNvGrpSpPr/>
          <p:nvPr/>
        </p:nvGrpSpPr>
        <p:grpSpPr>
          <a:xfrm rot="0">
            <a:off x="11613235" y="5265929"/>
            <a:ext cx="5482490" cy="1336470"/>
            <a:chOff x="0" y="0"/>
            <a:chExt cx="1443948" cy="351992"/>
          </a:xfrm>
        </p:grpSpPr>
        <p:sp>
          <p:nvSpPr>
            <p:cNvPr name="Freeform 28" id="28"/>
            <p:cNvSpPr/>
            <p:nvPr/>
          </p:nvSpPr>
          <p:spPr>
            <a:xfrm flipH="false" flipV="false" rot="0">
              <a:off x="0" y="0"/>
              <a:ext cx="1443948" cy="351992"/>
            </a:xfrm>
            <a:custGeom>
              <a:avLst/>
              <a:gdLst/>
              <a:ahLst/>
              <a:cxnLst/>
              <a:rect r="r" b="b" t="t" l="l"/>
              <a:pathLst>
                <a:path h="351992" w="1443948">
                  <a:moveTo>
                    <a:pt x="1240748" y="0"/>
                  </a:moveTo>
                  <a:lnTo>
                    <a:pt x="203200" y="0"/>
                  </a:lnTo>
                  <a:lnTo>
                    <a:pt x="0" y="175996"/>
                  </a:lnTo>
                  <a:lnTo>
                    <a:pt x="203200" y="351992"/>
                  </a:lnTo>
                  <a:lnTo>
                    <a:pt x="1240748" y="351992"/>
                  </a:lnTo>
                  <a:lnTo>
                    <a:pt x="1443948" y="175996"/>
                  </a:lnTo>
                  <a:lnTo>
                    <a:pt x="1240748" y="0"/>
                  </a:lnTo>
                  <a:close/>
                </a:path>
              </a:pathLst>
            </a:custGeom>
            <a:solidFill>
              <a:srgbClr val="3183ED"/>
            </a:solidFill>
          </p:spPr>
        </p:sp>
        <p:sp>
          <p:nvSpPr>
            <p:cNvPr name="TextBox 29" id="29"/>
            <p:cNvSpPr txBox="true"/>
            <p:nvPr/>
          </p:nvSpPr>
          <p:spPr>
            <a:xfrm>
              <a:off x="152400" y="-66675"/>
              <a:ext cx="1139148" cy="418667"/>
            </a:xfrm>
            <a:prstGeom prst="rect">
              <a:avLst/>
            </a:prstGeom>
          </p:spPr>
          <p:txBody>
            <a:bodyPr anchor="ctr" rtlCol="false" tIns="50800" lIns="50800" bIns="50800" rIns="50800"/>
            <a:lstStyle/>
            <a:p>
              <a:pPr algn="ctr">
                <a:lnSpc>
                  <a:spcPts val="4199"/>
                </a:lnSpc>
              </a:pPr>
              <a:r>
                <a:rPr lang="en-US" sz="2999">
                  <a:solidFill>
                    <a:srgbClr val="FFFFFE"/>
                  </a:solidFill>
                  <a:latin typeface="Barlow Bold"/>
                </a:rPr>
                <a:t>REDUCED QUALITY OF CARE</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3735901" y="8200051"/>
            <a:ext cx="2362613" cy="2749222"/>
            <a:chOff x="0" y="0"/>
            <a:chExt cx="698500" cy="812800"/>
          </a:xfrm>
        </p:grpSpPr>
        <p:sp>
          <p:nvSpPr>
            <p:cNvPr name="Freeform 3" id="3"/>
            <p:cNvSpPr/>
            <p:nvPr/>
          </p:nvSpPr>
          <p:spPr>
            <a:xfrm flipH="false" flipV="false" rot="0">
              <a:off x="0" y="12978"/>
              <a:ext cx="698500" cy="786844"/>
            </a:xfrm>
            <a:custGeom>
              <a:avLst/>
              <a:gdLst/>
              <a:ahLst/>
              <a:cxnLst/>
              <a:rect r="r" b="b" t="t" l="l"/>
              <a:pathLst>
                <a:path h="786844" w="698500">
                  <a:moveTo>
                    <a:pt x="407667" y="21010"/>
                  </a:moveTo>
                  <a:lnTo>
                    <a:pt x="640083" y="156234"/>
                  </a:lnTo>
                  <a:cubicBezTo>
                    <a:pt x="676250" y="177277"/>
                    <a:pt x="698500" y="215964"/>
                    <a:pt x="698500" y="257807"/>
                  </a:cubicBezTo>
                  <a:lnTo>
                    <a:pt x="698500" y="529037"/>
                  </a:lnTo>
                  <a:cubicBezTo>
                    <a:pt x="698500" y="570880"/>
                    <a:pt x="676250" y="609567"/>
                    <a:pt x="640083" y="630610"/>
                  </a:cubicBezTo>
                  <a:lnTo>
                    <a:pt x="407667" y="765834"/>
                  </a:lnTo>
                  <a:cubicBezTo>
                    <a:pt x="371556" y="786844"/>
                    <a:pt x="326944" y="786844"/>
                    <a:pt x="290833" y="765834"/>
                  </a:cubicBezTo>
                  <a:lnTo>
                    <a:pt x="58417" y="630610"/>
                  </a:lnTo>
                  <a:cubicBezTo>
                    <a:pt x="22250" y="609567"/>
                    <a:pt x="0" y="570880"/>
                    <a:pt x="0" y="529037"/>
                  </a:cubicBezTo>
                  <a:lnTo>
                    <a:pt x="0" y="257807"/>
                  </a:lnTo>
                  <a:cubicBezTo>
                    <a:pt x="0" y="215964"/>
                    <a:pt x="22250" y="177277"/>
                    <a:pt x="58417" y="156234"/>
                  </a:cubicBezTo>
                  <a:lnTo>
                    <a:pt x="290833" y="21010"/>
                  </a:lnTo>
                  <a:cubicBezTo>
                    <a:pt x="326944" y="0"/>
                    <a:pt x="371556" y="0"/>
                    <a:pt x="407667" y="21010"/>
                  </a:cubicBezTo>
                  <a:close/>
                </a:path>
              </a:pathLst>
            </a:custGeom>
            <a:gradFill rotWithShape="true">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name="Freeform 4" id="4"/>
          <p:cNvSpPr/>
          <p:nvPr/>
        </p:nvSpPr>
        <p:spPr>
          <a:xfrm flipH="false" flipV="false" rot="-5400000">
            <a:off x="-1389994" y="7852086"/>
            <a:ext cx="4337103" cy="3941343"/>
          </a:xfrm>
          <a:custGeom>
            <a:avLst/>
            <a:gdLst/>
            <a:ahLst/>
            <a:cxnLst/>
            <a:rect r="r" b="b" t="t" l="l"/>
            <a:pathLst>
              <a:path h="3941343" w="4337103">
                <a:moveTo>
                  <a:pt x="0" y="0"/>
                </a:moveTo>
                <a:lnTo>
                  <a:pt x="4337103" y="0"/>
                </a:lnTo>
                <a:lnTo>
                  <a:pt x="4337103" y="3941343"/>
                </a:lnTo>
                <a:lnTo>
                  <a:pt x="0" y="3941343"/>
                </a:lnTo>
                <a:lnTo>
                  <a:pt x="0" y="0"/>
                </a:lnTo>
                <a:close/>
              </a:path>
            </a:pathLst>
          </a:custGeom>
          <a:blipFill>
            <a:blip r:embed="rId3"/>
            <a:stretch>
              <a:fillRect l="0" t="0" r="0" b="0"/>
            </a:stretch>
          </a:blipFill>
        </p:spPr>
      </p:sp>
      <p:grpSp>
        <p:nvGrpSpPr>
          <p:cNvPr name="Group 5" id="5"/>
          <p:cNvGrpSpPr/>
          <p:nvPr/>
        </p:nvGrpSpPr>
        <p:grpSpPr>
          <a:xfrm rot="0">
            <a:off x="-752686" y="8086204"/>
            <a:ext cx="3134402" cy="3647304"/>
            <a:chOff x="0" y="0"/>
            <a:chExt cx="698500" cy="812800"/>
          </a:xfrm>
        </p:grpSpPr>
        <p:sp>
          <p:nvSpPr>
            <p:cNvPr name="Freeform 6" id="6"/>
            <p:cNvSpPr/>
            <p:nvPr/>
          </p:nvSpPr>
          <p:spPr>
            <a:xfrm flipH="false" flipV="false" rot="0">
              <a:off x="0" y="9782"/>
              <a:ext cx="698500" cy="793235"/>
            </a:xfrm>
            <a:custGeom>
              <a:avLst/>
              <a:gdLst/>
              <a:ahLst/>
              <a:cxnLst/>
              <a:rect r="r" b="b" t="t" l="l"/>
              <a:pathLst>
                <a:path h="793235" w="698500">
                  <a:moveTo>
                    <a:pt x="393283" y="15837"/>
                  </a:moveTo>
                  <a:lnTo>
                    <a:pt x="654467" y="167799"/>
                  </a:lnTo>
                  <a:cubicBezTo>
                    <a:pt x="681729" y="183660"/>
                    <a:pt x="698500" y="212821"/>
                    <a:pt x="698500" y="244361"/>
                  </a:cubicBezTo>
                  <a:lnTo>
                    <a:pt x="698500" y="548875"/>
                  </a:lnTo>
                  <a:cubicBezTo>
                    <a:pt x="698500" y="580415"/>
                    <a:pt x="681729" y="609576"/>
                    <a:pt x="654467" y="625437"/>
                  </a:cubicBezTo>
                  <a:lnTo>
                    <a:pt x="393283" y="777399"/>
                  </a:lnTo>
                  <a:cubicBezTo>
                    <a:pt x="366064" y="793236"/>
                    <a:pt x="332436" y="793236"/>
                    <a:pt x="305217" y="777399"/>
                  </a:cubicBezTo>
                  <a:lnTo>
                    <a:pt x="44033" y="625437"/>
                  </a:lnTo>
                  <a:cubicBezTo>
                    <a:pt x="16771" y="609576"/>
                    <a:pt x="0" y="580415"/>
                    <a:pt x="0" y="548875"/>
                  </a:cubicBezTo>
                  <a:lnTo>
                    <a:pt x="0" y="244361"/>
                  </a:lnTo>
                  <a:cubicBezTo>
                    <a:pt x="0" y="212821"/>
                    <a:pt x="16771" y="183660"/>
                    <a:pt x="44033" y="167799"/>
                  </a:cubicBezTo>
                  <a:lnTo>
                    <a:pt x="305217" y="15837"/>
                  </a:lnTo>
                  <a:cubicBezTo>
                    <a:pt x="332436" y="0"/>
                    <a:pt x="366064" y="0"/>
                    <a:pt x="393283" y="15837"/>
                  </a:cubicBezTo>
                  <a:close/>
                </a:path>
              </a:pathLst>
            </a:custGeom>
            <a:gradFill rotWithShape="true">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name="Freeform 7" id="7"/>
          <p:cNvSpPr/>
          <p:nvPr/>
        </p:nvSpPr>
        <p:spPr>
          <a:xfrm flipH="false" flipV="false" rot="0">
            <a:off x="-425007" y="8560143"/>
            <a:ext cx="2736219" cy="1706716"/>
          </a:xfrm>
          <a:custGeom>
            <a:avLst/>
            <a:gdLst/>
            <a:ahLst/>
            <a:cxnLst/>
            <a:rect r="r" b="b" t="t" l="l"/>
            <a:pathLst>
              <a:path h="1706716" w="2736219">
                <a:moveTo>
                  <a:pt x="0" y="0"/>
                </a:moveTo>
                <a:lnTo>
                  <a:pt x="2736218" y="0"/>
                </a:lnTo>
                <a:lnTo>
                  <a:pt x="2736218" y="1706716"/>
                </a:lnTo>
                <a:lnTo>
                  <a:pt x="0" y="17067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548266" y="8590936"/>
            <a:ext cx="1014878" cy="1967453"/>
          </a:xfrm>
          <a:custGeom>
            <a:avLst/>
            <a:gdLst/>
            <a:ahLst/>
            <a:cxnLst/>
            <a:rect r="r" b="b" t="t" l="l"/>
            <a:pathLst>
              <a:path h="1967453" w="1014878">
                <a:moveTo>
                  <a:pt x="0" y="0"/>
                </a:moveTo>
                <a:lnTo>
                  <a:pt x="1014878" y="0"/>
                </a:lnTo>
                <a:lnTo>
                  <a:pt x="1014878" y="1967453"/>
                </a:lnTo>
                <a:lnTo>
                  <a:pt x="0" y="19674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329418" y="8266800"/>
            <a:ext cx="1978630" cy="2004680"/>
          </a:xfrm>
          <a:custGeom>
            <a:avLst/>
            <a:gdLst/>
            <a:ahLst/>
            <a:cxnLst/>
            <a:rect r="r" b="b" t="t" l="l"/>
            <a:pathLst>
              <a:path h="2004680" w="1978630">
                <a:moveTo>
                  <a:pt x="0" y="0"/>
                </a:moveTo>
                <a:lnTo>
                  <a:pt x="1978630" y="0"/>
                </a:lnTo>
                <a:lnTo>
                  <a:pt x="1978630" y="2004681"/>
                </a:lnTo>
                <a:lnTo>
                  <a:pt x="0" y="2004681"/>
                </a:lnTo>
                <a:lnTo>
                  <a:pt x="0" y="0"/>
                </a:lnTo>
                <a:close/>
              </a:path>
            </a:pathLst>
          </a:custGeom>
          <a:blipFill>
            <a:blip r:embed="rId8"/>
            <a:stretch>
              <a:fillRect l="-658" t="0" r="-658" b="0"/>
            </a:stretch>
          </a:blipFill>
        </p:spPr>
      </p:sp>
      <p:sp>
        <p:nvSpPr>
          <p:cNvPr name="Freeform 10" id="10"/>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5400000">
            <a:off x="16560544" y="397433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5400000">
            <a:off x="16560544" y="124928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5400000">
            <a:off x="-1249287" y="6203834"/>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5400000">
            <a:off x="-1249287" y="339731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5400000">
            <a:off x="-1249287" y="59079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6" id="16"/>
          <p:cNvGrpSpPr/>
          <p:nvPr/>
        </p:nvGrpSpPr>
        <p:grpSpPr>
          <a:xfrm rot="0">
            <a:off x="2094605" y="8268980"/>
            <a:ext cx="2243187" cy="2610254"/>
            <a:chOff x="0" y="0"/>
            <a:chExt cx="698500" cy="812800"/>
          </a:xfrm>
        </p:grpSpPr>
        <p:sp>
          <p:nvSpPr>
            <p:cNvPr name="Freeform 17" id="17"/>
            <p:cNvSpPr/>
            <p:nvPr/>
          </p:nvSpPr>
          <p:spPr>
            <a:xfrm flipH="false" flipV="false" rot="0">
              <a:off x="0" y="13669"/>
              <a:ext cx="698500" cy="785462"/>
            </a:xfrm>
            <a:custGeom>
              <a:avLst/>
              <a:gdLst/>
              <a:ahLst/>
              <a:cxnLst/>
              <a:rect r="r" b="b" t="t" l="l"/>
              <a:pathLst>
                <a:path h="785462" w="698500">
                  <a:moveTo>
                    <a:pt x="410777" y="22129"/>
                  </a:moveTo>
                  <a:lnTo>
                    <a:pt x="636973" y="153733"/>
                  </a:lnTo>
                  <a:cubicBezTo>
                    <a:pt x="675066" y="175896"/>
                    <a:pt x="698500" y="216643"/>
                    <a:pt x="698500" y="260714"/>
                  </a:cubicBezTo>
                  <a:lnTo>
                    <a:pt x="698500" y="524748"/>
                  </a:lnTo>
                  <a:cubicBezTo>
                    <a:pt x="698500" y="568819"/>
                    <a:pt x="675066" y="609565"/>
                    <a:pt x="636973" y="631729"/>
                  </a:cubicBezTo>
                  <a:lnTo>
                    <a:pt x="410777" y="763333"/>
                  </a:lnTo>
                  <a:cubicBezTo>
                    <a:pt x="372744" y="785462"/>
                    <a:pt x="325756" y="785462"/>
                    <a:pt x="287723" y="763333"/>
                  </a:cubicBezTo>
                  <a:lnTo>
                    <a:pt x="61527" y="631729"/>
                  </a:lnTo>
                  <a:cubicBezTo>
                    <a:pt x="23434" y="609565"/>
                    <a:pt x="0" y="568819"/>
                    <a:pt x="0" y="524748"/>
                  </a:cubicBezTo>
                  <a:lnTo>
                    <a:pt x="0" y="260714"/>
                  </a:lnTo>
                  <a:cubicBezTo>
                    <a:pt x="0" y="216643"/>
                    <a:pt x="23434" y="175896"/>
                    <a:pt x="61527" y="153733"/>
                  </a:cubicBezTo>
                  <a:lnTo>
                    <a:pt x="287723" y="22129"/>
                  </a:lnTo>
                  <a:cubicBezTo>
                    <a:pt x="325756" y="0"/>
                    <a:pt x="372744" y="0"/>
                    <a:pt x="410777" y="22129"/>
                  </a:cubicBezTo>
                  <a:close/>
                </a:path>
              </a:pathLst>
            </a:custGeom>
            <a:gradFill rotWithShape="true">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name="Freeform 18" id="18"/>
          <p:cNvSpPr/>
          <p:nvPr/>
        </p:nvSpPr>
        <p:spPr>
          <a:xfrm flipH="false" flipV="false" rot="0">
            <a:off x="2303920" y="8812991"/>
            <a:ext cx="890619" cy="890619"/>
          </a:xfrm>
          <a:custGeom>
            <a:avLst/>
            <a:gdLst/>
            <a:ahLst/>
            <a:cxnLst/>
            <a:rect r="r" b="b" t="t" l="l"/>
            <a:pathLst>
              <a:path h="890619" w="890619">
                <a:moveTo>
                  <a:pt x="0" y="0"/>
                </a:moveTo>
                <a:lnTo>
                  <a:pt x="890619" y="0"/>
                </a:lnTo>
                <a:lnTo>
                  <a:pt x="890619" y="890618"/>
                </a:lnTo>
                <a:lnTo>
                  <a:pt x="0" y="89061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3401672" y="9159354"/>
            <a:ext cx="936119" cy="1088511"/>
          </a:xfrm>
          <a:custGeom>
            <a:avLst/>
            <a:gdLst/>
            <a:ahLst/>
            <a:cxnLst/>
            <a:rect r="r" b="b" t="t" l="l"/>
            <a:pathLst>
              <a:path h="1088511" w="936119">
                <a:moveTo>
                  <a:pt x="0" y="0"/>
                </a:moveTo>
                <a:lnTo>
                  <a:pt x="936119" y="0"/>
                </a:lnTo>
                <a:lnTo>
                  <a:pt x="936119" y="1088511"/>
                </a:lnTo>
                <a:lnTo>
                  <a:pt x="0" y="108851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10800000">
            <a:off x="5055705" y="1623918"/>
            <a:ext cx="6509967" cy="3547932"/>
          </a:xfrm>
          <a:custGeom>
            <a:avLst/>
            <a:gdLst/>
            <a:ahLst/>
            <a:cxnLst/>
            <a:rect r="r" b="b" t="t" l="l"/>
            <a:pathLst>
              <a:path h="3547932" w="6509967">
                <a:moveTo>
                  <a:pt x="0" y="0"/>
                </a:moveTo>
                <a:lnTo>
                  <a:pt x="6509967" y="0"/>
                </a:lnTo>
                <a:lnTo>
                  <a:pt x="6509967" y="3547932"/>
                </a:lnTo>
                <a:lnTo>
                  <a:pt x="0" y="354793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7451063" y="6877489"/>
            <a:ext cx="1788013" cy="2897815"/>
          </a:xfrm>
          <a:custGeom>
            <a:avLst/>
            <a:gdLst/>
            <a:ahLst/>
            <a:cxnLst/>
            <a:rect r="r" b="b" t="t" l="l"/>
            <a:pathLst>
              <a:path h="2897815" w="1788013">
                <a:moveTo>
                  <a:pt x="0" y="0"/>
                </a:moveTo>
                <a:lnTo>
                  <a:pt x="1788014" y="0"/>
                </a:lnTo>
                <a:lnTo>
                  <a:pt x="1788014" y="2897815"/>
                </a:lnTo>
                <a:lnTo>
                  <a:pt x="0" y="2897815"/>
                </a:lnTo>
                <a:lnTo>
                  <a:pt x="0" y="0"/>
                </a:lnTo>
                <a:close/>
              </a:path>
            </a:pathLst>
          </a:custGeom>
          <a:blipFill>
            <a:blip r:embed="rId17"/>
            <a:stretch>
              <a:fillRect l="0" t="0" r="0" b="0"/>
            </a:stretch>
          </a:blipFill>
        </p:spPr>
      </p:sp>
      <p:sp>
        <p:nvSpPr>
          <p:cNvPr name="Freeform 22" id="22"/>
          <p:cNvSpPr/>
          <p:nvPr/>
        </p:nvSpPr>
        <p:spPr>
          <a:xfrm flipH="false" flipV="false" rot="0">
            <a:off x="9448627" y="6403546"/>
            <a:ext cx="6190620" cy="3844318"/>
          </a:xfrm>
          <a:custGeom>
            <a:avLst/>
            <a:gdLst/>
            <a:ahLst/>
            <a:cxnLst/>
            <a:rect r="r" b="b" t="t" l="l"/>
            <a:pathLst>
              <a:path h="3844318" w="6190620">
                <a:moveTo>
                  <a:pt x="0" y="0"/>
                </a:moveTo>
                <a:lnTo>
                  <a:pt x="6190620" y="0"/>
                </a:lnTo>
                <a:lnTo>
                  <a:pt x="6190620" y="3844319"/>
                </a:lnTo>
                <a:lnTo>
                  <a:pt x="0" y="3844319"/>
                </a:lnTo>
                <a:lnTo>
                  <a:pt x="0" y="0"/>
                </a:lnTo>
                <a:close/>
              </a:path>
            </a:pathLst>
          </a:custGeom>
          <a:blipFill>
            <a:blip r:embed="rId18"/>
            <a:stretch>
              <a:fillRect l="-20363" t="-23414" r="-18899" b="-16746"/>
            </a:stretch>
          </a:blipFill>
        </p:spPr>
      </p:sp>
      <p:sp>
        <p:nvSpPr>
          <p:cNvPr name="TextBox 23" id="23"/>
          <p:cNvSpPr txBox="true"/>
          <p:nvPr/>
        </p:nvSpPr>
        <p:spPr>
          <a:xfrm rot="0">
            <a:off x="2497714" y="455277"/>
            <a:ext cx="13292571" cy="845443"/>
          </a:xfrm>
          <a:prstGeom prst="rect">
            <a:avLst/>
          </a:prstGeom>
        </p:spPr>
        <p:txBody>
          <a:bodyPr anchor="t" rtlCol="false" tIns="0" lIns="0" bIns="0" rIns="0">
            <a:spAutoFit/>
          </a:bodyPr>
          <a:lstStyle/>
          <a:p>
            <a:pPr marL="0" indent="0" lvl="0">
              <a:lnSpc>
                <a:spcPts val="6588"/>
              </a:lnSpc>
            </a:pPr>
            <a:r>
              <a:rPr lang="en-US" sz="6100" spc="-152">
                <a:solidFill>
                  <a:srgbClr val="000000"/>
                </a:solidFill>
                <a:latin typeface="Pragmatica Bold"/>
              </a:rPr>
              <a:t>HISTORY OF ABR IN CANADA</a:t>
            </a:r>
          </a:p>
        </p:txBody>
      </p:sp>
      <p:sp>
        <p:nvSpPr>
          <p:cNvPr name="TextBox 24" id="24"/>
          <p:cNvSpPr txBox="true"/>
          <p:nvPr/>
        </p:nvSpPr>
        <p:spPr>
          <a:xfrm rot="0">
            <a:off x="698745" y="1323161"/>
            <a:ext cx="5034907" cy="1810385"/>
          </a:xfrm>
          <a:prstGeom prst="rect">
            <a:avLst/>
          </a:prstGeom>
        </p:spPr>
        <p:txBody>
          <a:bodyPr anchor="t" rtlCol="false" tIns="0" lIns="0" bIns="0" rIns="0">
            <a:spAutoFit/>
          </a:bodyPr>
          <a:lstStyle/>
          <a:p>
            <a:pPr algn="ctr">
              <a:lnSpc>
                <a:spcPts val="3640"/>
              </a:lnSpc>
            </a:pPr>
            <a:r>
              <a:rPr lang="en-US" sz="2600">
                <a:solidFill>
                  <a:srgbClr val="000000"/>
                </a:solidFill>
                <a:latin typeface="Pragmatica Bold"/>
              </a:rPr>
              <a:t>1600s</a:t>
            </a:r>
          </a:p>
          <a:p>
            <a:pPr algn="ctr">
              <a:lnSpc>
                <a:spcPts val="3640"/>
              </a:lnSpc>
            </a:pPr>
            <a:r>
              <a:rPr lang="en-US" sz="2600">
                <a:solidFill>
                  <a:srgbClr val="000000"/>
                </a:solidFill>
                <a:latin typeface="Pragmatica Bold"/>
              </a:rPr>
              <a:t>Blacks start living in Canada.</a:t>
            </a:r>
          </a:p>
          <a:p>
            <a:pPr algn="ctr">
              <a:lnSpc>
                <a:spcPts val="3640"/>
              </a:lnSpc>
            </a:pPr>
            <a:r>
              <a:rPr lang="en-US" sz="2600">
                <a:solidFill>
                  <a:srgbClr val="000000"/>
                </a:solidFill>
                <a:latin typeface="Pragmatica Bold"/>
              </a:rPr>
              <a:t>Experienced enslavement from then</a:t>
            </a:r>
          </a:p>
        </p:txBody>
      </p:sp>
      <p:sp>
        <p:nvSpPr>
          <p:cNvPr name="TextBox 25" id="25"/>
          <p:cNvSpPr txBox="true"/>
          <p:nvPr/>
        </p:nvSpPr>
        <p:spPr>
          <a:xfrm rot="0">
            <a:off x="5733651" y="5208978"/>
            <a:ext cx="5034907" cy="895985"/>
          </a:xfrm>
          <a:prstGeom prst="rect">
            <a:avLst/>
          </a:prstGeom>
        </p:spPr>
        <p:txBody>
          <a:bodyPr anchor="t" rtlCol="false" tIns="0" lIns="0" bIns="0" rIns="0">
            <a:spAutoFit/>
          </a:bodyPr>
          <a:lstStyle/>
          <a:p>
            <a:pPr algn="ctr">
              <a:lnSpc>
                <a:spcPts val="3640"/>
              </a:lnSpc>
            </a:pPr>
            <a:r>
              <a:rPr lang="en-US" sz="2600">
                <a:solidFill>
                  <a:srgbClr val="000000"/>
                </a:solidFill>
                <a:latin typeface="Pragmatica Bold"/>
              </a:rPr>
              <a:t>1700s</a:t>
            </a:r>
          </a:p>
          <a:p>
            <a:pPr algn="ctr">
              <a:lnSpc>
                <a:spcPts val="3640"/>
              </a:lnSpc>
            </a:pPr>
            <a:r>
              <a:rPr lang="en-US" sz="2600">
                <a:solidFill>
                  <a:srgbClr val="000000"/>
                </a:solidFill>
                <a:latin typeface="Pragmatica Bold"/>
              </a:rPr>
              <a:t>Arrival of Black loyalists</a:t>
            </a:r>
          </a:p>
        </p:txBody>
      </p:sp>
      <p:sp>
        <p:nvSpPr>
          <p:cNvPr name="TextBox 26" id="26"/>
          <p:cNvSpPr txBox="true"/>
          <p:nvPr/>
        </p:nvSpPr>
        <p:spPr>
          <a:xfrm rot="0">
            <a:off x="10207844" y="1323161"/>
            <a:ext cx="5034907" cy="895985"/>
          </a:xfrm>
          <a:prstGeom prst="rect">
            <a:avLst/>
          </a:prstGeom>
        </p:spPr>
        <p:txBody>
          <a:bodyPr anchor="t" rtlCol="false" tIns="0" lIns="0" bIns="0" rIns="0">
            <a:spAutoFit/>
          </a:bodyPr>
          <a:lstStyle/>
          <a:p>
            <a:pPr algn="ctr">
              <a:lnSpc>
                <a:spcPts val="3640"/>
              </a:lnSpc>
            </a:pPr>
            <a:r>
              <a:rPr lang="en-US" sz="2600">
                <a:solidFill>
                  <a:srgbClr val="000000"/>
                </a:solidFill>
                <a:latin typeface="Pragmatica Bold"/>
              </a:rPr>
              <a:t>1800s</a:t>
            </a:r>
          </a:p>
          <a:p>
            <a:pPr algn="ctr">
              <a:lnSpc>
                <a:spcPts val="3640"/>
              </a:lnSpc>
            </a:pPr>
            <a:r>
              <a:rPr lang="en-US" sz="2600">
                <a:solidFill>
                  <a:srgbClr val="000000"/>
                </a:solidFill>
                <a:latin typeface="Pragmatica Bold"/>
              </a:rPr>
              <a:t>Underground Railroad</a:t>
            </a:r>
          </a:p>
        </p:txBody>
      </p:sp>
      <p:sp>
        <p:nvSpPr>
          <p:cNvPr name="TextBox 27" id="27"/>
          <p:cNvSpPr txBox="true"/>
          <p:nvPr/>
        </p:nvSpPr>
        <p:spPr>
          <a:xfrm rot="0">
            <a:off x="9782002" y="7551861"/>
            <a:ext cx="5694251" cy="1746250"/>
          </a:xfrm>
          <a:prstGeom prst="rect">
            <a:avLst/>
          </a:prstGeom>
        </p:spPr>
        <p:txBody>
          <a:bodyPr anchor="t" rtlCol="false" tIns="0" lIns="0" bIns="0" rIns="0">
            <a:spAutoFit/>
          </a:bodyPr>
          <a:lstStyle/>
          <a:p>
            <a:pPr algn="just">
              <a:lnSpc>
                <a:spcPts val="3499"/>
              </a:lnSpc>
              <a:spcBef>
                <a:spcPct val="0"/>
              </a:spcBef>
            </a:pPr>
            <a:r>
              <a:rPr lang="en-US" sz="2499">
                <a:solidFill>
                  <a:srgbClr val="000000"/>
                </a:solidFill>
                <a:latin typeface="Barlow Bold"/>
              </a:rPr>
              <a:t>"Let us preserve for the sons of Canada </a:t>
            </a:r>
          </a:p>
          <a:p>
            <a:pPr algn="just">
              <a:lnSpc>
                <a:spcPts val="3499"/>
              </a:lnSpc>
              <a:spcBef>
                <a:spcPct val="0"/>
              </a:spcBef>
            </a:pPr>
            <a:r>
              <a:rPr lang="en-US" sz="2499">
                <a:solidFill>
                  <a:srgbClr val="000000"/>
                </a:solidFill>
                <a:latin typeface="Barlow Bold"/>
              </a:rPr>
              <a:t>the lands they propose to give to n___."</a:t>
            </a:r>
          </a:p>
          <a:p>
            <a:pPr algn="just">
              <a:lnSpc>
                <a:spcPts val="3499"/>
              </a:lnSpc>
              <a:spcBef>
                <a:spcPct val="0"/>
              </a:spcBef>
            </a:pPr>
            <a:r>
              <a:rPr lang="en-US" sz="2499">
                <a:solidFill>
                  <a:srgbClr val="000000"/>
                </a:solidFill>
                <a:latin typeface="Barlow Italics"/>
              </a:rPr>
              <a:t>William Thoburn, Ontario Conservative Party Member, 1911</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2081617" y="1734432"/>
            <a:ext cx="14468837" cy="6664834"/>
          </a:xfrm>
          <a:prstGeom prst="rect">
            <a:avLst/>
          </a:prstGeom>
        </p:spPr>
        <p:txBody>
          <a:bodyPr anchor="t" rtlCol="false" tIns="0" lIns="0" bIns="0" rIns="0">
            <a:spAutoFit/>
          </a:bodyPr>
          <a:lstStyle/>
          <a:p>
            <a:pPr>
              <a:lnSpc>
                <a:spcPts val="6635"/>
              </a:lnSpc>
            </a:pPr>
            <a:r>
              <a:rPr lang="en-US" sz="4199" spc="-79">
                <a:solidFill>
                  <a:srgbClr val="000000"/>
                </a:solidFill>
                <a:latin typeface="Barlow"/>
              </a:rPr>
              <a:t>Black youth in Toronto identified racism as key barrier to access to sexual health services</a:t>
            </a:r>
          </a:p>
          <a:p>
            <a:pPr>
              <a:lnSpc>
                <a:spcPts val="6635"/>
              </a:lnSpc>
            </a:pPr>
            <a:r>
              <a:rPr lang="en-US" sz="4199" spc="-79">
                <a:solidFill>
                  <a:srgbClr val="000000"/>
                </a:solidFill>
                <a:latin typeface="Barlow"/>
              </a:rPr>
              <a:t>Increased risk of violence and discrimination in legal settings</a:t>
            </a:r>
          </a:p>
          <a:p>
            <a:pPr>
              <a:lnSpc>
                <a:spcPts val="6635"/>
              </a:lnSpc>
            </a:pPr>
            <a:r>
              <a:rPr lang="en-US" sz="4199" spc="-79">
                <a:solidFill>
                  <a:srgbClr val="000000"/>
                </a:solidFill>
                <a:latin typeface="Barlow"/>
              </a:rPr>
              <a:t>-Intersection of Anti-Black racism and HIV non-disclosure law - disproportionate media coverage of Black people charged under HIV non-disclosure law </a:t>
            </a:r>
          </a:p>
          <a:p>
            <a:pPr>
              <a:lnSpc>
                <a:spcPts val="6635"/>
              </a:lnSpc>
            </a:pPr>
            <a:r>
              <a:rPr lang="en-US" sz="4199" spc="-79">
                <a:solidFill>
                  <a:srgbClr val="000000"/>
                </a:solidFill>
                <a:latin typeface="Barlow"/>
              </a:rPr>
              <a:t>"Service deserts" in racialized communities</a:t>
            </a:r>
          </a:p>
          <a:p>
            <a:pPr>
              <a:lnSpc>
                <a:spcPts val="6635"/>
              </a:lnSpc>
            </a:pPr>
            <a:r>
              <a:rPr lang="en-US" sz="4199" spc="-79">
                <a:solidFill>
                  <a:srgbClr val="000000"/>
                </a:solidFill>
                <a:latin typeface="Barlow"/>
              </a:rPr>
              <a:t>Increased risk of chronic illnesses (HIV, Diabetes, Hypertension)</a:t>
            </a:r>
          </a:p>
        </p:txBody>
      </p:sp>
      <p:sp>
        <p:nvSpPr>
          <p:cNvPr name="Freeform 3" id="3"/>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4" id="4"/>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2313032" y="464637"/>
            <a:ext cx="13661935"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ANTI-BLACK RACISM: PRESENT DAY</a:t>
            </a:r>
          </a:p>
        </p:txBody>
      </p:sp>
      <p:sp>
        <p:nvSpPr>
          <p:cNvPr name="Freeform 12" id="12"/>
          <p:cNvSpPr/>
          <p:nvPr/>
        </p:nvSpPr>
        <p:spPr>
          <a:xfrm flipH="false" flipV="false" rot="0">
            <a:off x="1545350" y="2119019"/>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545350" y="3824835"/>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545350" y="7133576"/>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545350" y="8043502"/>
            <a:ext cx="313268" cy="313268"/>
          </a:xfrm>
          <a:custGeom>
            <a:avLst/>
            <a:gdLst/>
            <a:ahLst/>
            <a:cxnLst/>
            <a:rect r="r" b="b" t="t" l="l"/>
            <a:pathLst>
              <a:path h="313268" w="313268">
                <a:moveTo>
                  <a:pt x="0" y="0"/>
                </a:moveTo>
                <a:lnTo>
                  <a:pt x="313267" y="0"/>
                </a:lnTo>
                <a:lnTo>
                  <a:pt x="313267" y="313267"/>
                </a:lnTo>
                <a:lnTo>
                  <a:pt x="0" y="3132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1938824" y="1773725"/>
            <a:ext cx="14468837" cy="6664834"/>
          </a:xfrm>
          <a:prstGeom prst="rect">
            <a:avLst/>
          </a:prstGeom>
        </p:spPr>
        <p:txBody>
          <a:bodyPr anchor="t" rtlCol="false" tIns="0" lIns="0" bIns="0" rIns="0">
            <a:spAutoFit/>
          </a:bodyPr>
          <a:lstStyle/>
          <a:p>
            <a:pPr>
              <a:lnSpc>
                <a:spcPts val="6635"/>
              </a:lnSpc>
            </a:pPr>
            <a:r>
              <a:rPr lang="en-US" sz="4199" spc="-79">
                <a:solidFill>
                  <a:srgbClr val="000000"/>
                </a:solidFill>
                <a:latin typeface="Barlow"/>
              </a:rPr>
              <a:t>Colonization, the Trans-Atlantic Slave Trade, has long lasting impacts on people of African descent</a:t>
            </a:r>
          </a:p>
          <a:p>
            <a:pPr>
              <a:lnSpc>
                <a:spcPts val="6635"/>
              </a:lnSpc>
            </a:pPr>
            <a:r>
              <a:rPr lang="en-US" sz="4199" spc="-79">
                <a:solidFill>
                  <a:srgbClr val="000000"/>
                </a:solidFill>
                <a:latin typeface="Barlow"/>
              </a:rPr>
              <a:t>Black people viewed as property, subhuman, unworthy of dignity, personhood, and humane treatment </a:t>
            </a:r>
          </a:p>
          <a:p>
            <a:pPr>
              <a:lnSpc>
                <a:spcPts val="6635"/>
              </a:lnSpc>
            </a:pPr>
            <a:r>
              <a:rPr lang="en-US" sz="4199" spc="-79">
                <a:solidFill>
                  <a:srgbClr val="000000"/>
                </a:solidFill>
                <a:latin typeface="Barlow"/>
              </a:rPr>
              <a:t>Racism used as a tool to justify unequal treatment</a:t>
            </a:r>
          </a:p>
          <a:p>
            <a:pPr>
              <a:lnSpc>
                <a:spcPts val="6635"/>
              </a:lnSpc>
            </a:pPr>
            <a:r>
              <a:rPr lang="en-US" sz="4199" spc="-79">
                <a:solidFill>
                  <a:srgbClr val="000000"/>
                </a:solidFill>
                <a:latin typeface="Barlow"/>
              </a:rPr>
              <a:t>Historical events in Sexual and Reproductive Health (SRH) continue to impact people of African descent’s experiences of health care in present day</a:t>
            </a:r>
          </a:p>
        </p:txBody>
      </p:sp>
      <p:sp>
        <p:nvSpPr>
          <p:cNvPr name="Freeform 3" id="3"/>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4" id="4"/>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310313" y="464637"/>
            <a:ext cx="15725859"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SRH STEREOTYPE, PREJUDICE &amp; HISTORY</a:t>
            </a:r>
          </a:p>
        </p:txBody>
      </p:sp>
      <p:sp>
        <p:nvSpPr>
          <p:cNvPr name="Freeform 12" id="12"/>
          <p:cNvSpPr/>
          <p:nvPr/>
        </p:nvSpPr>
        <p:spPr>
          <a:xfrm flipH="false" flipV="false" rot="0">
            <a:off x="1545350" y="2119019"/>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545350" y="3824835"/>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545350" y="5528753"/>
            <a:ext cx="313268" cy="313268"/>
          </a:xfrm>
          <a:custGeom>
            <a:avLst/>
            <a:gdLst/>
            <a:ahLst/>
            <a:cxnLst/>
            <a:rect r="r" b="b" t="t" l="l"/>
            <a:pathLst>
              <a:path h="313268" w="313268">
                <a:moveTo>
                  <a:pt x="0" y="0"/>
                </a:moveTo>
                <a:lnTo>
                  <a:pt x="313267" y="0"/>
                </a:lnTo>
                <a:lnTo>
                  <a:pt x="313267" y="313267"/>
                </a:lnTo>
                <a:lnTo>
                  <a:pt x="0" y="3132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545350" y="6304835"/>
            <a:ext cx="313268" cy="313268"/>
          </a:xfrm>
          <a:custGeom>
            <a:avLst/>
            <a:gdLst/>
            <a:ahLst/>
            <a:cxnLst/>
            <a:rect r="r" b="b" t="t" l="l"/>
            <a:pathLst>
              <a:path h="313268" w="313268">
                <a:moveTo>
                  <a:pt x="0" y="0"/>
                </a:moveTo>
                <a:lnTo>
                  <a:pt x="313267" y="0"/>
                </a:lnTo>
                <a:lnTo>
                  <a:pt x="313267" y="313267"/>
                </a:lnTo>
                <a:lnTo>
                  <a:pt x="0" y="3132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6263153" y="8915718"/>
            <a:ext cx="1703784" cy="599439"/>
          </a:xfrm>
          <a:prstGeom prst="rect">
            <a:avLst/>
          </a:prstGeom>
        </p:spPr>
        <p:txBody>
          <a:bodyPr anchor="t" rtlCol="false" tIns="0" lIns="0" bIns="0" rIns="0">
            <a:spAutoFit/>
          </a:bodyPr>
          <a:lstStyle/>
          <a:p>
            <a:pPr>
              <a:lnSpc>
                <a:spcPts val="4760"/>
              </a:lnSpc>
            </a:pPr>
            <a:r>
              <a:rPr lang="en-US" sz="3400" u="sng">
                <a:solidFill>
                  <a:srgbClr val="1F3B80"/>
                </a:solidFill>
                <a:latin typeface="Arimo Bold"/>
                <a:hlinkClick r:id="rId8" tooltip="https://www.youtube.com/watch?v=H6wFsM5RTL8"/>
              </a:rPr>
              <a:t>Video 1</a:t>
            </a:r>
            <a:r>
              <a:rPr lang="en-US" sz="3400">
                <a:solidFill>
                  <a:srgbClr val="1F3B80"/>
                </a:solidFill>
                <a:latin typeface="Arimo Bold"/>
              </a:rPr>
              <a:t>*</a:t>
            </a:r>
          </a:p>
        </p:txBody>
      </p:sp>
      <p:sp>
        <p:nvSpPr>
          <p:cNvPr name="TextBox 17" id="17"/>
          <p:cNvSpPr txBox="true"/>
          <p:nvPr/>
        </p:nvSpPr>
        <p:spPr>
          <a:xfrm rot="0">
            <a:off x="10885409" y="8915718"/>
            <a:ext cx="1535787" cy="599439"/>
          </a:xfrm>
          <a:prstGeom prst="rect">
            <a:avLst/>
          </a:prstGeom>
        </p:spPr>
        <p:txBody>
          <a:bodyPr anchor="t" rtlCol="false" tIns="0" lIns="0" bIns="0" rIns="0">
            <a:spAutoFit/>
          </a:bodyPr>
          <a:lstStyle/>
          <a:p>
            <a:pPr>
              <a:lnSpc>
                <a:spcPts val="4760"/>
              </a:lnSpc>
            </a:pPr>
            <a:r>
              <a:rPr lang="en-US" sz="3400" u="sng">
                <a:solidFill>
                  <a:srgbClr val="1F3B80"/>
                </a:solidFill>
                <a:latin typeface="Arimo Bold"/>
                <a:hlinkClick r:id="rId9" tooltip="https://www.youtube.com/watch?v=T3kR2dMCfOM"/>
              </a:rPr>
              <a:t>Video</a:t>
            </a:r>
            <a:r>
              <a:rPr lang="en-US" sz="3400" u="sng">
                <a:solidFill>
                  <a:srgbClr val="1F3B80"/>
                </a:solidFill>
                <a:latin typeface="Arimo Bold"/>
              </a:rPr>
              <a:t> 2</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2204454" y="1995194"/>
            <a:ext cx="14468837" cy="7808214"/>
          </a:xfrm>
          <a:prstGeom prst="rect">
            <a:avLst/>
          </a:prstGeom>
        </p:spPr>
        <p:txBody>
          <a:bodyPr anchor="t" rtlCol="false" tIns="0" lIns="0" bIns="0" rIns="0">
            <a:spAutoFit/>
          </a:bodyPr>
          <a:lstStyle/>
          <a:p>
            <a:pPr>
              <a:lnSpc>
                <a:spcPts val="5688"/>
              </a:lnSpc>
            </a:pPr>
            <a:r>
              <a:rPr lang="en-US" sz="3600" spc="-68">
                <a:solidFill>
                  <a:srgbClr val="000000"/>
                </a:solidFill>
                <a:latin typeface="Barlow"/>
              </a:rPr>
              <a:t>A Canadian Study by Mahabir et. al (2021) presented the following findings on black women's experiences of racism while accessing healthcare.</a:t>
            </a:r>
          </a:p>
          <a:p>
            <a:pPr>
              <a:lnSpc>
                <a:spcPts val="5688"/>
              </a:lnSpc>
            </a:pPr>
            <a:r>
              <a:rPr lang="en-US" sz="3600" spc="-68">
                <a:solidFill>
                  <a:srgbClr val="000000"/>
                </a:solidFill>
                <a:latin typeface="Barlow"/>
              </a:rPr>
              <a:t>Five key factors identified:</a:t>
            </a:r>
          </a:p>
          <a:p>
            <a:pPr marL="777240" indent="-388620" lvl="1">
              <a:lnSpc>
                <a:spcPts val="5688"/>
              </a:lnSpc>
              <a:buFont typeface="Arial"/>
              <a:buChar char="•"/>
            </a:pPr>
            <a:r>
              <a:rPr lang="en-US" sz="3600" spc="-68">
                <a:solidFill>
                  <a:srgbClr val="000000"/>
                </a:solidFill>
                <a:latin typeface="Barlow"/>
              </a:rPr>
              <a:t>feeling dehumanized as a patient</a:t>
            </a:r>
          </a:p>
          <a:p>
            <a:pPr marL="777240" indent="-388620" lvl="1">
              <a:lnSpc>
                <a:spcPts val="5688"/>
              </a:lnSpc>
              <a:buFont typeface="Arial"/>
              <a:buChar char="•"/>
            </a:pPr>
            <a:r>
              <a:rPr lang="en-US" sz="3600" spc="-68">
                <a:solidFill>
                  <a:srgbClr val="000000"/>
                </a:solidFill>
                <a:latin typeface="Barlow"/>
              </a:rPr>
              <a:t>issues of negligent communication</a:t>
            </a:r>
          </a:p>
          <a:p>
            <a:pPr marL="777240" indent="-388620" lvl="1">
              <a:lnSpc>
                <a:spcPts val="5688"/>
              </a:lnSpc>
              <a:buFont typeface="Arial"/>
              <a:buChar char="•"/>
            </a:pPr>
            <a:r>
              <a:rPr lang="en-US" sz="3600" spc="-68">
                <a:solidFill>
                  <a:srgbClr val="000000"/>
                </a:solidFill>
                <a:latin typeface="Barlow"/>
              </a:rPr>
              <a:t>professional misconduct</a:t>
            </a:r>
          </a:p>
          <a:p>
            <a:pPr marL="777240" indent="-388620" lvl="1">
              <a:lnSpc>
                <a:spcPts val="5688"/>
              </a:lnSpc>
              <a:buFont typeface="Arial"/>
              <a:buChar char="•"/>
            </a:pPr>
            <a:r>
              <a:rPr lang="en-US" sz="3600" spc="-68">
                <a:solidFill>
                  <a:srgbClr val="000000"/>
                </a:solidFill>
                <a:latin typeface="Barlow"/>
              </a:rPr>
              <a:t>unequal access to healthcare</a:t>
            </a:r>
          </a:p>
          <a:p>
            <a:pPr>
              <a:lnSpc>
                <a:spcPts val="5688"/>
              </a:lnSpc>
            </a:pPr>
            <a:r>
              <a:rPr lang="en-US" sz="3600" spc="-68">
                <a:solidFill>
                  <a:srgbClr val="000000"/>
                </a:solidFill>
                <a:latin typeface="Barlow"/>
              </a:rPr>
              <a:t>Produced negative outcomes for Black women's health:</a:t>
            </a:r>
          </a:p>
          <a:p>
            <a:pPr marL="777240" indent="-388620" lvl="1">
              <a:lnSpc>
                <a:spcPts val="5688"/>
              </a:lnSpc>
              <a:buFont typeface="Arial"/>
              <a:buChar char="•"/>
            </a:pPr>
            <a:r>
              <a:rPr lang="en-US" sz="3600" spc="-68">
                <a:solidFill>
                  <a:srgbClr val="000000"/>
                </a:solidFill>
                <a:latin typeface="Barlow"/>
              </a:rPr>
              <a:t>lack of inclusion around own reproductive health needs</a:t>
            </a:r>
          </a:p>
          <a:p>
            <a:pPr marL="777240" indent="-388620" lvl="1">
              <a:lnSpc>
                <a:spcPts val="5688"/>
              </a:lnSpc>
              <a:buFont typeface="Arial"/>
              <a:buChar char="•"/>
            </a:pPr>
            <a:r>
              <a:rPr lang="en-US" sz="3600" spc="-68">
                <a:solidFill>
                  <a:srgbClr val="000000"/>
                </a:solidFill>
                <a:latin typeface="Barlow"/>
              </a:rPr>
              <a:t>being undiagnosed/delayed diagnosis</a:t>
            </a:r>
          </a:p>
          <a:p>
            <a:pPr marL="777240" indent="-388620" lvl="1">
              <a:lnSpc>
                <a:spcPts val="5688"/>
              </a:lnSpc>
              <a:buFont typeface="Arial"/>
              <a:buChar char="•"/>
            </a:pPr>
            <a:r>
              <a:rPr lang="en-US" sz="3600" spc="-68">
                <a:solidFill>
                  <a:srgbClr val="000000"/>
                </a:solidFill>
                <a:latin typeface="Barlow"/>
              </a:rPr>
              <a:t>negative/racist treatment by healthcare providers</a:t>
            </a:r>
          </a:p>
        </p:txBody>
      </p:sp>
      <p:sp>
        <p:nvSpPr>
          <p:cNvPr name="Freeform 3" id="3"/>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4" id="4"/>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310313" y="445587"/>
            <a:ext cx="15725859" cy="1400179"/>
          </a:xfrm>
          <a:prstGeom prst="rect">
            <a:avLst/>
          </a:prstGeom>
        </p:spPr>
        <p:txBody>
          <a:bodyPr anchor="t" rtlCol="false" tIns="0" lIns="0" bIns="0" rIns="0">
            <a:spAutoFit/>
          </a:bodyPr>
          <a:lstStyle/>
          <a:p>
            <a:pPr algn="ctr" marL="0" indent="0" lvl="0">
              <a:lnSpc>
                <a:spcPts val="5400"/>
              </a:lnSpc>
            </a:pPr>
            <a:r>
              <a:rPr lang="en-US" sz="5000" spc="-125">
                <a:solidFill>
                  <a:srgbClr val="000000"/>
                </a:solidFill>
                <a:latin typeface="Pragmatica Bold"/>
              </a:rPr>
              <a:t>SRH STEREOTYPE, PREJUDICE &amp; HISTORY: PRESENT DAY</a:t>
            </a:r>
          </a:p>
        </p:txBody>
      </p:sp>
      <p:sp>
        <p:nvSpPr>
          <p:cNvPr name="Freeform 12" id="12"/>
          <p:cNvSpPr/>
          <p:nvPr/>
        </p:nvSpPr>
        <p:spPr>
          <a:xfrm flipH="false" flipV="false" rot="0">
            <a:off x="1545350" y="2377227"/>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545350" y="3671595"/>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545350" y="7333485"/>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7213094" y="6906853"/>
            <a:ext cx="3108909" cy="2447115"/>
          </a:xfrm>
          <a:custGeom>
            <a:avLst/>
            <a:gdLst/>
            <a:ahLst/>
            <a:cxnLst/>
            <a:rect r="r" b="b" t="t" l="l"/>
            <a:pathLst>
              <a:path h="2447115" w="3108909">
                <a:moveTo>
                  <a:pt x="0" y="0"/>
                </a:moveTo>
                <a:lnTo>
                  <a:pt x="3108909" y="0"/>
                </a:lnTo>
                <a:lnTo>
                  <a:pt x="3108909" y="2447116"/>
                </a:lnTo>
                <a:lnTo>
                  <a:pt x="0" y="2447116"/>
                </a:lnTo>
                <a:lnTo>
                  <a:pt x="0" y="0"/>
                </a:lnTo>
                <a:close/>
              </a:path>
            </a:pathLst>
          </a:custGeom>
          <a:blipFill>
            <a:blip r:embed="rId3"/>
            <a:stretch>
              <a:fillRect l="0" t="-2329" r="0" b="-13121"/>
            </a:stretch>
          </a:blipFill>
        </p:spPr>
      </p:sp>
      <p:grpSp>
        <p:nvGrpSpPr>
          <p:cNvPr name="Group 3" id="3"/>
          <p:cNvGrpSpPr/>
          <p:nvPr/>
        </p:nvGrpSpPr>
        <p:grpSpPr>
          <a:xfrm rot="0">
            <a:off x="7553545" y="6906853"/>
            <a:ext cx="2764888" cy="2376076"/>
            <a:chOff x="0" y="0"/>
            <a:chExt cx="812800" cy="698500"/>
          </a:xfrm>
        </p:grpSpPr>
        <p:sp>
          <p:nvSpPr>
            <p:cNvPr name="Freeform 4" id="4"/>
            <p:cNvSpPr/>
            <p:nvPr/>
          </p:nvSpPr>
          <p:spPr>
            <a:xfrm flipH="false" flipV="false" rot="0">
              <a:off x="20432" y="0"/>
              <a:ext cx="771936" cy="698500"/>
            </a:xfrm>
            <a:custGeom>
              <a:avLst/>
              <a:gdLst/>
              <a:ahLst/>
              <a:cxnLst/>
              <a:rect r="r" b="b" t="t" l="l"/>
              <a:pathLst>
                <a:path h="698500" w="771936">
                  <a:moveTo>
                    <a:pt x="738859" y="441219"/>
                  </a:moveTo>
                  <a:lnTo>
                    <a:pt x="642677" y="606531"/>
                  </a:lnTo>
                  <a:cubicBezTo>
                    <a:pt x="609549" y="663471"/>
                    <a:pt x="548641" y="698500"/>
                    <a:pt x="482765" y="698500"/>
                  </a:cubicBezTo>
                  <a:lnTo>
                    <a:pt x="289171" y="698500"/>
                  </a:lnTo>
                  <a:cubicBezTo>
                    <a:pt x="223295" y="698500"/>
                    <a:pt x="162387" y="663471"/>
                    <a:pt x="129259" y="606531"/>
                  </a:cubicBezTo>
                  <a:lnTo>
                    <a:pt x="33077" y="441219"/>
                  </a:lnTo>
                  <a:cubicBezTo>
                    <a:pt x="0" y="384368"/>
                    <a:pt x="0" y="314132"/>
                    <a:pt x="33077" y="257281"/>
                  </a:cubicBezTo>
                  <a:lnTo>
                    <a:pt x="129259" y="91969"/>
                  </a:lnTo>
                  <a:cubicBezTo>
                    <a:pt x="162387" y="35029"/>
                    <a:pt x="223295" y="0"/>
                    <a:pt x="289171" y="0"/>
                  </a:cubicBezTo>
                  <a:lnTo>
                    <a:pt x="482765" y="0"/>
                  </a:lnTo>
                  <a:cubicBezTo>
                    <a:pt x="548641" y="0"/>
                    <a:pt x="609549" y="35029"/>
                    <a:pt x="642677" y="91969"/>
                  </a:cubicBezTo>
                  <a:lnTo>
                    <a:pt x="738859" y="257281"/>
                  </a:lnTo>
                  <a:cubicBezTo>
                    <a:pt x="771936" y="314132"/>
                    <a:pt x="771936" y="384368"/>
                    <a:pt x="738859" y="441219"/>
                  </a:cubicBezTo>
                  <a:close/>
                </a:path>
              </a:pathLst>
            </a:custGeom>
            <a:solidFill>
              <a:srgbClr val="1F3B80"/>
            </a:solidFill>
          </p:spPr>
        </p:sp>
        <p:sp>
          <p:nvSpPr>
            <p:cNvPr name="TextBox 5" id="5"/>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50829" y="6159780"/>
            <a:ext cx="3992819" cy="3389523"/>
            <a:chOff x="0" y="0"/>
            <a:chExt cx="1091955" cy="926966"/>
          </a:xfrm>
        </p:grpSpPr>
        <p:sp>
          <p:nvSpPr>
            <p:cNvPr name="Freeform 7" id="7"/>
            <p:cNvSpPr/>
            <p:nvPr/>
          </p:nvSpPr>
          <p:spPr>
            <a:xfrm flipH="false" flipV="false" rot="0">
              <a:off x="0" y="0"/>
              <a:ext cx="1091955" cy="926966"/>
            </a:xfrm>
            <a:custGeom>
              <a:avLst/>
              <a:gdLst/>
              <a:ahLst/>
              <a:cxnLst/>
              <a:rect r="r" b="b" t="t" l="l"/>
              <a:pathLst>
                <a:path h="926966" w="1091955">
                  <a:moveTo>
                    <a:pt x="545977" y="0"/>
                  </a:moveTo>
                  <a:lnTo>
                    <a:pt x="626579" y="99860"/>
                  </a:lnTo>
                  <a:lnTo>
                    <a:pt x="744053" y="31567"/>
                  </a:lnTo>
                  <a:lnTo>
                    <a:pt x="776898" y="149507"/>
                  </a:lnTo>
                  <a:lnTo>
                    <a:pt x="915375" y="122004"/>
                  </a:lnTo>
                  <a:lnTo>
                    <a:pt x="896031" y="242096"/>
                  </a:lnTo>
                  <a:lnTo>
                    <a:pt x="1036809" y="259097"/>
                  </a:lnTo>
                  <a:lnTo>
                    <a:pt x="967885" y="365120"/>
                  </a:lnTo>
                  <a:lnTo>
                    <a:pt x="1091955" y="424330"/>
                  </a:lnTo>
                  <a:lnTo>
                    <a:pt x="982759" y="501968"/>
                  </a:lnTo>
                  <a:lnTo>
                    <a:pt x="1073362" y="595390"/>
                  </a:lnTo>
                  <a:lnTo>
                    <a:pt x="938643" y="634156"/>
                  </a:lnTo>
                  <a:lnTo>
                    <a:pt x="983544" y="749172"/>
                  </a:lnTo>
                  <a:lnTo>
                    <a:pt x="841496" y="743829"/>
                  </a:lnTo>
                  <a:lnTo>
                    <a:pt x="834629" y="864907"/>
                  </a:lnTo>
                  <a:lnTo>
                    <a:pt x="704437" y="816179"/>
                  </a:lnTo>
                  <a:lnTo>
                    <a:pt x="646731" y="926966"/>
                  </a:lnTo>
                  <a:lnTo>
                    <a:pt x="545977" y="841433"/>
                  </a:lnTo>
                  <a:lnTo>
                    <a:pt x="445224" y="926966"/>
                  </a:lnTo>
                  <a:lnTo>
                    <a:pt x="387518" y="816179"/>
                  </a:lnTo>
                  <a:lnTo>
                    <a:pt x="257326" y="864907"/>
                  </a:lnTo>
                  <a:lnTo>
                    <a:pt x="250459" y="743829"/>
                  </a:lnTo>
                  <a:lnTo>
                    <a:pt x="108411" y="749172"/>
                  </a:lnTo>
                  <a:lnTo>
                    <a:pt x="153311" y="634156"/>
                  </a:lnTo>
                  <a:lnTo>
                    <a:pt x="18593" y="595390"/>
                  </a:lnTo>
                  <a:lnTo>
                    <a:pt x="109195" y="501968"/>
                  </a:lnTo>
                  <a:lnTo>
                    <a:pt x="0" y="424330"/>
                  </a:lnTo>
                  <a:lnTo>
                    <a:pt x="124070" y="365120"/>
                  </a:lnTo>
                  <a:lnTo>
                    <a:pt x="55145" y="259097"/>
                  </a:lnTo>
                  <a:lnTo>
                    <a:pt x="195924" y="242096"/>
                  </a:lnTo>
                  <a:lnTo>
                    <a:pt x="176579" y="122004"/>
                  </a:lnTo>
                  <a:lnTo>
                    <a:pt x="315056" y="149507"/>
                  </a:lnTo>
                  <a:lnTo>
                    <a:pt x="347902" y="31567"/>
                  </a:lnTo>
                  <a:lnTo>
                    <a:pt x="465376" y="99860"/>
                  </a:lnTo>
                  <a:lnTo>
                    <a:pt x="545977" y="0"/>
                  </a:lnTo>
                  <a:close/>
                </a:path>
              </a:pathLst>
            </a:custGeom>
            <a:solidFill>
              <a:srgbClr val="A6A6A6"/>
            </a:solidFill>
          </p:spPr>
        </p:sp>
        <p:sp>
          <p:nvSpPr>
            <p:cNvPr name="TextBox 8" id="8"/>
            <p:cNvSpPr txBox="true"/>
            <p:nvPr/>
          </p:nvSpPr>
          <p:spPr>
            <a:xfrm>
              <a:off x="170618" y="78163"/>
              <a:ext cx="750719" cy="703964"/>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INTERNALIZED NEGATIVE VIEW OF OWN SEXUAL IDENTITY</a:t>
              </a:r>
            </a:p>
          </p:txBody>
        </p:sp>
      </p:grpSp>
      <p:grpSp>
        <p:nvGrpSpPr>
          <p:cNvPr name="Group 9" id="9"/>
          <p:cNvGrpSpPr/>
          <p:nvPr/>
        </p:nvGrpSpPr>
        <p:grpSpPr>
          <a:xfrm rot="0">
            <a:off x="5338265" y="1519833"/>
            <a:ext cx="3597725" cy="3287757"/>
            <a:chOff x="0" y="0"/>
            <a:chExt cx="987200" cy="902146"/>
          </a:xfrm>
        </p:grpSpPr>
        <p:sp>
          <p:nvSpPr>
            <p:cNvPr name="Freeform 10" id="10"/>
            <p:cNvSpPr/>
            <p:nvPr/>
          </p:nvSpPr>
          <p:spPr>
            <a:xfrm flipH="false" flipV="false" rot="0">
              <a:off x="0" y="0"/>
              <a:ext cx="987200" cy="902146"/>
            </a:xfrm>
            <a:custGeom>
              <a:avLst/>
              <a:gdLst/>
              <a:ahLst/>
              <a:cxnLst/>
              <a:rect r="r" b="b" t="t" l="l"/>
              <a:pathLst>
                <a:path h="902146" w="987200">
                  <a:moveTo>
                    <a:pt x="493600" y="0"/>
                  </a:moveTo>
                  <a:lnTo>
                    <a:pt x="566469" y="97186"/>
                  </a:lnTo>
                  <a:lnTo>
                    <a:pt x="672673" y="30721"/>
                  </a:lnTo>
                  <a:lnTo>
                    <a:pt x="702368" y="145503"/>
                  </a:lnTo>
                  <a:lnTo>
                    <a:pt x="827560" y="118737"/>
                  </a:lnTo>
                  <a:lnTo>
                    <a:pt x="810071" y="235614"/>
                  </a:lnTo>
                  <a:lnTo>
                    <a:pt x="937345" y="252160"/>
                  </a:lnTo>
                  <a:lnTo>
                    <a:pt x="875032" y="355344"/>
                  </a:lnTo>
                  <a:lnTo>
                    <a:pt x="987200" y="412969"/>
                  </a:lnTo>
                  <a:lnTo>
                    <a:pt x="888480" y="488528"/>
                  </a:lnTo>
                  <a:lnTo>
                    <a:pt x="970391" y="579448"/>
                  </a:lnTo>
                  <a:lnTo>
                    <a:pt x="848595" y="617176"/>
                  </a:lnTo>
                  <a:lnTo>
                    <a:pt x="889189" y="729113"/>
                  </a:lnTo>
                  <a:lnTo>
                    <a:pt x="760768" y="723913"/>
                  </a:lnTo>
                  <a:lnTo>
                    <a:pt x="754560" y="841749"/>
                  </a:lnTo>
                  <a:lnTo>
                    <a:pt x="636858" y="794326"/>
                  </a:lnTo>
                  <a:lnTo>
                    <a:pt x="584688" y="902146"/>
                  </a:lnTo>
                  <a:lnTo>
                    <a:pt x="493600" y="818903"/>
                  </a:lnTo>
                  <a:lnTo>
                    <a:pt x="402512" y="902146"/>
                  </a:lnTo>
                  <a:lnTo>
                    <a:pt x="350342" y="794326"/>
                  </a:lnTo>
                  <a:lnTo>
                    <a:pt x="232640" y="841749"/>
                  </a:lnTo>
                  <a:lnTo>
                    <a:pt x="226431" y="723913"/>
                  </a:lnTo>
                  <a:lnTo>
                    <a:pt x="98011" y="729113"/>
                  </a:lnTo>
                  <a:lnTo>
                    <a:pt x="138603" y="617176"/>
                  </a:lnTo>
                  <a:lnTo>
                    <a:pt x="16809" y="579448"/>
                  </a:lnTo>
                  <a:lnTo>
                    <a:pt x="98720" y="488528"/>
                  </a:lnTo>
                  <a:lnTo>
                    <a:pt x="0" y="412969"/>
                  </a:lnTo>
                  <a:lnTo>
                    <a:pt x="112167" y="355344"/>
                  </a:lnTo>
                  <a:lnTo>
                    <a:pt x="49854" y="252160"/>
                  </a:lnTo>
                  <a:lnTo>
                    <a:pt x="177128" y="235614"/>
                  </a:lnTo>
                  <a:lnTo>
                    <a:pt x="159639" y="118737"/>
                  </a:lnTo>
                  <a:lnTo>
                    <a:pt x="284832" y="145503"/>
                  </a:lnTo>
                  <a:lnTo>
                    <a:pt x="314526" y="30721"/>
                  </a:lnTo>
                  <a:lnTo>
                    <a:pt x="420731" y="97186"/>
                  </a:lnTo>
                  <a:lnTo>
                    <a:pt x="493600" y="0"/>
                  </a:lnTo>
                  <a:close/>
                </a:path>
              </a:pathLst>
            </a:custGeom>
            <a:solidFill>
              <a:srgbClr val="D4A12A"/>
            </a:solidFill>
          </p:spPr>
        </p:sp>
        <p:sp>
          <p:nvSpPr>
            <p:cNvPr name="TextBox 11" id="11"/>
            <p:cNvSpPr txBox="true"/>
            <p:nvPr/>
          </p:nvSpPr>
          <p:spPr>
            <a:xfrm>
              <a:off x="154250" y="74285"/>
              <a:ext cx="678700" cy="686900"/>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NO ACCESS TO CULTURALLY SAFE SRH SERVICES</a:t>
              </a:r>
            </a:p>
          </p:txBody>
        </p:sp>
      </p:grpSp>
      <p:grpSp>
        <p:nvGrpSpPr>
          <p:cNvPr name="Group 12" id="12"/>
          <p:cNvGrpSpPr/>
          <p:nvPr/>
        </p:nvGrpSpPr>
        <p:grpSpPr>
          <a:xfrm rot="0">
            <a:off x="2045997" y="3384947"/>
            <a:ext cx="3492951" cy="2962002"/>
            <a:chOff x="0" y="0"/>
            <a:chExt cx="958497" cy="812800"/>
          </a:xfrm>
        </p:grpSpPr>
        <p:sp>
          <p:nvSpPr>
            <p:cNvPr name="Freeform 13" id="13"/>
            <p:cNvSpPr/>
            <p:nvPr/>
          </p:nvSpPr>
          <p:spPr>
            <a:xfrm flipH="false" flipV="false" rot="0">
              <a:off x="0" y="0"/>
              <a:ext cx="958497" cy="812800"/>
            </a:xfrm>
            <a:custGeom>
              <a:avLst/>
              <a:gdLst/>
              <a:ahLst/>
              <a:cxnLst/>
              <a:rect r="r" b="b" t="t" l="l"/>
              <a:pathLst>
                <a:path h="812800" w="958497">
                  <a:moveTo>
                    <a:pt x="479249" y="0"/>
                  </a:moveTo>
                  <a:lnTo>
                    <a:pt x="549999" y="87561"/>
                  </a:lnTo>
                  <a:lnTo>
                    <a:pt x="653116" y="27679"/>
                  </a:lnTo>
                  <a:lnTo>
                    <a:pt x="681947" y="131093"/>
                  </a:lnTo>
                  <a:lnTo>
                    <a:pt x="803499" y="106978"/>
                  </a:lnTo>
                  <a:lnTo>
                    <a:pt x="786519" y="212279"/>
                  </a:lnTo>
                  <a:lnTo>
                    <a:pt x="910092" y="227186"/>
                  </a:lnTo>
                  <a:lnTo>
                    <a:pt x="849591" y="320152"/>
                  </a:lnTo>
                  <a:lnTo>
                    <a:pt x="958497" y="372069"/>
                  </a:lnTo>
                  <a:lnTo>
                    <a:pt x="862647" y="440145"/>
                  </a:lnTo>
                  <a:lnTo>
                    <a:pt x="942177" y="522061"/>
                  </a:lnTo>
                  <a:lnTo>
                    <a:pt x="823923" y="556053"/>
                  </a:lnTo>
                  <a:lnTo>
                    <a:pt x="863336" y="656904"/>
                  </a:lnTo>
                  <a:lnTo>
                    <a:pt x="738649" y="652219"/>
                  </a:lnTo>
                  <a:lnTo>
                    <a:pt x="732621" y="758384"/>
                  </a:lnTo>
                  <a:lnTo>
                    <a:pt x="618342" y="715658"/>
                  </a:lnTo>
                  <a:lnTo>
                    <a:pt x="567688" y="812800"/>
                  </a:lnTo>
                  <a:lnTo>
                    <a:pt x="479249" y="737801"/>
                  </a:lnTo>
                  <a:lnTo>
                    <a:pt x="390809" y="812800"/>
                  </a:lnTo>
                  <a:lnTo>
                    <a:pt x="340156" y="715658"/>
                  </a:lnTo>
                  <a:lnTo>
                    <a:pt x="225876" y="758384"/>
                  </a:lnTo>
                  <a:lnTo>
                    <a:pt x="219848" y="652219"/>
                  </a:lnTo>
                  <a:lnTo>
                    <a:pt x="95162" y="656904"/>
                  </a:lnTo>
                  <a:lnTo>
                    <a:pt x="134574" y="556053"/>
                  </a:lnTo>
                  <a:lnTo>
                    <a:pt x="16320" y="522061"/>
                  </a:lnTo>
                  <a:lnTo>
                    <a:pt x="95850" y="440145"/>
                  </a:lnTo>
                  <a:lnTo>
                    <a:pt x="0" y="372069"/>
                  </a:lnTo>
                  <a:lnTo>
                    <a:pt x="108906" y="320152"/>
                  </a:lnTo>
                  <a:lnTo>
                    <a:pt x="48405" y="227186"/>
                  </a:lnTo>
                  <a:lnTo>
                    <a:pt x="171978" y="212279"/>
                  </a:lnTo>
                  <a:lnTo>
                    <a:pt x="154998" y="106978"/>
                  </a:lnTo>
                  <a:lnTo>
                    <a:pt x="276550" y="131093"/>
                  </a:lnTo>
                  <a:lnTo>
                    <a:pt x="305382" y="27679"/>
                  </a:lnTo>
                  <a:lnTo>
                    <a:pt x="408498" y="87561"/>
                  </a:lnTo>
                  <a:lnTo>
                    <a:pt x="479249" y="0"/>
                  </a:lnTo>
                  <a:close/>
                </a:path>
              </a:pathLst>
            </a:custGeom>
            <a:solidFill>
              <a:srgbClr val="AAD4E6"/>
            </a:solidFill>
          </p:spPr>
        </p:sp>
        <p:sp>
          <p:nvSpPr>
            <p:cNvPr name="TextBox 14" id="14"/>
            <p:cNvSpPr txBox="true"/>
            <p:nvPr/>
          </p:nvSpPr>
          <p:spPr>
            <a:xfrm>
              <a:off x="149765" y="60325"/>
              <a:ext cx="658967" cy="625475"/>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LACK OF SEXUAL AUTONOMY</a:t>
              </a:r>
            </a:p>
          </p:txBody>
        </p:sp>
      </p:grpSp>
      <p:sp>
        <p:nvSpPr>
          <p:cNvPr name="TextBox 15" id="15"/>
          <p:cNvSpPr txBox="true"/>
          <p:nvPr/>
        </p:nvSpPr>
        <p:spPr>
          <a:xfrm rot="0">
            <a:off x="2380587" y="279976"/>
            <a:ext cx="13454906" cy="843919"/>
          </a:xfrm>
          <a:prstGeom prst="rect">
            <a:avLst/>
          </a:prstGeom>
        </p:spPr>
        <p:txBody>
          <a:bodyPr anchor="t" rtlCol="false" tIns="0" lIns="0" bIns="0" rIns="0">
            <a:spAutoFit/>
          </a:bodyPr>
          <a:lstStyle/>
          <a:p>
            <a:pPr algn="ctr" marL="0" indent="0" lvl="0">
              <a:lnSpc>
                <a:spcPts val="6480"/>
              </a:lnSpc>
            </a:pPr>
            <a:r>
              <a:rPr lang="en-US" sz="6000" spc="-150">
                <a:solidFill>
                  <a:srgbClr val="000000"/>
                </a:solidFill>
                <a:latin typeface="Pragmatica Bold"/>
              </a:rPr>
              <a:t>IMPACTS OF ABR</a:t>
            </a:r>
          </a:p>
        </p:txBody>
      </p:sp>
      <p:sp>
        <p:nvSpPr>
          <p:cNvPr name="TextBox 16" id="16"/>
          <p:cNvSpPr txBox="true"/>
          <p:nvPr/>
        </p:nvSpPr>
        <p:spPr>
          <a:xfrm rot="0">
            <a:off x="6446141" y="9652814"/>
            <a:ext cx="3344103" cy="490855"/>
          </a:xfrm>
          <a:prstGeom prst="rect">
            <a:avLst/>
          </a:prstGeom>
        </p:spPr>
        <p:txBody>
          <a:bodyPr anchor="t" rtlCol="false" tIns="0" lIns="0" bIns="0" rIns="0">
            <a:spAutoFit/>
          </a:bodyPr>
          <a:lstStyle/>
          <a:p>
            <a:pPr algn="ctr">
              <a:lnSpc>
                <a:spcPts val="3919"/>
              </a:lnSpc>
            </a:pPr>
            <a:r>
              <a:rPr lang="en-US" sz="2799">
                <a:solidFill>
                  <a:srgbClr val="000000"/>
                </a:solidFill>
                <a:latin typeface="Barlow Bold"/>
              </a:rPr>
              <a:t>ANTI-BLACK RACISM</a:t>
            </a:r>
          </a:p>
        </p:txBody>
      </p:sp>
      <p:sp>
        <p:nvSpPr>
          <p:cNvPr name="Freeform 17" id="17"/>
          <p:cNvSpPr/>
          <p:nvPr/>
        </p:nvSpPr>
        <p:spPr>
          <a:xfrm flipH="false" flipV="false" rot="0">
            <a:off x="16642077" y="8716318"/>
            <a:ext cx="1665971" cy="1665971"/>
          </a:xfrm>
          <a:custGeom>
            <a:avLst/>
            <a:gdLst/>
            <a:ahLst/>
            <a:cxnLst/>
            <a:rect r="r" b="b" t="t" l="l"/>
            <a:pathLst>
              <a:path h="1665971" w="1665971">
                <a:moveTo>
                  <a:pt x="0" y="0"/>
                </a:moveTo>
                <a:lnTo>
                  <a:pt x="1665971" y="0"/>
                </a:lnTo>
                <a:lnTo>
                  <a:pt x="1665971" y="1665971"/>
                </a:lnTo>
                <a:lnTo>
                  <a:pt x="0" y="1665971"/>
                </a:lnTo>
                <a:lnTo>
                  <a:pt x="0" y="0"/>
                </a:lnTo>
                <a:close/>
              </a:path>
            </a:pathLst>
          </a:custGeom>
          <a:blipFill>
            <a:blip r:embed="rId4"/>
            <a:stretch>
              <a:fillRect l="0" t="0" r="0" b="0"/>
            </a:stretch>
          </a:blipFill>
        </p:spPr>
      </p:sp>
      <p:sp>
        <p:nvSpPr>
          <p:cNvPr name="Freeform 18" id="18"/>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5400000">
            <a:off x="-1249287" y="5758178"/>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5400000">
            <a:off x="-1249287" y="297686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5400000">
            <a:off x="-1249287" y="19554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false" rot="5400000">
            <a:off x="16560544" y="719861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5400000">
            <a:off x="16560544" y="4412998"/>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5400000">
            <a:off x="16560544" y="162737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5400000">
            <a:off x="16560544" y="-115824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26" id="26"/>
          <p:cNvSpPr/>
          <p:nvPr/>
        </p:nvSpPr>
        <p:spPr>
          <a:xfrm>
            <a:off x="5677389" y="5899926"/>
            <a:ext cx="2097774" cy="1006559"/>
          </a:xfrm>
          <a:prstGeom prst="line">
            <a:avLst/>
          </a:prstGeom>
          <a:ln cap="flat" w="38100">
            <a:solidFill>
              <a:srgbClr val="000000"/>
            </a:solidFill>
            <a:prstDash val="solid"/>
            <a:headEnd type="diamond" len="lg" w="lg"/>
            <a:tailEnd type="none" len="sm" w="sm"/>
          </a:ln>
        </p:spPr>
      </p:sp>
      <p:grpSp>
        <p:nvGrpSpPr>
          <p:cNvPr name="Group 27" id="27"/>
          <p:cNvGrpSpPr/>
          <p:nvPr/>
        </p:nvGrpSpPr>
        <p:grpSpPr>
          <a:xfrm rot="0">
            <a:off x="9183255" y="1455183"/>
            <a:ext cx="3936502" cy="3206924"/>
            <a:chOff x="0" y="0"/>
            <a:chExt cx="997713" cy="812800"/>
          </a:xfrm>
        </p:grpSpPr>
        <p:sp>
          <p:nvSpPr>
            <p:cNvPr name="Freeform 28" id="28"/>
            <p:cNvSpPr/>
            <p:nvPr/>
          </p:nvSpPr>
          <p:spPr>
            <a:xfrm flipH="false" flipV="false" rot="0">
              <a:off x="0" y="0"/>
              <a:ext cx="997713" cy="812800"/>
            </a:xfrm>
            <a:custGeom>
              <a:avLst/>
              <a:gdLst/>
              <a:ahLst/>
              <a:cxnLst/>
              <a:rect r="r" b="b" t="t" l="l"/>
              <a:pathLst>
                <a:path h="812800" w="997713">
                  <a:moveTo>
                    <a:pt x="498856" y="0"/>
                  </a:moveTo>
                  <a:lnTo>
                    <a:pt x="572502" y="87561"/>
                  </a:lnTo>
                  <a:lnTo>
                    <a:pt x="679837" y="27679"/>
                  </a:lnTo>
                  <a:lnTo>
                    <a:pt x="709848" y="131093"/>
                  </a:lnTo>
                  <a:lnTo>
                    <a:pt x="836373" y="106978"/>
                  </a:lnTo>
                  <a:lnTo>
                    <a:pt x="818698" y="212279"/>
                  </a:lnTo>
                  <a:lnTo>
                    <a:pt x="947327" y="227186"/>
                  </a:lnTo>
                  <a:lnTo>
                    <a:pt x="884351" y="320152"/>
                  </a:lnTo>
                  <a:lnTo>
                    <a:pt x="997713" y="372069"/>
                  </a:lnTo>
                  <a:lnTo>
                    <a:pt x="897942" y="440145"/>
                  </a:lnTo>
                  <a:lnTo>
                    <a:pt x="980725" y="522061"/>
                  </a:lnTo>
                  <a:lnTo>
                    <a:pt x="857632" y="556053"/>
                  </a:lnTo>
                  <a:lnTo>
                    <a:pt x="898659" y="656904"/>
                  </a:lnTo>
                  <a:lnTo>
                    <a:pt x="768870" y="652219"/>
                  </a:lnTo>
                  <a:lnTo>
                    <a:pt x="762596" y="758384"/>
                  </a:lnTo>
                  <a:lnTo>
                    <a:pt x="643640" y="715658"/>
                  </a:lnTo>
                  <a:lnTo>
                    <a:pt x="590914" y="812800"/>
                  </a:lnTo>
                  <a:lnTo>
                    <a:pt x="498856" y="737801"/>
                  </a:lnTo>
                  <a:lnTo>
                    <a:pt x="406799" y="812800"/>
                  </a:lnTo>
                  <a:lnTo>
                    <a:pt x="354073" y="715658"/>
                  </a:lnTo>
                  <a:lnTo>
                    <a:pt x="235117" y="758384"/>
                  </a:lnTo>
                  <a:lnTo>
                    <a:pt x="228843" y="652219"/>
                  </a:lnTo>
                  <a:lnTo>
                    <a:pt x="99055" y="656904"/>
                  </a:lnTo>
                  <a:lnTo>
                    <a:pt x="140079" y="556053"/>
                  </a:lnTo>
                  <a:lnTo>
                    <a:pt x="16988" y="522061"/>
                  </a:lnTo>
                  <a:lnTo>
                    <a:pt x="99771" y="440145"/>
                  </a:lnTo>
                  <a:lnTo>
                    <a:pt x="0" y="372069"/>
                  </a:lnTo>
                  <a:lnTo>
                    <a:pt x="113362" y="320152"/>
                  </a:lnTo>
                  <a:lnTo>
                    <a:pt x="50385" y="227186"/>
                  </a:lnTo>
                  <a:lnTo>
                    <a:pt x="179015" y="212279"/>
                  </a:lnTo>
                  <a:lnTo>
                    <a:pt x="161339" y="106978"/>
                  </a:lnTo>
                  <a:lnTo>
                    <a:pt x="287865" y="131093"/>
                  </a:lnTo>
                  <a:lnTo>
                    <a:pt x="317876" y="27679"/>
                  </a:lnTo>
                  <a:lnTo>
                    <a:pt x="425211" y="87561"/>
                  </a:lnTo>
                  <a:lnTo>
                    <a:pt x="498856" y="0"/>
                  </a:lnTo>
                  <a:close/>
                </a:path>
              </a:pathLst>
            </a:custGeom>
            <a:solidFill>
              <a:srgbClr val="396CCD"/>
            </a:solidFill>
          </p:spPr>
        </p:sp>
        <p:sp>
          <p:nvSpPr>
            <p:cNvPr name="TextBox 29" id="29"/>
            <p:cNvSpPr txBox="true"/>
            <p:nvPr/>
          </p:nvSpPr>
          <p:spPr>
            <a:xfrm>
              <a:off x="155893" y="60325"/>
              <a:ext cx="685928" cy="625475"/>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DELAYED ACCESS TO TREATMENT</a:t>
              </a:r>
            </a:p>
          </p:txBody>
        </p:sp>
      </p:grpSp>
      <p:grpSp>
        <p:nvGrpSpPr>
          <p:cNvPr name="Group 30" id="30"/>
          <p:cNvGrpSpPr/>
          <p:nvPr/>
        </p:nvGrpSpPr>
        <p:grpSpPr>
          <a:xfrm rot="0">
            <a:off x="12361930" y="3374881"/>
            <a:ext cx="3648216" cy="2972068"/>
            <a:chOff x="0" y="0"/>
            <a:chExt cx="997713" cy="812800"/>
          </a:xfrm>
        </p:grpSpPr>
        <p:sp>
          <p:nvSpPr>
            <p:cNvPr name="Freeform 31" id="31"/>
            <p:cNvSpPr/>
            <p:nvPr/>
          </p:nvSpPr>
          <p:spPr>
            <a:xfrm flipH="false" flipV="false" rot="0">
              <a:off x="0" y="0"/>
              <a:ext cx="997713" cy="812800"/>
            </a:xfrm>
            <a:custGeom>
              <a:avLst/>
              <a:gdLst/>
              <a:ahLst/>
              <a:cxnLst/>
              <a:rect r="r" b="b" t="t" l="l"/>
              <a:pathLst>
                <a:path h="812800" w="997713">
                  <a:moveTo>
                    <a:pt x="498856" y="0"/>
                  </a:moveTo>
                  <a:lnTo>
                    <a:pt x="572502" y="87561"/>
                  </a:lnTo>
                  <a:lnTo>
                    <a:pt x="679837" y="27679"/>
                  </a:lnTo>
                  <a:lnTo>
                    <a:pt x="709848" y="131093"/>
                  </a:lnTo>
                  <a:lnTo>
                    <a:pt x="836373" y="106978"/>
                  </a:lnTo>
                  <a:lnTo>
                    <a:pt x="818698" y="212279"/>
                  </a:lnTo>
                  <a:lnTo>
                    <a:pt x="947327" y="227186"/>
                  </a:lnTo>
                  <a:lnTo>
                    <a:pt x="884351" y="320152"/>
                  </a:lnTo>
                  <a:lnTo>
                    <a:pt x="997713" y="372069"/>
                  </a:lnTo>
                  <a:lnTo>
                    <a:pt x="897942" y="440145"/>
                  </a:lnTo>
                  <a:lnTo>
                    <a:pt x="980725" y="522061"/>
                  </a:lnTo>
                  <a:lnTo>
                    <a:pt x="857632" y="556053"/>
                  </a:lnTo>
                  <a:lnTo>
                    <a:pt x="898659" y="656904"/>
                  </a:lnTo>
                  <a:lnTo>
                    <a:pt x="768870" y="652219"/>
                  </a:lnTo>
                  <a:lnTo>
                    <a:pt x="762596" y="758384"/>
                  </a:lnTo>
                  <a:lnTo>
                    <a:pt x="643640" y="715658"/>
                  </a:lnTo>
                  <a:lnTo>
                    <a:pt x="590914" y="812800"/>
                  </a:lnTo>
                  <a:lnTo>
                    <a:pt x="498856" y="737801"/>
                  </a:lnTo>
                  <a:lnTo>
                    <a:pt x="406799" y="812800"/>
                  </a:lnTo>
                  <a:lnTo>
                    <a:pt x="354073" y="715658"/>
                  </a:lnTo>
                  <a:lnTo>
                    <a:pt x="235117" y="758384"/>
                  </a:lnTo>
                  <a:lnTo>
                    <a:pt x="228843" y="652219"/>
                  </a:lnTo>
                  <a:lnTo>
                    <a:pt x="99055" y="656904"/>
                  </a:lnTo>
                  <a:lnTo>
                    <a:pt x="140079" y="556053"/>
                  </a:lnTo>
                  <a:lnTo>
                    <a:pt x="16988" y="522061"/>
                  </a:lnTo>
                  <a:lnTo>
                    <a:pt x="99771" y="440145"/>
                  </a:lnTo>
                  <a:lnTo>
                    <a:pt x="0" y="372069"/>
                  </a:lnTo>
                  <a:lnTo>
                    <a:pt x="113362" y="320152"/>
                  </a:lnTo>
                  <a:lnTo>
                    <a:pt x="50385" y="227186"/>
                  </a:lnTo>
                  <a:lnTo>
                    <a:pt x="179015" y="212279"/>
                  </a:lnTo>
                  <a:lnTo>
                    <a:pt x="161339" y="106978"/>
                  </a:lnTo>
                  <a:lnTo>
                    <a:pt x="287865" y="131093"/>
                  </a:lnTo>
                  <a:lnTo>
                    <a:pt x="317876" y="27679"/>
                  </a:lnTo>
                  <a:lnTo>
                    <a:pt x="425211" y="87561"/>
                  </a:lnTo>
                  <a:lnTo>
                    <a:pt x="498856" y="0"/>
                  </a:lnTo>
                  <a:close/>
                </a:path>
              </a:pathLst>
            </a:custGeom>
            <a:solidFill>
              <a:srgbClr val="B6B033"/>
            </a:solidFill>
          </p:spPr>
        </p:sp>
        <p:sp>
          <p:nvSpPr>
            <p:cNvPr name="TextBox 32" id="32"/>
            <p:cNvSpPr txBox="true"/>
            <p:nvPr/>
          </p:nvSpPr>
          <p:spPr>
            <a:xfrm>
              <a:off x="155893" y="60325"/>
              <a:ext cx="685928" cy="625475"/>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DISMISSAL OF CONCERNS</a:t>
              </a:r>
            </a:p>
          </p:txBody>
        </p:sp>
      </p:grpSp>
      <p:grpSp>
        <p:nvGrpSpPr>
          <p:cNvPr name="Group 33" id="33"/>
          <p:cNvGrpSpPr/>
          <p:nvPr/>
        </p:nvGrpSpPr>
        <p:grpSpPr>
          <a:xfrm rot="0">
            <a:off x="13709922" y="6314960"/>
            <a:ext cx="3549378" cy="3234343"/>
            <a:chOff x="0" y="0"/>
            <a:chExt cx="912192" cy="831228"/>
          </a:xfrm>
        </p:grpSpPr>
        <p:sp>
          <p:nvSpPr>
            <p:cNvPr name="Freeform 34" id="34"/>
            <p:cNvSpPr/>
            <p:nvPr/>
          </p:nvSpPr>
          <p:spPr>
            <a:xfrm flipH="false" flipV="false" rot="0">
              <a:off x="0" y="0"/>
              <a:ext cx="912192" cy="831228"/>
            </a:xfrm>
            <a:custGeom>
              <a:avLst/>
              <a:gdLst/>
              <a:ahLst/>
              <a:cxnLst/>
              <a:rect r="r" b="b" t="t" l="l"/>
              <a:pathLst>
                <a:path h="831228" w="912192">
                  <a:moveTo>
                    <a:pt x="456096" y="0"/>
                  </a:moveTo>
                  <a:lnTo>
                    <a:pt x="523429" y="89546"/>
                  </a:lnTo>
                  <a:lnTo>
                    <a:pt x="621563" y="28306"/>
                  </a:lnTo>
                  <a:lnTo>
                    <a:pt x="649002" y="134065"/>
                  </a:lnTo>
                  <a:lnTo>
                    <a:pt x="764682" y="109403"/>
                  </a:lnTo>
                  <a:lnTo>
                    <a:pt x="748522" y="217092"/>
                  </a:lnTo>
                  <a:lnTo>
                    <a:pt x="866125" y="232337"/>
                  </a:lnTo>
                  <a:lnTo>
                    <a:pt x="808547" y="327410"/>
                  </a:lnTo>
                  <a:lnTo>
                    <a:pt x="912192" y="380505"/>
                  </a:lnTo>
                  <a:lnTo>
                    <a:pt x="820973" y="450124"/>
                  </a:lnTo>
                  <a:lnTo>
                    <a:pt x="896661" y="533898"/>
                  </a:lnTo>
                  <a:lnTo>
                    <a:pt x="784119" y="568660"/>
                  </a:lnTo>
                  <a:lnTo>
                    <a:pt x="821629" y="671797"/>
                  </a:lnTo>
                  <a:lnTo>
                    <a:pt x="702965" y="667006"/>
                  </a:lnTo>
                  <a:lnTo>
                    <a:pt x="697228" y="775579"/>
                  </a:lnTo>
                  <a:lnTo>
                    <a:pt x="588469" y="731883"/>
                  </a:lnTo>
                  <a:lnTo>
                    <a:pt x="540263" y="831228"/>
                  </a:lnTo>
                  <a:lnTo>
                    <a:pt x="456096" y="754529"/>
                  </a:lnTo>
                  <a:lnTo>
                    <a:pt x="371929" y="831228"/>
                  </a:lnTo>
                  <a:lnTo>
                    <a:pt x="323723" y="731883"/>
                  </a:lnTo>
                  <a:lnTo>
                    <a:pt x="214964" y="775579"/>
                  </a:lnTo>
                  <a:lnTo>
                    <a:pt x="209227" y="667006"/>
                  </a:lnTo>
                  <a:lnTo>
                    <a:pt x="90564" y="671797"/>
                  </a:lnTo>
                  <a:lnTo>
                    <a:pt x="128072" y="568660"/>
                  </a:lnTo>
                  <a:lnTo>
                    <a:pt x="15532" y="533898"/>
                  </a:lnTo>
                  <a:lnTo>
                    <a:pt x="91219" y="450124"/>
                  </a:lnTo>
                  <a:lnTo>
                    <a:pt x="0" y="380505"/>
                  </a:lnTo>
                  <a:lnTo>
                    <a:pt x="103645" y="327410"/>
                  </a:lnTo>
                  <a:lnTo>
                    <a:pt x="46066" y="232337"/>
                  </a:lnTo>
                  <a:lnTo>
                    <a:pt x="163670" y="217092"/>
                  </a:lnTo>
                  <a:lnTo>
                    <a:pt x="147510" y="109403"/>
                  </a:lnTo>
                  <a:lnTo>
                    <a:pt x="263190" y="134065"/>
                  </a:lnTo>
                  <a:lnTo>
                    <a:pt x="290629" y="28306"/>
                  </a:lnTo>
                  <a:lnTo>
                    <a:pt x="388763" y="89546"/>
                  </a:lnTo>
                  <a:lnTo>
                    <a:pt x="456096" y="0"/>
                  </a:lnTo>
                  <a:close/>
                </a:path>
              </a:pathLst>
            </a:custGeom>
            <a:solidFill>
              <a:srgbClr val="FF914D"/>
            </a:solidFill>
          </p:spPr>
        </p:sp>
        <p:sp>
          <p:nvSpPr>
            <p:cNvPr name="TextBox 35" id="35"/>
            <p:cNvSpPr txBox="true"/>
            <p:nvPr/>
          </p:nvSpPr>
          <p:spPr>
            <a:xfrm>
              <a:off x="142530" y="63204"/>
              <a:ext cx="627132" cy="638144"/>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INCREASED RISK OF SEXUAL VIOLENCE</a:t>
              </a:r>
            </a:p>
          </p:txBody>
        </p:sp>
      </p:grpSp>
      <p:sp>
        <p:nvSpPr>
          <p:cNvPr name="Freeform 36" id="36"/>
          <p:cNvSpPr/>
          <p:nvPr/>
        </p:nvSpPr>
        <p:spPr>
          <a:xfrm flipH="false" flipV="false" rot="0">
            <a:off x="8089528" y="7188281"/>
            <a:ext cx="1692922" cy="1692922"/>
          </a:xfrm>
          <a:custGeom>
            <a:avLst/>
            <a:gdLst/>
            <a:ahLst/>
            <a:cxnLst/>
            <a:rect r="r" b="b" t="t" l="l"/>
            <a:pathLst>
              <a:path h="1692922" w="1692922">
                <a:moveTo>
                  <a:pt x="0" y="0"/>
                </a:moveTo>
                <a:lnTo>
                  <a:pt x="1692923" y="0"/>
                </a:lnTo>
                <a:lnTo>
                  <a:pt x="1692923" y="1692923"/>
                </a:lnTo>
                <a:lnTo>
                  <a:pt x="0" y="16929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AutoShape 37" id="37"/>
          <p:cNvSpPr/>
          <p:nvPr/>
        </p:nvSpPr>
        <p:spPr>
          <a:xfrm>
            <a:off x="7646835" y="4637414"/>
            <a:ext cx="1094840" cy="2053081"/>
          </a:xfrm>
          <a:prstGeom prst="line">
            <a:avLst/>
          </a:prstGeom>
          <a:ln cap="flat" w="38100">
            <a:solidFill>
              <a:srgbClr val="000000"/>
            </a:solidFill>
            <a:prstDash val="solid"/>
            <a:headEnd type="diamond" len="lg" w="lg"/>
            <a:tailEnd type="none" len="sm" w="sm"/>
          </a:ln>
        </p:spPr>
      </p:sp>
      <p:sp>
        <p:nvSpPr>
          <p:cNvPr name="AutoShape 38" id="38"/>
          <p:cNvSpPr/>
          <p:nvPr/>
        </p:nvSpPr>
        <p:spPr>
          <a:xfrm flipH="true">
            <a:off x="9559617" y="4878373"/>
            <a:ext cx="1517634" cy="1763690"/>
          </a:xfrm>
          <a:prstGeom prst="line">
            <a:avLst/>
          </a:prstGeom>
          <a:ln cap="flat" w="38100">
            <a:solidFill>
              <a:srgbClr val="000000"/>
            </a:solidFill>
            <a:prstDash val="solid"/>
            <a:headEnd type="diamond" len="lg" w="lg"/>
            <a:tailEnd type="none" len="sm" w="sm"/>
          </a:ln>
        </p:spPr>
      </p:sp>
      <p:sp>
        <p:nvSpPr>
          <p:cNvPr name="AutoShape 39" id="39"/>
          <p:cNvSpPr/>
          <p:nvPr/>
        </p:nvSpPr>
        <p:spPr>
          <a:xfrm flipH="true">
            <a:off x="10466911" y="6374673"/>
            <a:ext cx="1886830" cy="898337"/>
          </a:xfrm>
          <a:prstGeom prst="line">
            <a:avLst/>
          </a:prstGeom>
          <a:ln cap="flat" w="38100">
            <a:solidFill>
              <a:srgbClr val="000000"/>
            </a:solidFill>
            <a:prstDash val="solid"/>
            <a:headEnd type="diamond" len="lg" w="lg"/>
            <a:tailEnd type="none" len="sm" w="sm"/>
          </a:ln>
        </p:spPr>
      </p:sp>
      <p:sp>
        <p:nvSpPr>
          <p:cNvPr name="AutoShape 40" id="40"/>
          <p:cNvSpPr/>
          <p:nvPr/>
        </p:nvSpPr>
        <p:spPr>
          <a:xfrm>
            <a:off x="5198009" y="8635983"/>
            <a:ext cx="2448827" cy="0"/>
          </a:xfrm>
          <a:prstGeom prst="line">
            <a:avLst/>
          </a:prstGeom>
          <a:ln cap="flat" w="38100">
            <a:solidFill>
              <a:srgbClr val="000000"/>
            </a:solidFill>
            <a:prstDash val="solid"/>
            <a:headEnd type="diamond" len="lg" w="lg"/>
            <a:tailEnd type="none" len="sm" w="sm"/>
          </a:ln>
        </p:spPr>
      </p:sp>
      <p:sp>
        <p:nvSpPr>
          <p:cNvPr name="AutoShape 41" id="41"/>
          <p:cNvSpPr/>
          <p:nvPr/>
        </p:nvSpPr>
        <p:spPr>
          <a:xfrm flipH="true" flipV="true">
            <a:off x="10670930" y="8616933"/>
            <a:ext cx="2448827" cy="0"/>
          </a:xfrm>
          <a:prstGeom prst="line">
            <a:avLst/>
          </a:prstGeom>
          <a:ln cap="flat" w="38100">
            <a:solidFill>
              <a:srgbClr val="000000"/>
            </a:solidFill>
            <a:prstDash val="solid"/>
            <a:headEnd type="diamond" len="lg" w="lg"/>
            <a:tailEnd type="none" len="sm" w="sm"/>
          </a:ln>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5569408" y="508632"/>
            <a:ext cx="2278861" cy="1958396"/>
            <a:chOff x="0" y="0"/>
            <a:chExt cx="812800" cy="698500"/>
          </a:xfrm>
        </p:grpSpPr>
        <p:sp>
          <p:nvSpPr>
            <p:cNvPr name="Freeform 3" id="3"/>
            <p:cNvSpPr/>
            <p:nvPr/>
          </p:nvSpPr>
          <p:spPr>
            <a:xfrm flipH="false" flipV="false" rot="0">
              <a:off x="24790" y="0"/>
              <a:ext cx="763220" cy="698500"/>
            </a:xfrm>
            <a:custGeom>
              <a:avLst/>
              <a:gdLst/>
              <a:ahLst/>
              <a:cxnLst/>
              <a:rect r="r" b="b" t="t" l="l"/>
              <a:pathLst>
                <a:path h="698500" w="763220">
                  <a:moveTo>
                    <a:pt x="723088" y="460834"/>
                  </a:moveTo>
                  <a:lnTo>
                    <a:pt x="649732" y="586916"/>
                  </a:lnTo>
                  <a:cubicBezTo>
                    <a:pt x="609537" y="656000"/>
                    <a:pt x="535640" y="698500"/>
                    <a:pt x="455714" y="698500"/>
                  </a:cubicBezTo>
                  <a:lnTo>
                    <a:pt x="307506" y="698500"/>
                  </a:lnTo>
                  <a:cubicBezTo>
                    <a:pt x="227580" y="698500"/>
                    <a:pt x="153683" y="656000"/>
                    <a:pt x="113488" y="586916"/>
                  </a:cubicBezTo>
                  <a:lnTo>
                    <a:pt x="40132" y="460834"/>
                  </a:lnTo>
                  <a:cubicBezTo>
                    <a:pt x="0" y="391857"/>
                    <a:pt x="0" y="306643"/>
                    <a:pt x="40132" y="237666"/>
                  </a:cubicBezTo>
                  <a:lnTo>
                    <a:pt x="113488" y="111584"/>
                  </a:lnTo>
                  <a:cubicBezTo>
                    <a:pt x="153683" y="42500"/>
                    <a:pt x="227580" y="0"/>
                    <a:pt x="307506" y="0"/>
                  </a:cubicBezTo>
                  <a:lnTo>
                    <a:pt x="455714" y="0"/>
                  </a:lnTo>
                  <a:cubicBezTo>
                    <a:pt x="535640" y="0"/>
                    <a:pt x="609537" y="42500"/>
                    <a:pt x="649732" y="111584"/>
                  </a:cubicBezTo>
                  <a:lnTo>
                    <a:pt x="723088" y="237666"/>
                  </a:lnTo>
                  <a:cubicBezTo>
                    <a:pt x="763220" y="306643"/>
                    <a:pt x="763220" y="391857"/>
                    <a:pt x="723088" y="460834"/>
                  </a:cubicBezTo>
                  <a:close/>
                </a:path>
              </a:pathLst>
            </a:custGeom>
            <a:solidFill>
              <a:srgbClr val="1F3B80"/>
            </a:solidFill>
            <a:ln cap="rnd">
              <a:noFill/>
              <a:prstDash val="solid"/>
              <a:round/>
            </a:ln>
          </p:spPr>
        </p:sp>
        <p:sp>
          <p:nvSpPr>
            <p:cNvPr name="TextBox 4" id="4"/>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103303" y="2942921"/>
            <a:ext cx="14009475" cy="6231256"/>
          </a:xfrm>
          <a:prstGeom prst="rect">
            <a:avLst/>
          </a:prstGeom>
        </p:spPr>
        <p:txBody>
          <a:bodyPr anchor="t" rtlCol="false" tIns="0" lIns="0" bIns="0" rIns="0">
            <a:spAutoFit/>
          </a:bodyPr>
          <a:lstStyle/>
          <a:p>
            <a:pPr>
              <a:lnSpc>
                <a:spcPts val="7109"/>
              </a:lnSpc>
            </a:pPr>
            <a:r>
              <a:rPr lang="en-US" sz="4499" spc="-85">
                <a:solidFill>
                  <a:srgbClr val="000000"/>
                </a:solidFill>
                <a:latin typeface="Barlow"/>
              </a:rPr>
              <a:t>“A barrier sometimes is, you know your body best, you go and you say I’m feeling this, can I get this looked into, and you’re told things like you’re not of age yet, there’s no family history, but things like that are a barrier when you’re not given the option for diagnostic testing because they want to follow a guideline that’s not updated or tailored to ACB people. You end up feeling like you’re gaslit.”</a:t>
            </a:r>
          </a:p>
        </p:txBody>
      </p:sp>
      <p:sp>
        <p:nvSpPr>
          <p:cNvPr name="Freeform 6" id="6"/>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7" id="7"/>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998432" y="826506"/>
            <a:ext cx="1420814" cy="1322648"/>
          </a:xfrm>
          <a:custGeom>
            <a:avLst/>
            <a:gdLst/>
            <a:ahLst/>
            <a:cxnLst/>
            <a:rect r="r" b="b" t="t" l="l"/>
            <a:pathLst>
              <a:path h="1322648" w="1420814">
                <a:moveTo>
                  <a:pt x="0" y="0"/>
                </a:moveTo>
                <a:lnTo>
                  <a:pt x="1420814" y="0"/>
                </a:lnTo>
                <a:lnTo>
                  <a:pt x="1420814" y="1322648"/>
                </a:lnTo>
                <a:lnTo>
                  <a:pt x="0" y="13226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2380587" y="279976"/>
            <a:ext cx="13454906" cy="2482219"/>
          </a:xfrm>
          <a:prstGeom prst="rect">
            <a:avLst/>
          </a:prstGeom>
        </p:spPr>
        <p:txBody>
          <a:bodyPr anchor="t" rtlCol="false" tIns="0" lIns="0" bIns="0" rIns="0">
            <a:spAutoFit/>
          </a:bodyPr>
          <a:lstStyle/>
          <a:p>
            <a:pPr algn="ctr" marL="0" indent="0" lvl="0">
              <a:lnSpc>
                <a:spcPts val="6480"/>
              </a:lnSpc>
            </a:pPr>
            <a:r>
              <a:rPr lang="en-US" sz="6000" spc="-150">
                <a:solidFill>
                  <a:srgbClr val="000000"/>
                </a:solidFill>
                <a:latin typeface="Pragmatica Bold"/>
              </a:rPr>
              <a:t>LIVED EXPERIENCES OF ACB PEOPLE - Community Consultation Feedback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5602702" y="549798"/>
            <a:ext cx="2245567" cy="1929784"/>
            <a:chOff x="0" y="0"/>
            <a:chExt cx="812800" cy="698500"/>
          </a:xfrm>
        </p:grpSpPr>
        <p:sp>
          <p:nvSpPr>
            <p:cNvPr name="Freeform 3" id="3"/>
            <p:cNvSpPr/>
            <p:nvPr/>
          </p:nvSpPr>
          <p:spPr>
            <a:xfrm flipH="false" flipV="false" rot="0">
              <a:off x="25157" y="0"/>
              <a:ext cx="762485" cy="698500"/>
            </a:xfrm>
            <a:custGeom>
              <a:avLst/>
              <a:gdLst/>
              <a:ahLst/>
              <a:cxnLst/>
              <a:rect r="r" b="b" t="t" l="l"/>
              <a:pathLst>
                <a:path h="698500" w="762485">
                  <a:moveTo>
                    <a:pt x="721759" y="462489"/>
                  </a:moveTo>
                  <a:lnTo>
                    <a:pt x="650327" y="585261"/>
                  </a:lnTo>
                  <a:cubicBezTo>
                    <a:pt x="609537" y="655370"/>
                    <a:pt x="534544" y="698500"/>
                    <a:pt x="453432" y="698500"/>
                  </a:cubicBezTo>
                  <a:lnTo>
                    <a:pt x="309054" y="698500"/>
                  </a:lnTo>
                  <a:cubicBezTo>
                    <a:pt x="227942" y="698500"/>
                    <a:pt x="152949" y="655370"/>
                    <a:pt x="112159" y="585261"/>
                  </a:cubicBezTo>
                  <a:lnTo>
                    <a:pt x="40727" y="462489"/>
                  </a:lnTo>
                  <a:cubicBezTo>
                    <a:pt x="0" y="392489"/>
                    <a:pt x="0" y="306011"/>
                    <a:pt x="40727" y="236011"/>
                  </a:cubicBezTo>
                  <a:lnTo>
                    <a:pt x="112159" y="113239"/>
                  </a:lnTo>
                  <a:cubicBezTo>
                    <a:pt x="152949" y="43130"/>
                    <a:pt x="227942" y="0"/>
                    <a:pt x="309054" y="0"/>
                  </a:cubicBezTo>
                  <a:lnTo>
                    <a:pt x="453432" y="0"/>
                  </a:lnTo>
                  <a:cubicBezTo>
                    <a:pt x="534544" y="0"/>
                    <a:pt x="609537" y="43130"/>
                    <a:pt x="650327" y="113239"/>
                  </a:cubicBezTo>
                  <a:lnTo>
                    <a:pt x="721759" y="236011"/>
                  </a:lnTo>
                  <a:cubicBezTo>
                    <a:pt x="762486" y="306011"/>
                    <a:pt x="762486" y="392489"/>
                    <a:pt x="721759" y="462489"/>
                  </a:cubicBezTo>
                  <a:close/>
                </a:path>
              </a:pathLst>
            </a:custGeom>
            <a:solidFill>
              <a:srgbClr val="1F3B80"/>
            </a:solidFill>
            <a:ln cap="rnd">
              <a:noFill/>
              <a:prstDash val="solid"/>
              <a:round/>
            </a:ln>
          </p:spPr>
        </p:sp>
        <p:sp>
          <p:nvSpPr>
            <p:cNvPr name="TextBox 4" id="4"/>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103303" y="2942921"/>
            <a:ext cx="14009475" cy="5335906"/>
          </a:xfrm>
          <a:prstGeom prst="rect">
            <a:avLst/>
          </a:prstGeom>
        </p:spPr>
        <p:txBody>
          <a:bodyPr anchor="t" rtlCol="false" tIns="0" lIns="0" bIns="0" rIns="0">
            <a:spAutoFit/>
          </a:bodyPr>
          <a:lstStyle/>
          <a:p>
            <a:pPr>
              <a:lnSpc>
                <a:spcPts val="7109"/>
              </a:lnSpc>
            </a:pPr>
            <a:r>
              <a:rPr lang="en-US" sz="4499" spc="-85">
                <a:solidFill>
                  <a:srgbClr val="000000"/>
                </a:solidFill>
                <a:latin typeface="Barlow"/>
              </a:rPr>
              <a:t>“Sometimes, there’s this notion that Black women are strong. There’s some sort of stigma they think you’re</a:t>
            </a:r>
          </a:p>
          <a:p>
            <a:pPr>
              <a:lnSpc>
                <a:spcPts val="7109"/>
              </a:lnSpc>
            </a:pPr>
            <a:r>
              <a:rPr lang="en-US" sz="4499" spc="-85">
                <a:solidFill>
                  <a:srgbClr val="000000"/>
                </a:solidFill>
                <a:latin typeface="Barlow"/>
              </a:rPr>
              <a:t> seeking medication when you go to the ER, so there’s stigma that your pain is not that bad as a Black woman. Sometimes, it’s subtle, sometimes they flat out say that your suffering can’t be that bad.”</a:t>
            </a:r>
          </a:p>
        </p:txBody>
      </p:sp>
      <p:sp>
        <p:nvSpPr>
          <p:cNvPr name="Freeform 6" id="6"/>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7" id="7"/>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6011126" y="849686"/>
            <a:ext cx="1428720" cy="1330009"/>
          </a:xfrm>
          <a:custGeom>
            <a:avLst/>
            <a:gdLst/>
            <a:ahLst/>
            <a:cxnLst/>
            <a:rect r="r" b="b" t="t" l="l"/>
            <a:pathLst>
              <a:path h="1330009" w="1428720">
                <a:moveTo>
                  <a:pt x="0" y="0"/>
                </a:moveTo>
                <a:lnTo>
                  <a:pt x="1428720" y="0"/>
                </a:lnTo>
                <a:lnTo>
                  <a:pt x="1428720" y="1330009"/>
                </a:lnTo>
                <a:lnTo>
                  <a:pt x="0" y="13300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2380587" y="279976"/>
            <a:ext cx="13454906" cy="2482219"/>
          </a:xfrm>
          <a:prstGeom prst="rect">
            <a:avLst/>
          </a:prstGeom>
        </p:spPr>
        <p:txBody>
          <a:bodyPr anchor="t" rtlCol="false" tIns="0" lIns="0" bIns="0" rIns="0">
            <a:spAutoFit/>
          </a:bodyPr>
          <a:lstStyle/>
          <a:p>
            <a:pPr algn="ctr" marL="0" indent="0" lvl="0">
              <a:lnSpc>
                <a:spcPts val="6480"/>
              </a:lnSpc>
            </a:pPr>
            <a:r>
              <a:rPr lang="en-US" sz="6000" spc="-150">
                <a:solidFill>
                  <a:srgbClr val="000000"/>
                </a:solidFill>
                <a:latin typeface="Pragmatica Bold"/>
              </a:rPr>
              <a:t>LIVED EXPERIENCES OF ACB PEOPLE - Community Consultation Feedback</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5562440" y="508632"/>
            <a:ext cx="2285830" cy="1964385"/>
            <a:chOff x="0" y="0"/>
            <a:chExt cx="812800" cy="698500"/>
          </a:xfrm>
        </p:grpSpPr>
        <p:sp>
          <p:nvSpPr>
            <p:cNvPr name="Freeform 3" id="3"/>
            <p:cNvSpPr/>
            <p:nvPr/>
          </p:nvSpPr>
          <p:spPr>
            <a:xfrm flipH="false" flipV="false" rot="0">
              <a:off x="24714" y="0"/>
              <a:ext cx="763372" cy="698500"/>
            </a:xfrm>
            <a:custGeom>
              <a:avLst/>
              <a:gdLst/>
              <a:ahLst/>
              <a:cxnLst/>
              <a:rect r="r" b="b" t="t" l="l"/>
              <a:pathLst>
                <a:path h="698500" w="763372">
                  <a:moveTo>
                    <a:pt x="723362" y="460494"/>
                  </a:moveTo>
                  <a:lnTo>
                    <a:pt x="649610" y="587256"/>
                  </a:lnTo>
                  <a:cubicBezTo>
                    <a:pt x="609538" y="656130"/>
                    <a:pt x="535866" y="698500"/>
                    <a:pt x="456183" y="698500"/>
                  </a:cubicBezTo>
                  <a:lnTo>
                    <a:pt x="307189" y="698500"/>
                  </a:lnTo>
                  <a:cubicBezTo>
                    <a:pt x="227506" y="698500"/>
                    <a:pt x="153834" y="656130"/>
                    <a:pt x="113762" y="587256"/>
                  </a:cubicBezTo>
                  <a:lnTo>
                    <a:pt x="40010" y="460494"/>
                  </a:lnTo>
                  <a:cubicBezTo>
                    <a:pt x="0" y="391728"/>
                    <a:pt x="0" y="306772"/>
                    <a:pt x="40010" y="238006"/>
                  </a:cubicBezTo>
                  <a:lnTo>
                    <a:pt x="113762" y="111244"/>
                  </a:lnTo>
                  <a:cubicBezTo>
                    <a:pt x="153834" y="42370"/>
                    <a:pt x="227506" y="0"/>
                    <a:pt x="307189" y="0"/>
                  </a:cubicBezTo>
                  <a:lnTo>
                    <a:pt x="456183" y="0"/>
                  </a:lnTo>
                  <a:cubicBezTo>
                    <a:pt x="535866" y="0"/>
                    <a:pt x="609538" y="42370"/>
                    <a:pt x="649610" y="111244"/>
                  </a:cubicBezTo>
                  <a:lnTo>
                    <a:pt x="723362" y="238006"/>
                  </a:lnTo>
                  <a:cubicBezTo>
                    <a:pt x="763372" y="306772"/>
                    <a:pt x="763372" y="391728"/>
                    <a:pt x="723362" y="460494"/>
                  </a:cubicBezTo>
                  <a:close/>
                </a:path>
              </a:pathLst>
            </a:custGeom>
            <a:solidFill>
              <a:srgbClr val="1F3B80"/>
            </a:solidFill>
            <a:ln cap="rnd">
              <a:noFill/>
              <a:prstDash val="solid"/>
              <a:round/>
            </a:ln>
          </p:spPr>
        </p:sp>
        <p:sp>
          <p:nvSpPr>
            <p:cNvPr name="TextBox 4" id="4"/>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103303" y="2933396"/>
            <a:ext cx="14009475" cy="4949827"/>
          </a:xfrm>
          <a:prstGeom prst="rect">
            <a:avLst/>
          </a:prstGeom>
        </p:spPr>
        <p:txBody>
          <a:bodyPr anchor="t" rtlCol="false" tIns="0" lIns="0" bIns="0" rIns="0">
            <a:spAutoFit/>
          </a:bodyPr>
          <a:lstStyle/>
          <a:p>
            <a:pPr>
              <a:lnSpc>
                <a:spcPts val="7899"/>
              </a:lnSpc>
            </a:pPr>
            <a:r>
              <a:rPr lang="en-US" sz="4999" spc="-94">
                <a:solidFill>
                  <a:srgbClr val="000000"/>
                </a:solidFill>
                <a:latin typeface="Barlow"/>
              </a:rPr>
              <a:t>“I’m tired of being an advocate for myself, the system should be doing the work on training of cultural sensitivity, knowledge, and their bias, from the medical schools they should (be) checking bias and teaching cultural sensitivity...”</a:t>
            </a:r>
          </a:p>
        </p:txBody>
      </p:sp>
      <p:sp>
        <p:nvSpPr>
          <p:cNvPr name="Freeform 6" id="6"/>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7" id="7"/>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991090" y="825909"/>
            <a:ext cx="1428529" cy="1329831"/>
          </a:xfrm>
          <a:custGeom>
            <a:avLst/>
            <a:gdLst/>
            <a:ahLst/>
            <a:cxnLst/>
            <a:rect r="r" b="b" t="t" l="l"/>
            <a:pathLst>
              <a:path h="1329831" w="1428529">
                <a:moveTo>
                  <a:pt x="0" y="0"/>
                </a:moveTo>
                <a:lnTo>
                  <a:pt x="1428529" y="0"/>
                </a:lnTo>
                <a:lnTo>
                  <a:pt x="1428529" y="1329830"/>
                </a:lnTo>
                <a:lnTo>
                  <a:pt x="0" y="13298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2380587" y="279976"/>
            <a:ext cx="13454906" cy="2482219"/>
          </a:xfrm>
          <a:prstGeom prst="rect">
            <a:avLst/>
          </a:prstGeom>
        </p:spPr>
        <p:txBody>
          <a:bodyPr anchor="t" rtlCol="false" tIns="0" lIns="0" bIns="0" rIns="0">
            <a:spAutoFit/>
          </a:bodyPr>
          <a:lstStyle/>
          <a:p>
            <a:pPr algn="ctr" marL="0" indent="0" lvl="0">
              <a:lnSpc>
                <a:spcPts val="6480"/>
              </a:lnSpc>
            </a:pPr>
            <a:r>
              <a:rPr lang="en-US" sz="6000" spc="-150">
                <a:solidFill>
                  <a:srgbClr val="000000"/>
                </a:solidFill>
                <a:latin typeface="Pragmatica Bold"/>
              </a:rPr>
              <a:t>LIVED EXPERIENCES OF ACB PEOPLE - Community Consultation Feedback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7271003" y="617982"/>
            <a:ext cx="3745995"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OUTLINE</a:t>
            </a:r>
          </a:p>
        </p:txBody>
      </p:sp>
      <p:sp>
        <p:nvSpPr>
          <p:cNvPr name="Freeform 3" id="3"/>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Freeform 4" id="4"/>
          <p:cNvSpPr/>
          <p:nvPr/>
        </p:nvSpPr>
        <p:spPr>
          <a:xfrm flipH="false" flipV="false" rot="5400000">
            <a:off x="16540497" y="389999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6540497" y="111138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1249287" y="85986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1249287" y="584404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5400000">
            <a:off x="-1249287" y="308939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400000">
            <a:off x="-1249287" y="33474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2495827" y="1640083"/>
            <a:ext cx="14084227" cy="8334376"/>
          </a:xfrm>
          <a:prstGeom prst="rect">
            <a:avLst/>
          </a:prstGeom>
        </p:spPr>
        <p:txBody>
          <a:bodyPr anchor="t" rtlCol="false" tIns="0" lIns="0" bIns="0" rIns="0">
            <a:spAutoFit/>
          </a:bodyPr>
          <a:lstStyle/>
          <a:p>
            <a:pPr>
              <a:lnSpc>
                <a:spcPts val="6629"/>
              </a:lnSpc>
            </a:pPr>
            <a:r>
              <a:rPr lang="en-US" sz="3899">
                <a:solidFill>
                  <a:srgbClr val="000000"/>
                </a:solidFill>
                <a:latin typeface="Barlow"/>
              </a:rPr>
              <a:t>ACKNOWLEDGEMENTS</a:t>
            </a:r>
          </a:p>
          <a:p>
            <a:pPr>
              <a:lnSpc>
                <a:spcPts val="6629"/>
              </a:lnSpc>
            </a:pPr>
            <a:r>
              <a:rPr lang="en-US" sz="3899">
                <a:solidFill>
                  <a:srgbClr val="000000"/>
                </a:solidFill>
                <a:latin typeface="Barlow"/>
              </a:rPr>
              <a:t>PROJECT OVERVIEW &amp; PARTNERS</a:t>
            </a:r>
          </a:p>
          <a:p>
            <a:pPr>
              <a:lnSpc>
                <a:spcPts val="6629"/>
              </a:lnSpc>
            </a:pPr>
            <a:r>
              <a:rPr lang="en-US" sz="3899">
                <a:solidFill>
                  <a:srgbClr val="000000"/>
                </a:solidFill>
                <a:latin typeface="Barlow"/>
              </a:rPr>
              <a:t>GUIDING PRINCIPLES</a:t>
            </a:r>
          </a:p>
          <a:p>
            <a:pPr>
              <a:lnSpc>
                <a:spcPts val="6629"/>
              </a:lnSpc>
            </a:pPr>
            <a:r>
              <a:rPr lang="en-US" sz="3899">
                <a:solidFill>
                  <a:srgbClr val="000000"/>
                </a:solidFill>
                <a:latin typeface="Barlow"/>
              </a:rPr>
              <a:t>THE AFRICAN, CARIBBEAN AND BLACK (ACB) POPULATION AND PROJECTED GROWTH</a:t>
            </a:r>
          </a:p>
          <a:p>
            <a:pPr>
              <a:lnSpc>
                <a:spcPts val="6629"/>
              </a:lnSpc>
            </a:pPr>
            <a:r>
              <a:rPr lang="en-US" sz="3899">
                <a:solidFill>
                  <a:srgbClr val="000000"/>
                </a:solidFill>
                <a:latin typeface="Barlow"/>
              </a:rPr>
              <a:t>DEFINING ANTI-BLACK RACISM</a:t>
            </a:r>
          </a:p>
          <a:p>
            <a:pPr>
              <a:lnSpc>
                <a:spcPts val="6629"/>
              </a:lnSpc>
            </a:pPr>
            <a:r>
              <a:rPr lang="en-US" sz="3899">
                <a:solidFill>
                  <a:srgbClr val="000000"/>
                </a:solidFill>
                <a:latin typeface="Barlow"/>
              </a:rPr>
              <a:t>THE INTERSECTION OF ANTI-BLACK RACISM AND SEXUAL AND REPRODUCTIVE HEALTH (SRH)</a:t>
            </a:r>
          </a:p>
          <a:p>
            <a:pPr>
              <a:lnSpc>
                <a:spcPts val="6629"/>
              </a:lnSpc>
            </a:pPr>
            <a:r>
              <a:rPr lang="en-US" sz="3899">
                <a:solidFill>
                  <a:srgbClr val="000000"/>
                </a:solidFill>
                <a:latin typeface="Barlow"/>
              </a:rPr>
              <a:t>LIVED EXPERIENCES OF ACB WOMEN</a:t>
            </a:r>
          </a:p>
          <a:p>
            <a:pPr>
              <a:lnSpc>
                <a:spcPts val="6629"/>
              </a:lnSpc>
            </a:pPr>
            <a:r>
              <a:rPr lang="en-US" sz="3899">
                <a:solidFill>
                  <a:srgbClr val="000000"/>
                </a:solidFill>
                <a:latin typeface="Barlow"/>
              </a:rPr>
              <a:t>CONCLUSION</a:t>
            </a:r>
          </a:p>
        </p:txBody>
      </p:sp>
      <p:sp>
        <p:nvSpPr>
          <p:cNvPr name="Freeform 12" id="12"/>
          <p:cNvSpPr/>
          <p:nvPr/>
        </p:nvSpPr>
        <p:spPr>
          <a:xfrm flipH="false" flipV="false" rot="0">
            <a:off x="1965934" y="6241522"/>
            <a:ext cx="313268" cy="313268"/>
          </a:xfrm>
          <a:custGeom>
            <a:avLst/>
            <a:gdLst/>
            <a:ahLst/>
            <a:cxnLst/>
            <a:rect r="r" b="b" t="t" l="l"/>
            <a:pathLst>
              <a:path h="313268" w="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965934" y="3648505"/>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1965934" y="7036141"/>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965934" y="4523630"/>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965934" y="2858886"/>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965934" y="9661191"/>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965934" y="8691170"/>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1965934" y="2082247"/>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3512853" y="-3425970"/>
            <a:ext cx="6892253" cy="6523408"/>
            <a:chOff x="0" y="0"/>
            <a:chExt cx="811306" cy="767888"/>
          </a:xfrm>
        </p:grpSpPr>
        <p:sp>
          <p:nvSpPr>
            <p:cNvPr name="Freeform 3" id="3"/>
            <p:cNvSpPr/>
            <p:nvPr/>
          </p:nvSpPr>
          <p:spPr>
            <a:xfrm flipH="false" flipV="false" rot="0">
              <a:off x="7083" y="0"/>
              <a:ext cx="797141" cy="767888"/>
            </a:xfrm>
            <a:custGeom>
              <a:avLst/>
              <a:gdLst/>
              <a:ahLst/>
              <a:cxnLst/>
              <a:rect r="r" b="b" t="t" l="l"/>
              <a:pathLst>
                <a:path h="767888" w="797141">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904899" y="-2895866"/>
            <a:ext cx="5348022" cy="5504643"/>
            <a:chOff x="0" y="0"/>
            <a:chExt cx="717375" cy="738384"/>
          </a:xfrm>
        </p:grpSpPr>
        <p:sp>
          <p:nvSpPr>
            <p:cNvPr name="Freeform 6" id="6"/>
            <p:cNvSpPr/>
            <p:nvPr/>
          </p:nvSpPr>
          <p:spPr>
            <a:xfrm flipH="false" flipV="false" rot="0">
              <a:off x="10010" y="0"/>
              <a:ext cx="697356" cy="738384"/>
            </a:xfrm>
            <a:custGeom>
              <a:avLst/>
              <a:gdLst/>
              <a:ahLst/>
              <a:cxnLst/>
              <a:rect r="r" b="b" t="t" l="l"/>
              <a:pathLst>
                <a:path h="738384" w="697356">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true">
              <a:gsLst>
                <a:gs pos="0">
                  <a:srgbClr val="FFB613">
                    <a:alpha val="100000"/>
                  </a:srgbClr>
                </a:gs>
                <a:gs pos="100000">
                  <a:srgbClr val="FFE42F">
                    <a:alpha val="100000"/>
                  </a:srgbClr>
                </a:gs>
              </a:gsLst>
              <a:lin ang="5400000"/>
            </a:gra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9" id="9"/>
          <p:cNvSpPr/>
          <p:nvPr/>
        </p:nvSpPr>
        <p:spPr>
          <a:xfrm flipH="false" flipV="false" rot="0">
            <a:off x="15313649" y="68720"/>
            <a:ext cx="2251601" cy="2057400"/>
          </a:xfrm>
          <a:custGeom>
            <a:avLst/>
            <a:gdLst/>
            <a:ahLst/>
            <a:cxnLst/>
            <a:rect r="r" b="b" t="t" l="l"/>
            <a:pathLst>
              <a:path h="2057400" w="2251601">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3448879" y="3173639"/>
            <a:ext cx="11390243" cy="3331842"/>
          </a:xfrm>
          <a:prstGeom prst="rect">
            <a:avLst/>
          </a:prstGeom>
        </p:spPr>
        <p:txBody>
          <a:bodyPr anchor="t" rtlCol="false" tIns="0" lIns="0" bIns="0" rIns="0">
            <a:spAutoFit/>
          </a:bodyPr>
          <a:lstStyle/>
          <a:p>
            <a:pPr marL="0" indent="0" lvl="0">
              <a:lnSpc>
                <a:spcPts val="8639"/>
              </a:lnSpc>
            </a:pPr>
            <a:r>
              <a:rPr lang="en-US" sz="7999" spc="-199">
                <a:solidFill>
                  <a:srgbClr val="000000"/>
                </a:solidFill>
                <a:latin typeface="Barlow"/>
              </a:rPr>
              <a:t>Why use an Anti-Black racism framework when we have anti-oppression?</a:t>
            </a:r>
          </a:p>
        </p:txBody>
      </p:sp>
      <p:sp>
        <p:nvSpPr>
          <p:cNvPr name="TextBox 11" id="11"/>
          <p:cNvSpPr txBox="true"/>
          <p:nvPr/>
        </p:nvSpPr>
        <p:spPr>
          <a:xfrm rot="0">
            <a:off x="613138" y="285656"/>
            <a:ext cx="14729086" cy="1193800"/>
          </a:xfrm>
          <a:prstGeom prst="rect">
            <a:avLst/>
          </a:prstGeom>
        </p:spPr>
        <p:txBody>
          <a:bodyPr anchor="t" rtlCol="false" tIns="0" lIns="0" bIns="0" rIns="0">
            <a:spAutoFit/>
          </a:bodyPr>
          <a:lstStyle/>
          <a:p>
            <a:pPr algn="ctr">
              <a:lnSpc>
                <a:spcPts val="9799"/>
              </a:lnSpc>
            </a:pPr>
            <a:r>
              <a:rPr lang="en-US" sz="6999">
                <a:solidFill>
                  <a:srgbClr val="000000"/>
                </a:solidFill>
                <a:latin typeface="Pragmatica Bold"/>
              </a:rPr>
              <a:t>DISCUSSION</a:t>
            </a:r>
          </a:p>
        </p:txBody>
      </p:sp>
      <p:sp>
        <p:nvSpPr>
          <p:cNvPr name="Freeform 12" id="12"/>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3512853" y="-3425970"/>
            <a:ext cx="6892253" cy="6523408"/>
            <a:chOff x="0" y="0"/>
            <a:chExt cx="811306" cy="767888"/>
          </a:xfrm>
        </p:grpSpPr>
        <p:sp>
          <p:nvSpPr>
            <p:cNvPr name="Freeform 3" id="3"/>
            <p:cNvSpPr/>
            <p:nvPr/>
          </p:nvSpPr>
          <p:spPr>
            <a:xfrm flipH="false" flipV="false" rot="0">
              <a:off x="7083" y="0"/>
              <a:ext cx="797141" cy="767888"/>
            </a:xfrm>
            <a:custGeom>
              <a:avLst/>
              <a:gdLst/>
              <a:ahLst/>
              <a:cxnLst/>
              <a:rect r="r" b="b" t="t" l="l"/>
              <a:pathLst>
                <a:path h="767888" w="797141">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904899" y="-2895866"/>
            <a:ext cx="5348022" cy="5504643"/>
            <a:chOff x="0" y="0"/>
            <a:chExt cx="717375" cy="738384"/>
          </a:xfrm>
        </p:grpSpPr>
        <p:sp>
          <p:nvSpPr>
            <p:cNvPr name="Freeform 6" id="6"/>
            <p:cNvSpPr/>
            <p:nvPr/>
          </p:nvSpPr>
          <p:spPr>
            <a:xfrm flipH="false" flipV="false" rot="0">
              <a:off x="10010" y="0"/>
              <a:ext cx="697356" cy="738384"/>
            </a:xfrm>
            <a:custGeom>
              <a:avLst/>
              <a:gdLst/>
              <a:ahLst/>
              <a:cxnLst/>
              <a:rect r="r" b="b" t="t" l="l"/>
              <a:pathLst>
                <a:path h="738384" w="697356">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true">
              <a:gsLst>
                <a:gs pos="0">
                  <a:srgbClr val="FFB613">
                    <a:alpha val="100000"/>
                  </a:srgbClr>
                </a:gs>
                <a:gs pos="100000">
                  <a:srgbClr val="FFE42F">
                    <a:alpha val="100000"/>
                  </a:srgbClr>
                </a:gs>
              </a:gsLst>
              <a:lin ang="5400000"/>
            </a:gra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9" id="9"/>
          <p:cNvSpPr/>
          <p:nvPr/>
        </p:nvSpPr>
        <p:spPr>
          <a:xfrm flipH="false" flipV="false" rot="0">
            <a:off x="15313649" y="68720"/>
            <a:ext cx="2251601" cy="2057400"/>
          </a:xfrm>
          <a:custGeom>
            <a:avLst/>
            <a:gdLst/>
            <a:ahLst/>
            <a:cxnLst/>
            <a:rect r="r" b="b" t="t" l="l"/>
            <a:pathLst>
              <a:path h="2057400" w="2251601">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3448879" y="3173639"/>
            <a:ext cx="11390243" cy="5522592"/>
          </a:xfrm>
          <a:prstGeom prst="rect">
            <a:avLst/>
          </a:prstGeom>
        </p:spPr>
        <p:txBody>
          <a:bodyPr anchor="t" rtlCol="false" tIns="0" lIns="0" bIns="0" rIns="0">
            <a:spAutoFit/>
          </a:bodyPr>
          <a:lstStyle/>
          <a:p>
            <a:pPr marL="0" indent="0" lvl="0">
              <a:lnSpc>
                <a:spcPts val="8639"/>
              </a:lnSpc>
            </a:pPr>
            <a:r>
              <a:rPr lang="en-US" sz="7999" spc="-199">
                <a:solidFill>
                  <a:srgbClr val="000000"/>
                </a:solidFill>
                <a:latin typeface="Barlow"/>
              </a:rPr>
              <a:t>How can you apply an Anti-Black racist framework to your role as healthcare/service providers? </a:t>
            </a:r>
          </a:p>
        </p:txBody>
      </p:sp>
      <p:sp>
        <p:nvSpPr>
          <p:cNvPr name="TextBox 11" id="11"/>
          <p:cNvSpPr txBox="true"/>
          <p:nvPr/>
        </p:nvSpPr>
        <p:spPr>
          <a:xfrm rot="0">
            <a:off x="613138" y="285656"/>
            <a:ext cx="14729086" cy="1193800"/>
          </a:xfrm>
          <a:prstGeom prst="rect">
            <a:avLst/>
          </a:prstGeom>
        </p:spPr>
        <p:txBody>
          <a:bodyPr anchor="t" rtlCol="false" tIns="0" lIns="0" bIns="0" rIns="0">
            <a:spAutoFit/>
          </a:bodyPr>
          <a:lstStyle/>
          <a:p>
            <a:pPr algn="ctr">
              <a:lnSpc>
                <a:spcPts val="9799"/>
              </a:lnSpc>
            </a:pPr>
            <a:r>
              <a:rPr lang="en-US" sz="6999">
                <a:solidFill>
                  <a:srgbClr val="000000"/>
                </a:solidFill>
                <a:latin typeface="Pragmatica Bold"/>
              </a:rPr>
              <a:t>DISCUSSION</a:t>
            </a:r>
          </a:p>
        </p:txBody>
      </p:sp>
      <p:sp>
        <p:nvSpPr>
          <p:cNvPr name="Freeform 12" id="12"/>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2850265" y="2858194"/>
            <a:ext cx="12587470" cy="5283201"/>
          </a:xfrm>
          <a:prstGeom prst="rect">
            <a:avLst/>
          </a:prstGeom>
        </p:spPr>
        <p:txBody>
          <a:bodyPr anchor="t" rtlCol="false" tIns="0" lIns="0" bIns="0" rIns="0">
            <a:spAutoFit/>
          </a:bodyPr>
          <a:lstStyle/>
          <a:p>
            <a:pPr algn="l" marL="0" indent="0" lvl="0">
              <a:lnSpc>
                <a:spcPts val="6999"/>
              </a:lnSpc>
            </a:pPr>
            <a:r>
              <a:rPr lang="en-US" sz="4999">
                <a:solidFill>
                  <a:srgbClr val="000000"/>
                </a:solidFill>
                <a:latin typeface="Clear Sans"/>
              </a:rPr>
              <a:t>The impacts of historical and present day anti-black racism are evident and far-reaching. We have a collective responsibility to tackle anti-black racism especially within the healthcare system in order to ensure equitable healthcare to all. </a:t>
            </a:r>
          </a:p>
        </p:txBody>
      </p:sp>
      <p:sp>
        <p:nvSpPr>
          <p:cNvPr name="Freeform 3" id="3"/>
          <p:cNvSpPr/>
          <p:nvPr/>
        </p:nvSpPr>
        <p:spPr>
          <a:xfrm flipH="false" flipV="false" rot="0">
            <a:off x="17081772" y="9680899"/>
            <a:ext cx="1082528" cy="461878"/>
          </a:xfrm>
          <a:custGeom>
            <a:avLst/>
            <a:gdLst/>
            <a:ahLst/>
            <a:cxnLst/>
            <a:rect r="r" b="b" t="t" l="l"/>
            <a:pathLst>
              <a:path h="461878" w="1082528">
                <a:moveTo>
                  <a:pt x="0" y="0"/>
                </a:moveTo>
                <a:lnTo>
                  <a:pt x="1082528" y="0"/>
                </a:lnTo>
                <a:lnTo>
                  <a:pt x="1082528" y="461879"/>
                </a:lnTo>
                <a:lnTo>
                  <a:pt x="0" y="461879"/>
                </a:lnTo>
                <a:lnTo>
                  <a:pt x="0" y="0"/>
                </a:lnTo>
                <a:close/>
              </a:path>
            </a:pathLst>
          </a:custGeom>
          <a:blipFill>
            <a:blip r:embed="rId3"/>
            <a:stretch>
              <a:fillRect l="0" t="0" r="0" b="0"/>
            </a:stretch>
          </a:blipFill>
        </p:spPr>
      </p:sp>
      <p:sp>
        <p:nvSpPr>
          <p:cNvPr name="Freeform 4" id="4"/>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4"/>
            <a:stretch>
              <a:fillRect l="0" t="0" r="0" b="0"/>
            </a:stretch>
          </a:blipFill>
        </p:spPr>
      </p:sp>
      <p:sp>
        <p:nvSpPr>
          <p:cNvPr name="TextBox 5" id="5"/>
          <p:cNvSpPr txBox="true"/>
          <p:nvPr/>
        </p:nvSpPr>
        <p:spPr>
          <a:xfrm rot="0">
            <a:off x="6604619" y="783111"/>
            <a:ext cx="5078762"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CONCLUSION</a:t>
            </a:r>
          </a:p>
        </p:txBody>
      </p:sp>
      <p:sp>
        <p:nvSpPr>
          <p:cNvPr name="Freeform 6" id="6"/>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249287" y="584877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1249287" y="315805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249287" y="46732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5400000">
            <a:off x="16540497" y="646066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16540497" y="379991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4624838" y="-2060474"/>
            <a:ext cx="4667371" cy="4417593"/>
            <a:chOff x="0" y="0"/>
            <a:chExt cx="811306" cy="767888"/>
          </a:xfrm>
        </p:grpSpPr>
        <p:sp>
          <p:nvSpPr>
            <p:cNvPr name="Freeform 13" id="13"/>
            <p:cNvSpPr/>
            <p:nvPr/>
          </p:nvSpPr>
          <p:spPr>
            <a:xfrm flipH="false" flipV="false" rot="0">
              <a:off x="10459" y="0"/>
              <a:ext cx="790388" cy="767888"/>
            </a:xfrm>
            <a:custGeom>
              <a:avLst/>
              <a:gdLst/>
              <a:ahLst/>
              <a:cxnLst/>
              <a:rect r="r" b="b" t="t" l="l"/>
              <a:pathLst>
                <a:path h="767888" w="7903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solidFill>
                <a:srgbClr val="1F3B80"/>
              </a:solidFill>
              <a:prstDash val="solid"/>
              <a:round/>
            </a:ln>
          </p:spPr>
        </p:sp>
        <p:sp>
          <p:nvSpPr>
            <p:cNvPr name="TextBox 14" id="1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5017894" y="-1819603"/>
            <a:ext cx="3839765" cy="3952216"/>
            <a:chOff x="0" y="0"/>
            <a:chExt cx="717375" cy="738384"/>
          </a:xfrm>
        </p:grpSpPr>
        <p:sp>
          <p:nvSpPr>
            <p:cNvPr name="Freeform 16" id="16"/>
            <p:cNvSpPr/>
            <p:nvPr/>
          </p:nvSpPr>
          <p:spPr>
            <a:xfrm flipH="false" flipV="false" rot="0">
              <a:off x="13941" y="0"/>
              <a:ext cx="689493" cy="738384"/>
            </a:xfrm>
            <a:custGeom>
              <a:avLst/>
              <a:gdLst/>
              <a:ahLst/>
              <a:cxnLst/>
              <a:rect r="r" b="b" t="t" l="l"/>
              <a:pathLst>
                <a:path h="738384" w="689493">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solidFill>
              <a:srgbClr val="1F3B80"/>
            </a:solidFill>
          </p:spPr>
        </p:sp>
        <p:sp>
          <p:nvSpPr>
            <p:cNvPr name="TextBox 17" id="1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5400000">
            <a:off x="16540497" y="12059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16135111" y="49121"/>
            <a:ext cx="1608958" cy="1959158"/>
          </a:xfrm>
          <a:custGeom>
            <a:avLst/>
            <a:gdLst/>
            <a:ahLst/>
            <a:cxnLst/>
            <a:rect r="r" b="b" t="t" l="l"/>
            <a:pathLst>
              <a:path h="1959158" w="1608958">
                <a:moveTo>
                  <a:pt x="0" y="0"/>
                </a:moveTo>
                <a:lnTo>
                  <a:pt x="1608959" y="0"/>
                </a:lnTo>
                <a:lnTo>
                  <a:pt x="1608959" y="1959158"/>
                </a:lnTo>
                <a:lnTo>
                  <a:pt x="0" y="19591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765848" y="992258"/>
            <a:ext cx="16632443" cy="8782045"/>
          </a:xfrm>
          <a:prstGeom prst="rect">
            <a:avLst/>
          </a:prstGeom>
        </p:spPr>
        <p:txBody>
          <a:bodyPr anchor="t" rtlCol="false" tIns="0" lIns="0" bIns="0" rIns="0">
            <a:spAutoFit/>
          </a:bodyPr>
          <a:lstStyle/>
          <a:p>
            <a:pPr>
              <a:lnSpc>
                <a:spcPts val="3150"/>
              </a:lnSpc>
            </a:pPr>
            <a:r>
              <a:rPr lang="en-US" sz="2250">
                <a:solidFill>
                  <a:srgbClr val="000000"/>
                </a:solidFill>
                <a:latin typeface="Canva Sans"/>
              </a:rPr>
              <a:t>•Anti-black racism impacts health and as healthcare organizations we must act now. Anti-Black Racism impacts health and as healthcare organizations we must act now | Alliance for Healthier Communities. (2020, June 2). https://www.allianceon.org/news/Anti-Black-Racism-impacts-health-and-healthcare-organizations-we-must-act-now </a:t>
            </a:r>
          </a:p>
          <a:p>
            <a:pPr>
              <a:lnSpc>
                <a:spcPts val="3150"/>
              </a:lnSpc>
            </a:pPr>
            <a:r>
              <a:rPr lang="en-US" sz="2250">
                <a:solidFill>
                  <a:srgbClr val="000000"/>
                </a:solidFill>
                <a:latin typeface="Canva Sans"/>
              </a:rPr>
              <a:t>•Black Health Alliance, Anti-Black Racism, retrieved from: https://blackhealthalliance.ca/home/antiblack-racism/</a:t>
            </a:r>
          </a:p>
          <a:p>
            <a:pPr>
              <a:lnSpc>
                <a:spcPts val="3150"/>
              </a:lnSpc>
            </a:pPr>
            <a:r>
              <a:rPr lang="en-US" sz="2250">
                <a:solidFill>
                  <a:srgbClr val="000000"/>
                </a:solidFill>
                <a:latin typeface="Canva Sans"/>
              </a:rPr>
              <a:t>•Bond, K. T., Leblanc, N. M., Williams, P., Gabriel, C. A., &amp; Amutah-Onukagha, N. N. (2021). Race-Based Sexual Stereotypes, Gendered Racism, and Sexual Decision Making Among Young Black Cisgender Women. Health education &amp; behavior : the official publication of the Society for Public Health Education, 48(3), 295–305. https://doi.org/10.1177/10901981211010086</a:t>
            </a:r>
          </a:p>
          <a:p>
            <a:pPr>
              <a:lnSpc>
                <a:spcPts val="3150"/>
              </a:lnSpc>
            </a:pPr>
            <a:r>
              <a:rPr lang="en-US" sz="2250">
                <a:solidFill>
                  <a:srgbClr val="000000"/>
                </a:solidFill>
                <a:latin typeface="Canva Sans"/>
              </a:rPr>
              <a:t>•Government of Canada, S. C. (2023, August 9). Black history Month 2023... by the numbers. Government of Canada, Statistics Canada. https://www.statcan.gc.ca/en/dai/smr08/2023/smr08_270#:~:text=The%20Black%20population%20now%20accounts,than%203.0%20million%20in%202041. </a:t>
            </a:r>
          </a:p>
          <a:p>
            <a:pPr>
              <a:lnSpc>
                <a:spcPts val="3150"/>
              </a:lnSpc>
            </a:pPr>
            <a:r>
              <a:rPr lang="en-US" sz="2250">
                <a:solidFill>
                  <a:srgbClr val="000000"/>
                </a:solidFill>
                <a:latin typeface="Canva Sans"/>
              </a:rPr>
              <a:t>•Mahabir DF, O’Campo P, Lofters A, Shankardass K, Salmon C, Muntaner C. Experiences of everyday racism in Toronto’s health care system: a concept mapping study. Int J Equity Health. 2021;20(1):74. doi: 10.1186/s12939-021-01410-9.</a:t>
            </a:r>
          </a:p>
          <a:p>
            <a:pPr>
              <a:lnSpc>
                <a:spcPts val="3150"/>
              </a:lnSpc>
            </a:pPr>
            <a:r>
              <a:rPr lang="en-US" sz="2250">
                <a:solidFill>
                  <a:srgbClr val="000000"/>
                </a:solidFill>
                <a:latin typeface="Canva Sans"/>
              </a:rPr>
              <a:t>•Prendergast, N. (2023, February 13). Anti-black racism. An Introduction to AntiRacism for the Nursing Professional A Focus on AntiBlack Racism. https://pressbooks.library.torontomu.ca/antiracismnursing/chapter/anti-black-racism/ </a:t>
            </a:r>
          </a:p>
          <a:p>
            <a:pPr>
              <a:lnSpc>
                <a:spcPts val="3150"/>
              </a:lnSpc>
            </a:pPr>
            <a:r>
              <a:rPr lang="en-US" sz="2250">
                <a:solidFill>
                  <a:srgbClr val="000000"/>
                </a:solidFill>
                <a:latin typeface="Canva Sans"/>
              </a:rPr>
              <a:t>•Sadlier, n.d., Anti-Black Racism in Canada: A Historical Perspective, retrieved from: https://www.crrf-fcrr.ca/images/stories/Anti-Black_Racism_in_Canada.pdf</a:t>
            </a:r>
          </a:p>
          <a:p>
            <a:pPr>
              <a:lnSpc>
                <a:spcPts val="3150"/>
              </a:lnSpc>
            </a:pPr>
            <a:r>
              <a:rPr lang="en-US" sz="2250">
                <a:solidFill>
                  <a:srgbClr val="000000"/>
                </a:solidFill>
                <a:latin typeface="Canva Sans"/>
              </a:rPr>
              <a:t>•The truth about J. Marion Sims: Father of gynecology. YouTube. (2017, June 29). https://youtu.be/H6wFsM5RTL8?si=X055NiGyehYV34Q0 </a:t>
            </a:r>
          </a:p>
          <a:p>
            <a:pPr algn="l">
              <a:lnSpc>
                <a:spcPts val="3150"/>
              </a:lnSpc>
            </a:pPr>
            <a:r>
              <a:rPr lang="en-US" sz="2250">
                <a:solidFill>
                  <a:srgbClr val="000000"/>
                </a:solidFill>
                <a:latin typeface="Canva Sans"/>
              </a:rPr>
              <a:t>•YouTube. (2020, March 20). Henrietta Lacks: The woman with the immortal cells. YouTube. https://www.youtube.com/watch?v=T3kR2dMCfOM </a:t>
            </a:r>
          </a:p>
        </p:txBody>
      </p:sp>
      <p:sp>
        <p:nvSpPr>
          <p:cNvPr name="TextBox 3" id="3"/>
          <p:cNvSpPr txBox="true"/>
          <p:nvPr/>
        </p:nvSpPr>
        <p:spPr>
          <a:xfrm rot="0">
            <a:off x="6285062" y="343753"/>
            <a:ext cx="5594016" cy="565785"/>
          </a:xfrm>
          <a:prstGeom prst="rect">
            <a:avLst/>
          </a:prstGeom>
        </p:spPr>
        <p:txBody>
          <a:bodyPr anchor="t" rtlCol="false" tIns="0" lIns="0" bIns="0" rIns="0">
            <a:spAutoFit/>
          </a:bodyPr>
          <a:lstStyle/>
          <a:p>
            <a:pPr algn="ctr" marL="0" indent="0" lvl="0">
              <a:lnSpc>
                <a:spcPts val="4319"/>
              </a:lnSpc>
            </a:pPr>
            <a:r>
              <a:rPr lang="en-US" sz="3999" spc="-99">
                <a:solidFill>
                  <a:srgbClr val="000000"/>
                </a:solidFill>
                <a:latin typeface="Pragmatica Bold"/>
              </a:rPr>
              <a:t>REFERENCES</a:t>
            </a:r>
          </a:p>
        </p:txBody>
      </p:sp>
      <p:sp>
        <p:nvSpPr>
          <p:cNvPr name="Freeform 4" id="4"/>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6540497" y="6594630"/>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16540497" y="378119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16540497" y="96775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5400000">
            <a:off x="-1249287" y="5808155"/>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400000">
            <a:off x="-1249287" y="30768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5400000">
            <a:off x="-1249287" y="34547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2102187" y="1108946"/>
            <a:ext cx="14083627" cy="2042204"/>
            <a:chOff x="0" y="0"/>
            <a:chExt cx="5551013" cy="804928"/>
          </a:xfrm>
        </p:grpSpPr>
        <p:sp>
          <p:nvSpPr>
            <p:cNvPr name="Freeform 3" id="3"/>
            <p:cNvSpPr/>
            <p:nvPr/>
          </p:nvSpPr>
          <p:spPr>
            <a:xfrm flipH="false" flipV="false" rot="0">
              <a:off x="2045" y="0"/>
              <a:ext cx="5546923" cy="804928"/>
            </a:xfrm>
            <a:custGeom>
              <a:avLst/>
              <a:gdLst/>
              <a:ahLst/>
              <a:cxnLst/>
              <a:rect r="r" b="b" t="t" l="l"/>
              <a:pathLst>
                <a:path h="804928" w="5546923">
                  <a:moveTo>
                    <a:pt x="5334773" y="0"/>
                  </a:moveTo>
                  <a:lnTo>
                    <a:pt x="8949" y="0"/>
                  </a:lnTo>
                  <a:cubicBezTo>
                    <a:pt x="6309" y="0"/>
                    <a:pt x="3816" y="1218"/>
                    <a:pt x="2193" y="3301"/>
                  </a:cubicBezTo>
                  <a:cubicBezTo>
                    <a:pt x="571" y="5384"/>
                    <a:pt x="0" y="8100"/>
                    <a:pt x="646" y="10660"/>
                  </a:cubicBezTo>
                  <a:lnTo>
                    <a:pt x="198464" y="794268"/>
                  </a:lnTo>
                  <a:cubicBezTo>
                    <a:pt x="200046" y="800536"/>
                    <a:pt x="205685" y="804928"/>
                    <a:pt x="212149" y="804928"/>
                  </a:cubicBezTo>
                  <a:lnTo>
                    <a:pt x="5537973" y="804928"/>
                  </a:lnTo>
                  <a:cubicBezTo>
                    <a:pt x="5540614" y="804928"/>
                    <a:pt x="5543107" y="803710"/>
                    <a:pt x="5544730" y="801626"/>
                  </a:cubicBezTo>
                  <a:cubicBezTo>
                    <a:pt x="5546352" y="799543"/>
                    <a:pt x="5546923" y="796828"/>
                    <a:pt x="5546277" y="794268"/>
                  </a:cubicBezTo>
                  <a:lnTo>
                    <a:pt x="5348459" y="10660"/>
                  </a:lnTo>
                  <a:cubicBezTo>
                    <a:pt x="5346877" y="4392"/>
                    <a:pt x="5341238" y="0"/>
                    <a:pt x="5334773" y="0"/>
                  </a:cubicBezTo>
                  <a:close/>
                </a:path>
              </a:pathLst>
            </a:custGeom>
            <a:gradFill rotWithShape="true">
              <a:gsLst>
                <a:gs pos="0">
                  <a:srgbClr val="1F3B80">
                    <a:alpha val="100000"/>
                  </a:srgbClr>
                </a:gs>
                <a:gs pos="100000">
                  <a:srgbClr val="3183ED">
                    <a:alpha val="100000"/>
                  </a:srgbClr>
                </a:gs>
              </a:gsLst>
              <a:lin ang="2700000"/>
            </a:gradFill>
          </p:spPr>
        </p:sp>
        <p:sp>
          <p:nvSpPr>
            <p:cNvPr name="TextBox 4" id="4"/>
            <p:cNvSpPr txBox="true"/>
            <p:nvPr/>
          </p:nvSpPr>
          <p:spPr>
            <a:xfrm>
              <a:off x="101600" y="-142875"/>
              <a:ext cx="5347813" cy="947803"/>
            </a:xfrm>
            <a:prstGeom prst="rect">
              <a:avLst/>
            </a:prstGeom>
          </p:spPr>
          <p:txBody>
            <a:bodyPr anchor="ctr" rtlCol="false" tIns="50800" lIns="50800" bIns="50800" rIns="50800"/>
            <a:lstStyle/>
            <a:p>
              <a:pPr algn="ctr">
                <a:lnSpc>
                  <a:spcPts val="10219"/>
                </a:lnSpc>
              </a:pPr>
              <a:r>
                <a:rPr lang="en-US" sz="7299">
                  <a:solidFill>
                    <a:srgbClr val="000000"/>
                  </a:solidFill>
                  <a:latin typeface="Pragmatica Bold"/>
                </a:rPr>
                <a:t> THANK YOU FOR YOUR TIME</a:t>
              </a:r>
            </a:p>
            <a:p>
              <a:pPr algn="ctr">
                <a:lnSpc>
                  <a:spcPts val="2659"/>
                </a:lnSpc>
              </a:pPr>
            </a:p>
          </p:txBody>
        </p:sp>
      </p:gr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249287" y="572076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1249287" y="290204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1249287" y="833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5400000">
            <a:off x="1654049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400000">
            <a:off x="16536726" y="572076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5400000">
            <a:off x="16532956" y="290204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5400000">
            <a:off x="16529186" y="833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8018200" y="4114800"/>
            <a:ext cx="2251601" cy="2057400"/>
          </a:xfrm>
          <a:custGeom>
            <a:avLst/>
            <a:gdLst/>
            <a:ahLst/>
            <a:cxnLst/>
            <a:rect r="r" b="b" t="t" l="l"/>
            <a:pathLst>
              <a:path h="2057400" w="2251601">
                <a:moveTo>
                  <a:pt x="0" y="0"/>
                </a:moveTo>
                <a:lnTo>
                  <a:pt x="2251600" y="0"/>
                </a:lnTo>
                <a:lnTo>
                  <a:pt x="22516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6194847" y="6941564"/>
            <a:ext cx="7028909" cy="1847041"/>
            <a:chOff x="0" y="0"/>
            <a:chExt cx="2770420" cy="728005"/>
          </a:xfrm>
        </p:grpSpPr>
        <p:sp>
          <p:nvSpPr>
            <p:cNvPr name="Freeform 15" id="15"/>
            <p:cNvSpPr/>
            <p:nvPr/>
          </p:nvSpPr>
          <p:spPr>
            <a:xfrm flipH="false" flipV="false" rot="0">
              <a:off x="4516" y="0"/>
              <a:ext cx="2761387" cy="728005"/>
            </a:xfrm>
            <a:custGeom>
              <a:avLst/>
              <a:gdLst/>
              <a:ahLst/>
              <a:cxnLst/>
              <a:rect r="r" b="b" t="t" l="l"/>
              <a:pathLst>
                <a:path h="728005" w="2761387">
                  <a:moveTo>
                    <a:pt x="2540675" y="0"/>
                  </a:moveTo>
                  <a:lnTo>
                    <a:pt x="17513" y="0"/>
                  </a:lnTo>
                  <a:cubicBezTo>
                    <a:pt x="12284" y="0"/>
                    <a:pt x="7355" y="2446"/>
                    <a:pt x="4194" y="6611"/>
                  </a:cubicBezTo>
                  <a:cubicBezTo>
                    <a:pt x="1032" y="10777"/>
                    <a:pt x="0" y="16181"/>
                    <a:pt x="1406" y="21218"/>
                  </a:cubicBezTo>
                  <a:lnTo>
                    <a:pt x="192762" y="706787"/>
                  </a:lnTo>
                  <a:cubicBezTo>
                    <a:pt x="196263" y="719330"/>
                    <a:pt x="207690" y="728005"/>
                    <a:pt x="220713" y="728005"/>
                  </a:cubicBezTo>
                  <a:lnTo>
                    <a:pt x="2743875" y="728005"/>
                  </a:lnTo>
                  <a:cubicBezTo>
                    <a:pt x="2749104" y="728005"/>
                    <a:pt x="2754033" y="725559"/>
                    <a:pt x="2757194" y="721393"/>
                  </a:cubicBezTo>
                  <a:cubicBezTo>
                    <a:pt x="2760356" y="717228"/>
                    <a:pt x="2761388" y="711824"/>
                    <a:pt x="2759982" y="706787"/>
                  </a:cubicBezTo>
                  <a:lnTo>
                    <a:pt x="2568626" y="21218"/>
                  </a:lnTo>
                  <a:cubicBezTo>
                    <a:pt x="2565125" y="8675"/>
                    <a:pt x="2553698" y="0"/>
                    <a:pt x="2540675" y="0"/>
                  </a:cubicBezTo>
                  <a:close/>
                </a:path>
              </a:pathLst>
            </a:custGeom>
            <a:solidFill>
              <a:srgbClr val="FFC95F"/>
            </a:solidFill>
          </p:spPr>
        </p:sp>
        <p:sp>
          <p:nvSpPr>
            <p:cNvPr name="TextBox 16" id="16"/>
            <p:cNvSpPr txBox="true"/>
            <p:nvPr/>
          </p:nvSpPr>
          <p:spPr>
            <a:xfrm>
              <a:off x="101600" y="-142875"/>
              <a:ext cx="2567220" cy="870880"/>
            </a:xfrm>
            <a:prstGeom prst="rect">
              <a:avLst/>
            </a:prstGeom>
          </p:spPr>
          <p:txBody>
            <a:bodyPr anchor="ctr" rtlCol="false" tIns="50800" lIns="50800" bIns="50800" rIns="50800"/>
            <a:lstStyle/>
            <a:p>
              <a:pPr algn="ctr">
                <a:lnSpc>
                  <a:spcPts val="10219"/>
                </a:lnSpc>
              </a:pPr>
              <a:r>
                <a:rPr lang="en-US" sz="7299">
                  <a:solidFill>
                    <a:srgbClr val="000000"/>
                  </a:solidFill>
                  <a:latin typeface="Pragmatica Bold"/>
                </a:rPr>
                <a:t> Questions?</a:t>
              </a:r>
            </a:p>
            <a:p>
              <a:pPr algn="ctr">
                <a:lnSpc>
                  <a:spcPts val="2659"/>
                </a:lnSpc>
              </a:pP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7081772" y="9680899"/>
            <a:ext cx="1082528" cy="461878"/>
          </a:xfrm>
          <a:custGeom>
            <a:avLst/>
            <a:gdLst/>
            <a:ahLst/>
            <a:cxnLst/>
            <a:rect r="r" b="b" t="t" l="l"/>
            <a:pathLst>
              <a:path h="461878" w="1082528">
                <a:moveTo>
                  <a:pt x="0" y="0"/>
                </a:moveTo>
                <a:lnTo>
                  <a:pt x="1082528" y="0"/>
                </a:lnTo>
                <a:lnTo>
                  <a:pt x="1082528" y="461879"/>
                </a:lnTo>
                <a:lnTo>
                  <a:pt x="0" y="461879"/>
                </a:lnTo>
                <a:lnTo>
                  <a:pt x="0" y="0"/>
                </a:lnTo>
                <a:close/>
              </a:path>
            </a:pathLst>
          </a:custGeom>
          <a:blipFill>
            <a:blip r:embed="rId3"/>
            <a:stretch>
              <a:fillRect l="0" t="0" r="0" b="0"/>
            </a:stretch>
          </a:blipFill>
        </p:spPr>
      </p:sp>
      <p:sp>
        <p:nvSpPr>
          <p:cNvPr name="Freeform 3" id="3"/>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4"/>
            <a:stretch>
              <a:fillRect l="0" t="0" r="0" b="0"/>
            </a:stretch>
          </a:blipFill>
        </p:spPr>
      </p:sp>
      <p:sp>
        <p:nvSpPr>
          <p:cNvPr name="Freeform 4" id="4"/>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5400000">
            <a:off x="-1249287" y="584877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00000">
            <a:off x="-1249287" y="315805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249287" y="46732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16540497" y="646066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6540497" y="379991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093226" y="-2315766"/>
            <a:ext cx="5141550" cy="4866396"/>
            <a:chOff x="0" y="0"/>
            <a:chExt cx="811306" cy="767888"/>
          </a:xfrm>
        </p:grpSpPr>
        <p:sp>
          <p:nvSpPr>
            <p:cNvPr name="Freeform 11" id="11"/>
            <p:cNvSpPr/>
            <p:nvPr/>
          </p:nvSpPr>
          <p:spPr>
            <a:xfrm flipH="false" flipV="false" rot="0">
              <a:off x="9494" y="0"/>
              <a:ext cx="792317" cy="767888"/>
            </a:xfrm>
            <a:custGeom>
              <a:avLst/>
              <a:gdLst/>
              <a:ahLst/>
              <a:cxnLst/>
              <a:rect r="r" b="b" t="t" l="l"/>
              <a:pathLst>
                <a:path h="767888" w="792317">
                  <a:moveTo>
                    <a:pt x="776456" y="431855"/>
                  </a:moveTo>
                  <a:lnTo>
                    <a:pt x="623969" y="719977"/>
                  </a:lnTo>
                  <a:cubicBezTo>
                    <a:pt x="608369" y="749452"/>
                    <a:pt x="577753" y="767888"/>
                    <a:pt x="544405" y="767888"/>
                  </a:cubicBezTo>
                  <a:lnTo>
                    <a:pt x="247913" y="767888"/>
                  </a:lnTo>
                  <a:cubicBezTo>
                    <a:pt x="214565" y="767888"/>
                    <a:pt x="183949" y="749452"/>
                    <a:pt x="168349" y="719977"/>
                  </a:cubicBezTo>
                  <a:lnTo>
                    <a:pt x="15863" y="431855"/>
                  </a:lnTo>
                  <a:cubicBezTo>
                    <a:pt x="0" y="401884"/>
                    <a:pt x="0" y="366005"/>
                    <a:pt x="15863" y="336033"/>
                  </a:cubicBezTo>
                  <a:lnTo>
                    <a:pt x="168349" y="47911"/>
                  </a:lnTo>
                  <a:cubicBezTo>
                    <a:pt x="183949" y="18436"/>
                    <a:pt x="214565" y="0"/>
                    <a:pt x="247913" y="0"/>
                  </a:cubicBezTo>
                  <a:lnTo>
                    <a:pt x="544405" y="0"/>
                  </a:lnTo>
                  <a:cubicBezTo>
                    <a:pt x="577753" y="0"/>
                    <a:pt x="608369" y="18436"/>
                    <a:pt x="623969" y="47911"/>
                  </a:cubicBezTo>
                  <a:lnTo>
                    <a:pt x="776456" y="336033"/>
                  </a:lnTo>
                  <a:cubicBezTo>
                    <a:pt x="792318" y="366005"/>
                    <a:pt x="792318" y="401884"/>
                    <a:pt x="776456" y="431855"/>
                  </a:cubicBezTo>
                  <a:close/>
                </a:path>
              </a:pathLst>
            </a:custGeom>
            <a:solidFill>
              <a:srgbClr val="000000">
                <a:alpha val="0"/>
              </a:srgbClr>
            </a:solidFill>
            <a:ln w="66675" cap="rnd">
              <a:solidFill>
                <a:srgbClr val="1F3B80"/>
              </a:solidFill>
              <a:prstDash val="solid"/>
              <a:round/>
            </a:ln>
          </p:spPr>
        </p:sp>
        <p:sp>
          <p:nvSpPr>
            <p:cNvPr name="TextBox 12" id="12"/>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5400000">
            <a:off x="16540497" y="12059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15661066" y="117432"/>
            <a:ext cx="1961970" cy="2201369"/>
          </a:xfrm>
          <a:custGeom>
            <a:avLst/>
            <a:gdLst/>
            <a:ahLst/>
            <a:cxnLst/>
            <a:rect r="r" b="b" t="t" l="l"/>
            <a:pathLst>
              <a:path h="2201369" w="1961970">
                <a:moveTo>
                  <a:pt x="0" y="0"/>
                </a:moveTo>
                <a:lnTo>
                  <a:pt x="1961970" y="0"/>
                </a:lnTo>
                <a:lnTo>
                  <a:pt x="1961970" y="2201369"/>
                </a:lnTo>
                <a:lnTo>
                  <a:pt x="0" y="2201369"/>
                </a:lnTo>
                <a:lnTo>
                  <a:pt x="0" y="0"/>
                </a:lnTo>
                <a:close/>
              </a:path>
            </a:pathLst>
          </a:custGeom>
          <a:blipFill>
            <a:blip r:embed="rId7"/>
            <a:stretch>
              <a:fillRect l="0" t="0" r="0" b="0"/>
            </a:stretch>
          </a:blipFill>
        </p:spPr>
      </p:sp>
      <p:sp>
        <p:nvSpPr>
          <p:cNvPr name="TextBox 15" id="15"/>
          <p:cNvSpPr txBox="true"/>
          <p:nvPr/>
        </p:nvSpPr>
        <p:spPr>
          <a:xfrm rot="0">
            <a:off x="4403641" y="1909302"/>
            <a:ext cx="4513324" cy="679450"/>
          </a:xfrm>
          <a:prstGeom prst="rect">
            <a:avLst/>
          </a:prstGeom>
        </p:spPr>
        <p:txBody>
          <a:bodyPr anchor="t" rtlCol="false" tIns="0" lIns="0" bIns="0" rIns="0">
            <a:spAutoFit/>
          </a:bodyPr>
          <a:lstStyle/>
          <a:p>
            <a:pPr algn="l" marL="0" indent="0" lvl="0">
              <a:lnSpc>
                <a:spcPts val="5599"/>
              </a:lnSpc>
            </a:pPr>
            <a:r>
              <a:rPr lang="en-US" sz="3999">
                <a:solidFill>
                  <a:srgbClr val="000000"/>
                </a:solidFill>
                <a:latin typeface="Clear Sans"/>
              </a:rPr>
              <a:t>chabac srh project</a:t>
            </a:r>
          </a:p>
        </p:txBody>
      </p:sp>
      <p:sp>
        <p:nvSpPr>
          <p:cNvPr name="TextBox 16" id="16"/>
          <p:cNvSpPr txBox="true"/>
          <p:nvPr/>
        </p:nvSpPr>
        <p:spPr>
          <a:xfrm rot="0">
            <a:off x="3966556" y="640078"/>
            <a:ext cx="9443731"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CONTACT INFORMATION</a:t>
            </a:r>
          </a:p>
        </p:txBody>
      </p:sp>
      <p:sp>
        <p:nvSpPr>
          <p:cNvPr name="TextBox 17" id="17"/>
          <p:cNvSpPr txBox="true"/>
          <p:nvPr/>
        </p:nvSpPr>
        <p:spPr>
          <a:xfrm rot="0">
            <a:off x="1969698" y="5708138"/>
            <a:ext cx="12587470" cy="4203700"/>
          </a:xfrm>
          <a:prstGeom prst="rect">
            <a:avLst/>
          </a:prstGeom>
        </p:spPr>
        <p:txBody>
          <a:bodyPr anchor="t" rtlCol="false" tIns="0" lIns="0" bIns="0" rIns="0">
            <a:spAutoFit/>
          </a:bodyPr>
          <a:lstStyle/>
          <a:p>
            <a:pPr>
              <a:lnSpc>
                <a:spcPts val="5599"/>
              </a:lnSpc>
            </a:pPr>
            <a:r>
              <a:rPr lang="en-US" sz="3999">
                <a:solidFill>
                  <a:srgbClr val="000000"/>
                </a:solidFill>
                <a:latin typeface="Clear Sans Italics"/>
              </a:rPr>
              <a:t>[Insert Your Name]</a:t>
            </a:r>
          </a:p>
          <a:p>
            <a:pPr>
              <a:lnSpc>
                <a:spcPts val="5599"/>
              </a:lnSpc>
            </a:pPr>
            <a:r>
              <a:rPr lang="en-US" sz="3999">
                <a:solidFill>
                  <a:srgbClr val="000000"/>
                </a:solidFill>
                <a:latin typeface="Clear Sans Italics"/>
              </a:rPr>
              <a:t>[Job Title]</a:t>
            </a:r>
          </a:p>
          <a:p>
            <a:pPr>
              <a:lnSpc>
                <a:spcPts val="5599"/>
              </a:lnSpc>
            </a:pPr>
            <a:r>
              <a:rPr lang="en-US" sz="3999">
                <a:solidFill>
                  <a:srgbClr val="000000"/>
                </a:solidFill>
                <a:latin typeface="Clear Sans Italics"/>
              </a:rPr>
              <a:t>[Partner Organization]</a:t>
            </a:r>
          </a:p>
          <a:p>
            <a:pPr>
              <a:lnSpc>
                <a:spcPts val="5599"/>
              </a:lnSpc>
            </a:pPr>
            <a:r>
              <a:rPr lang="en-US" sz="3999">
                <a:solidFill>
                  <a:srgbClr val="000000"/>
                </a:solidFill>
                <a:latin typeface="Clear Sans Italics"/>
              </a:rPr>
              <a:t>[Organization Address]</a:t>
            </a:r>
          </a:p>
          <a:p>
            <a:pPr>
              <a:lnSpc>
                <a:spcPts val="5599"/>
              </a:lnSpc>
            </a:pPr>
            <a:r>
              <a:rPr lang="en-US" sz="3999">
                <a:solidFill>
                  <a:srgbClr val="000000"/>
                </a:solidFill>
                <a:latin typeface="Clear Sans Italics"/>
              </a:rPr>
              <a:t>[Your official email address]</a:t>
            </a:r>
          </a:p>
          <a:p>
            <a:pPr algn="l" marL="0" indent="0" lvl="0">
              <a:lnSpc>
                <a:spcPts val="5599"/>
              </a:lnSpc>
            </a:pPr>
            <a:r>
              <a:rPr lang="en-US" sz="3999">
                <a:solidFill>
                  <a:srgbClr val="000000"/>
                </a:solidFill>
                <a:latin typeface="Clear Sans Italics"/>
              </a:rPr>
              <a:t>[Organization Website and Social Media Handles]</a:t>
            </a:r>
          </a:p>
        </p:txBody>
      </p:sp>
      <p:sp>
        <p:nvSpPr>
          <p:cNvPr name="Freeform 18" id="18"/>
          <p:cNvSpPr/>
          <p:nvPr/>
        </p:nvSpPr>
        <p:spPr>
          <a:xfrm flipH="false" flipV="false" rot="0">
            <a:off x="2026375" y="1908764"/>
            <a:ext cx="669130" cy="669130"/>
          </a:xfrm>
          <a:custGeom>
            <a:avLst/>
            <a:gdLst/>
            <a:ahLst/>
            <a:cxnLst/>
            <a:rect r="r" b="b" t="t" l="l"/>
            <a:pathLst>
              <a:path h="669130" w="669130">
                <a:moveTo>
                  <a:pt x="0" y="0"/>
                </a:moveTo>
                <a:lnTo>
                  <a:pt x="669130" y="0"/>
                </a:lnTo>
                <a:lnTo>
                  <a:pt x="669130" y="669130"/>
                </a:lnTo>
                <a:lnTo>
                  <a:pt x="0" y="6691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1969698" y="3007853"/>
            <a:ext cx="782484" cy="782484"/>
          </a:xfrm>
          <a:custGeom>
            <a:avLst/>
            <a:gdLst/>
            <a:ahLst/>
            <a:cxnLst/>
            <a:rect r="r" b="b" t="t" l="l"/>
            <a:pathLst>
              <a:path h="782484" w="782484">
                <a:moveTo>
                  <a:pt x="0" y="0"/>
                </a:moveTo>
                <a:lnTo>
                  <a:pt x="782485" y="0"/>
                </a:lnTo>
                <a:lnTo>
                  <a:pt x="782485" y="782484"/>
                </a:lnTo>
                <a:lnTo>
                  <a:pt x="0" y="7824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3094773" y="3034518"/>
            <a:ext cx="646334" cy="715815"/>
          </a:xfrm>
          <a:custGeom>
            <a:avLst/>
            <a:gdLst/>
            <a:ahLst/>
            <a:cxnLst/>
            <a:rect r="r" b="b" t="t" l="l"/>
            <a:pathLst>
              <a:path h="715815" w="646334">
                <a:moveTo>
                  <a:pt x="0" y="0"/>
                </a:moveTo>
                <a:lnTo>
                  <a:pt x="646334" y="0"/>
                </a:lnTo>
                <a:lnTo>
                  <a:pt x="646334" y="715815"/>
                </a:lnTo>
                <a:lnTo>
                  <a:pt x="0" y="715815"/>
                </a:lnTo>
                <a:lnTo>
                  <a:pt x="0" y="0"/>
                </a:lnTo>
                <a:close/>
              </a:path>
            </a:pathLst>
          </a:custGeom>
          <a:blipFill>
            <a:blip r:embed="rId12"/>
            <a:stretch>
              <a:fillRect l="0" t="0" r="0" b="0"/>
            </a:stretch>
          </a:blipFill>
        </p:spPr>
      </p:sp>
      <p:sp>
        <p:nvSpPr>
          <p:cNvPr name="Freeform 21" id="21"/>
          <p:cNvSpPr/>
          <p:nvPr/>
        </p:nvSpPr>
        <p:spPr>
          <a:xfrm flipH="false" flipV="false" rot="0">
            <a:off x="1949204" y="1218116"/>
            <a:ext cx="2617735" cy="2194441"/>
          </a:xfrm>
          <a:custGeom>
            <a:avLst/>
            <a:gdLst/>
            <a:ahLst/>
            <a:cxnLst/>
            <a:rect r="r" b="b" t="t" l="l"/>
            <a:pathLst>
              <a:path h="2194441" w="2617735">
                <a:moveTo>
                  <a:pt x="0" y="0"/>
                </a:moveTo>
                <a:lnTo>
                  <a:pt x="2617734" y="0"/>
                </a:lnTo>
                <a:lnTo>
                  <a:pt x="2617734" y="2194442"/>
                </a:lnTo>
                <a:lnTo>
                  <a:pt x="0" y="2194442"/>
                </a:lnTo>
                <a:lnTo>
                  <a:pt x="0" y="0"/>
                </a:lnTo>
                <a:close/>
              </a:path>
            </a:pathLst>
          </a:custGeom>
          <a:blipFill>
            <a:blip r:embed="rId13"/>
            <a:stretch>
              <a:fillRect l="0" t="0" r="0" b="0"/>
            </a:stretch>
          </a:blipFill>
        </p:spPr>
      </p:sp>
      <p:sp>
        <p:nvSpPr>
          <p:cNvPr name="TextBox 22" id="22"/>
          <p:cNvSpPr txBox="true"/>
          <p:nvPr/>
        </p:nvSpPr>
        <p:spPr>
          <a:xfrm rot="0">
            <a:off x="4403641" y="3047935"/>
            <a:ext cx="4513324" cy="679450"/>
          </a:xfrm>
          <a:prstGeom prst="rect">
            <a:avLst/>
          </a:prstGeom>
        </p:spPr>
        <p:txBody>
          <a:bodyPr anchor="t" rtlCol="false" tIns="0" lIns="0" bIns="0" rIns="0">
            <a:spAutoFit/>
          </a:bodyPr>
          <a:lstStyle/>
          <a:p>
            <a:pPr algn="l" marL="0" indent="0" lvl="0">
              <a:lnSpc>
                <a:spcPts val="5599"/>
              </a:lnSpc>
            </a:pPr>
            <a:r>
              <a:rPr lang="en-US" sz="3999">
                <a:solidFill>
                  <a:srgbClr val="000000"/>
                </a:solidFill>
                <a:latin typeface="Clear Sans"/>
              </a:rPr>
              <a:t>chabac_srh</a:t>
            </a:r>
          </a:p>
        </p:txBody>
      </p:sp>
      <p:sp>
        <p:nvSpPr>
          <p:cNvPr name="TextBox 23" id="23"/>
          <p:cNvSpPr txBox="true"/>
          <p:nvPr/>
        </p:nvSpPr>
        <p:spPr>
          <a:xfrm rot="0">
            <a:off x="4403641" y="4241736"/>
            <a:ext cx="8569561" cy="627397"/>
          </a:xfrm>
          <a:prstGeom prst="rect">
            <a:avLst/>
          </a:prstGeom>
        </p:spPr>
        <p:txBody>
          <a:bodyPr anchor="t" rtlCol="false" tIns="0" lIns="0" bIns="0" rIns="0">
            <a:spAutoFit/>
          </a:bodyPr>
          <a:lstStyle/>
          <a:p>
            <a:pPr>
              <a:lnSpc>
                <a:spcPts val="4955"/>
              </a:lnSpc>
              <a:spcBef>
                <a:spcPct val="0"/>
              </a:spcBef>
            </a:pPr>
            <a:r>
              <a:rPr lang="en-US" sz="3996">
                <a:solidFill>
                  <a:srgbClr val="000000"/>
                </a:solidFill>
                <a:latin typeface="Clear Sans"/>
              </a:rPr>
              <a:t>chabac.srh.project23@gmail.com</a:t>
            </a:r>
          </a:p>
        </p:txBody>
      </p:sp>
      <p:sp>
        <p:nvSpPr>
          <p:cNvPr name="Freeform 24" id="24"/>
          <p:cNvSpPr/>
          <p:nvPr/>
        </p:nvSpPr>
        <p:spPr>
          <a:xfrm flipH="false" flipV="false" rot="0">
            <a:off x="2509602" y="4228256"/>
            <a:ext cx="748469" cy="640876"/>
          </a:xfrm>
          <a:custGeom>
            <a:avLst/>
            <a:gdLst/>
            <a:ahLst/>
            <a:cxnLst/>
            <a:rect r="r" b="b" t="t" l="l"/>
            <a:pathLst>
              <a:path h="640876" w="748469">
                <a:moveTo>
                  <a:pt x="0" y="0"/>
                </a:moveTo>
                <a:lnTo>
                  <a:pt x="748469" y="0"/>
                </a:lnTo>
                <a:lnTo>
                  <a:pt x="748469" y="640876"/>
                </a:lnTo>
                <a:lnTo>
                  <a:pt x="0" y="64087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039622" y="8046447"/>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TextBox 3" id="3"/>
          <p:cNvSpPr txBox="true"/>
          <p:nvPr/>
        </p:nvSpPr>
        <p:spPr>
          <a:xfrm rot="0">
            <a:off x="2600745" y="2770217"/>
            <a:ext cx="13846224" cy="5867019"/>
          </a:xfrm>
          <a:prstGeom prst="rect">
            <a:avLst/>
          </a:prstGeom>
        </p:spPr>
        <p:txBody>
          <a:bodyPr anchor="t" rtlCol="false" tIns="0" lIns="0" bIns="0" rIns="0">
            <a:spAutoFit/>
          </a:bodyPr>
          <a:lstStyle/>
          <a:p>
            <a:pPr>
              <a:lnSpc>
                <a:spcPts val="4248"/>
              </a:lnSpc>
            </a:pPr>
            <a:r>
              <a:rPr lang="en-US" sz="3600">
                <a:solidFill>
                  <a:srgbClr val="000000"/>
                </a:solidFill>
                <a:latin typeface="Barlow"/>
              </a:rPr>
              <a:t>We acknowledge that the land on which we gather in Treaty Six Territory is the traditional gathering place for many Indigenous people. We honor and respect the history, languages, ceremonies and culture of the First Nations, Métis and Inuit who call this territory home.</a:t>
            </a:r>
          </a:p>
          <a:p>
            <a:pPr>
              <a:lnSpc>
                <a:spcPts val="4248"/>
              </a:lnSpc>
            </a:pPr>
          </a:p>
          <a:p>
            <a:pPr marL="0" indent="0" lvl="0">
              <a:lnSpc>
                <a:spcPts val="4248"/>
              </a:lnSpc>
            </a:pPr>
            <a:r>
              <a:rPr lang="en-US" sz="3600">
                <a:solidFill>
                  <a:srgbClr val="000000"/>
                </a:solidFill>
                <a:latin typeface="Barlow"/>
              </a:rPr>
              <a:t>This is an acknowledgement of the people of the African Diaspora who have been uprooted, enslaved, and displaced in Canada and North America. The presence of African, Caribbean, and Black people in Canada cannot be unlinked from their colonial past which has, and continues to have negative impacts on ACB people in Canada.</a:t>
            </a:r>
          </a:p>
        </p:txBody>
      </p:sp>
      <p:sp>
        <p:nvSpPr>
          <p:cNvPr name="Freeform 4" id="4"/>
          <p:cNvSpPr/>
          <p:nvPr/>
        </p:nvSpPr>
        <p:spPr>
          <a:xfrm flipH="false" flipV="false" rot="0">
            <a:off x="0" y="8163179"/>
            <a:ext cx="2600745" cy="2496715"/>
          </a:xfrm>
          <a:custGeom>
            <a:avLst/>
            <a:gdLst/>
            <a:ahLst/>
            <a:cxnLst/>
            <a:rect r="r" b="b" t="t" l="l"/>
            <a:pathLst>
              <a:path h="2496715" w="2600745">
                <a:moveTo>
                  <a:pt x="0" y="0"/>
                </a:moveTo>
                <a:lnTo>
                  <a:pt x="2600745" y="0"/>
                </a:lnTo>
                <a:lnTo>
                  <a:pt x="2600745" y="2496715"/>
                </a:lnTo>
                <a:lnTo>
                  <a:pt x="0" y="2496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600745" y="8703455"/>
            <a:ext cx="1863508" cy="1956439"/>
          </a:xfrm>
          <a:custGeom>
            <a:avLst/>
            <a:gdLst/>
            <a:ahLst/>
            <a:cxnLst/>
            <a:rect r="r" b="b" t="t" l="l"/>
            <a:pathLst>
              <a:path h="1956439" w="1863508">
                <a:moveTo>
                  <a:pt x="0" y="0"/>
                </a:moveTo>
                <a:lnTo>
                  <a:pt x="1863508" y="0"/>
                </a:lnTo>
                <a:lnTo>
                  <a:pt x="1863508" y="1956439"/>
                </a:lnTo>
                <a:lnTo>
                  <a:pt x="0" y="19564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400000">
            <a:off x="16540497" y="101494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3559697" y="788986"/>
            <a:ext cx="11168606" cy="1663065"/>
          </a:xfrm>
          <a:prstGeom prst="rect">
            <a:avLst/>
          </a:prstGeom>
        </p:spPr>
        <p:txBody>
          <a:bodyPr anchor="t" rtlCol="false" tIns="0" lIns="0" bIns="0" rIns="0">
            <a:spAutoFit/>
          </a:bodyPr>
          <a:lstStyle/>
          <a:p>
            <a:pPr marL="0" indent="0" lvl="0">
              <a:lnSpc>
                <a:spcPts val="6479"/>
              </a:lnSpc>
            </a:pPr>
            <a:r>
              <a:rPr lang="en-US" sz="5999" spc="-149">
                <a:solidFill>
                  <a:srgbClr val="000000"/>
                </a:solidFill>
                <a:latin typeface="Pragmatica Bold"/>
              </a:rPr>
              <a:t>LAND &amp; AFRICAN ANCESTRY ACKNOWLEDGEMENT</a:t>
            </a:r>
          </a:p>
        </p:txBody>
      </p:sp>
      <p:sp>
        <p:nvSpPr>
          <p:cNvPr name="Freeform 8" id="8"/>
          <p:cNvSpPr/>
          <p:nvPr/>
        </p:nvSpPr>
        <p:spPr>
          <a:xfrm flipH="false" flipV="false" rot="5400000">
            <a:off x="16540497" y="381593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5400000">
            <a:off x="16540497" y="654974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5400000">
            <a:off x="-1249287" y="608744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5400000">
            <a:off x="-1249287" y="33959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5400000">
            <a:off x="-1249287" y="704547"/>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1028700" y="3018862"/>
            <a:ext cx="13846224" cy="3200019"/>
          </a:xfrm>
          <a:prstGeom prst="rect">
            <a:avLst/>
          </a:prstGeom>
        </p:spPr>
        <p:txBody>
          <a:bodyPr anchor="t" rtlCol="false" tIns="0" lIns="0" bIns="0" rIns="0">
            <a:spAutoFit/>
          </a:bodyPr>
          <a:lstStyle/>
          <a:p>
            <a:pPr marL="0" indent="0" lvl="0">
              <a:lnSpc>
                <a:spcPts val="4248"/>
              </a:lnSpc>
            </a:pPr>
            <a:r>
              <a:rPr lang="en-US" sz="3600">
                <a:solidFill>
                  <a:srgbClr val="000000"/>
                </a:solidFill>
                <a:latin typeface="Barlow"/>
              </a:rPr>
              <a:t>The Canadian HIV/AIDS Black, African and Caribbean (CHABAC) Network was founded in 2010 to mobilize a national strategic response to HIV in African, Caribbean, and Black (ACB) communities and is currently hosted by HIV Network of Edmonton Society, a charitable organization that is dedicated to making life better for people living with or affected by HIV and AIDS.</a:t>
            </a:r>
          </a:p>
        </p:txBody>
      </p:sp>
      <p:grpSp>
        <p:nvGrpSpPr>
          <p:cNvPr name="Group 3" id="3"/>
          <p:cNvGrpSpPr/>
          <p:nvPr/>
        </p:nvGrpSpPr>
        <p:grpSpPr>
          <a:xfrm rot="0">
            <a:off x="1028700" y="2359861"/>
            <a:ext cx="4051418" cy="552064"/>
            <a:chOff x="0" y="0"/>
            <a:chExt cx="4473657" cy="609600"/>
          </a:xfrm>
        </p:grpSpPr>
        <p:sp>
          <p:nvSpPr>
            <p:cNvPr name="Freeform 4" id="4"/>
            <p:cNvSpPr/>
            <p:nvPr/>
          </p:nvSpPr>
          <p:spPr>
            <a:xfrm flipH="false" flipV="false" rot="0">
              <a:off x="3714" y="0"/>
              <a:ext cx="4466229" cy="609600"/>
            </a:xfrm>
            <a:custGeom>
              <a:avLst/>
              <a:gdLst/>
              <a:ahLst/>
              <a:cxnLst/>
              <a:rect r="r" b="b" t="t" l="l"/>
              <a:pathLst>
                <a:path h="609600" w="4466229">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gradFill rotWithShape="true">
              <a:gsLst>
                <a:gs pos="0">
                  <a:srgbClr val="FFB613">
                    <a:alpha val="100000"/>
                  </a:srgbClr>
                </a:gs>
                <a:gs pos="100000">
                  <a:srgbClr val="FFE42F">
                    <a:alpha val="100000"/>
                  </a:srgbClr>
                </a:gs>
              </a:gsLst>
              <a:lin ang="5400000"/>
            </a:gradFill>
          </p:spPr>
        </p:sp>
        <p:sp>
          <p:nvSpPr>
            <p:cNvPr name="TextBox 5" id="5"/>
            <p:cNvSpPr txBox="true"/>
            <p:nvPr/>
          </p:nvSpPr>
          <p:spPr>
            <a:xfrm>
              <a:off x="101600" y="-47625"/>
              <a:ext cx="4270457" cy="6572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89701" y="7272390"/>
            <a:ext cx="12767446" cy="2676144"/>
          </a:xfrm>
          <a:prstGeom prst="rect">
            <a:avLst/>
          </a:prstGeom>
        </p:spPr>
        <p:txBody>
          <a:bodyPr anchor="t" rtlCol="false" tIns="0" lIns="0" bIns="0" rIns="0">
            <a:spAutoFit/>
          </a:bodyPr>
          <a:lstStyle/>
          <a:p>
            <a:pPr marL="0" indent="0" lvl="0">
              <a:lnSpc>
                <a:spcPts val="4247"/>
              </a:lnSpc>
            </a:pPr>
            <a:r>
              <a:rPr lang="en-US" sz="3599">
                <a:solidFill>
                  <a:srgbClr val="000000"/>
                </a:solidFill>
                <a:latin typeface="Barlow"/>
              </a:rPr>
              <a:t>Increase the capacity of SRH programs and services across 4 Canadian provinces to serve ACB communities, particularly women, 2SLGBTQI+ people, newcomers, and Black youth through healthcare provider (HCP) and community capacity building.</a:t>
            </a:r>
          </a:p>
        </p:txBody>
      </p:sp>
      <p:grpSp>
        <p:nvGrpSpPr>
          <p:cNvPr name="Group 7" id="7"/>
          <p:cNvGrpSpPr/>
          <p:nvPr/>
        </p:nvGrpSpPr>
        <p:grpSpPr>
          <a:xfrm rot="0">
            <a:off x="1028700" y="6720326"/>
            <a:ext cx="4051418" cy="552064"/>
            <a:chOff x="0" y="0"/>
            <a:chExt cx="4473657" cy="609600"/>
          </a:xfrm>
        </p:grpSpPr>
        <p:sp>
          <p:nvSpPr>
            <p:cNvPr name="Freeform 8" id="8"/>
            <p:cNvSpPr/>
            <p:nvPr/>
          </p:nvSpPr>
          <p:spPr>
            <a:xfrm flipH="false" flipV="false" rot="0">
              <a:off x="3714" y="0"/>
              <a:ext cx="4466229" cy="609600"/>
            </a:xfrm>
            <a:custGeom>
              <a:avLst/>
              <a:gdLst/>
              <a:ahLst/>
              <a:cxnLst/>
              <a:rect r="r" b="b" t="t" l="l"/>
              <a:pathLst>
                <a:path h="609600" w="4466229">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solidFill>
              <a:srgbClr val="1F3B80"/>
            </a:solidFill>
          </p:spPr>
        </p:sp>
        <p:sp>
          <p:nvSpPr>
            <p:cNvPr name="TextBox 9" id="9"/>
            <p:cNvSpPr txBox="true"/>
            <p:nvPr/>
          </p:nvSpPr>
          <p:spPr>
            <a:xfrm>
              <a:off x="101600" y="-47625"/>
              <a:ext cx="4270457" cy="657225"/>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10800000">
            <a:off x="14260015" y="2861445"/>
            <a:ext cx="3565397" cy="3240055"/>
          </a:xfrm>
          <a:custGeom>
            <a:avLst/>
            <a:gdLst/>
            <a:ahLst/>
            <a:cxnLst/>
            <a:rect r="r" b="b" t="t" l="l"/>
            <a:pathLst>
              <a:path h="3240055" w="3565397">
                <a:moveTo>
                  <a:pt x="0" y="0"/>
                </a:moveTo>
                <a:lnTo>
                  <a:pt x="3565398" y="0"/>
                </a:lnTo>
                <a:lnTo>
                  <a:pt x="3565398" y="3240055"/>
                </a:lnTo>
                <a:lnTo>
                  <a:pt x="0" y="3240055"/>
                </a:lnTo>
                <a:lnTo>
                  <a:pt x="0" y="0"/>
                </a:lnTo>
                <a:close/>
              </a:path>
            </a:pathLst>
          </a:custGeom>
          <a:blipFill>
            <a:blip r:embed="rId2"/>
            <a:stretch>
              <a:fillRect l="0" t="0" r="0" b="0"/>
            </a:stretch>
          </a:blipFill>
        </p:spPr>
      </p:sp>
      <p:grpSp>
        <p:nvGrpSpPr>
          <p:cNvPr name="Group 11" id="11"/>
          <p:cNvGrpSpPr/>
          <p:nvPr/>
        </p:nvGrpSpPr>
        <p:grpSpPr>
          <a:xfrm rot="-5400000">
            <a:off x="14941636" y="3101065"/>
            <a:ext cx="2202156" cy="2760814"/>
            <a:chOff x="0" y="0"/>
            <a:chExt cx="648328" cy="812800"/>
          </a:xfrm>
        </p:grpSpPr>
        <p:sp>
          <p:nvSpPr>
            <p:cNvPr name="Freeform 12" id="12"/>
            <p:cNvSpPr/>
            <p:nvPr/>
          </p:nvSpPr>
          <p:spPr>
            <a:xfrm flipH="false" flipV="false" rot="0">
              <a:off x="0" y="11843"/>
              <a:ext cx="648328" cy="789114"/>
            </a:xfrm>
            <a:custGeom>
              <a:avLst/>
              <a:gdLst/>
              <a:ahLst/>
              <a:cxnLst/>
              <a:rect r="r" b="b" t="t" l="l"/>
              <a:pathLst>
                <a:path h="789114" w="648328">
                  <a:moveTo>
                    <a:pt x="372801" y="18645"/>
                  </a:moveTo>
                  <a:lnTo>
                    <a:pt x="599690" y="160869"/>
                  </a:lnTo>
                  <a:cubicBezTo>
                    <a:pt x="629953" y="179839"/>
                    <a:pt x="648328" y="213043"/>
                    <a:pt x="648328" y="248760"/>
                  </a:cubicBezTo>
                  <a:lnTo>
                    <a:pt x="648328" y="540354"/>
                  </a:lnTo>
                  <a:cubicBezTo>
                    <a:pt x="648328" y="576071"/>
                    <a:pt x="629953" y="609275"/>
                    <a:pt x="599690" y="628245"/>
                  </a:cubicBezTo>
                  <a:lnTo>
                    <a:pt x="372801" y="770469"/>
                  </a:lnTo>
                  <a:cubicBezTo>
                    <a:pt x="343057" y="789114"/>
                    <a:pt x="305271" y="789114"/>
                    <a:pt x="275526" y="770469"/>
                  </a:cubicBezTo>
                  <a:lnTo>
                    <a:pt x="48638" y="628245"/>
                  </a:lnTo>
                  <a:cubicBezTo>
                    <a:pt x="18375" y="609275"/>
                    <a:pt x="0" y="576071"/>
                    <a:pt x="0" y="540354"/>
                  </a:cubicBezTo>
                  <a:lnTo>
                    <a:pt x="0" y="248760"/>
                  </a:lnTo>
                  <a:cubicBezTo>
                    <a:pt x="0" y="213043"/>
                    <a:pt x="18375" y="179839"/>
                    <a:pt x="48638" y="160869"/>
                  </a:cubicBezTo>
                  <a:lnTo>
                    <a:pt x="275526" y="18645"/>
                  </a:lnTo>
                  <a:cubicBezTo>
                    <a:pt x="305271" y="0"/>
                    <a:pt x="343057" y="0"/>
                    <a:pt x="372801" y="18645"/>
                  </a:cubicBezTo>
                  <a:close/>
                </a:path>
              </a:pathLst>
            </a:custGeom>
            <a:gradFill rotWithShape="true">
              <a:gsLst>
                <a:gs pos="0">
                  <a:srgbClr val="FFB613">
                    <a:alpha val="100000"/>
                  </a:srgbClr>
                </a:gs>
                <a:gs pos="100000">
                  <a:srgbClr val="FFE42F">
                    <a:alpha val="100000"/>
                  </a:srgbClr>
                </a:gs>
              </a:gsLst>
              <a:lin ang="5400000"/>
            </a:gradFill>
            <a:ln w="12700">
              <a:solidFill>
                <a:srgbClr val="000000"/>
              </a:solidFill>
            </a:ln>
          </p:spPr>
        </p:sp>
      </p:grpSp>
      <p:sp>
        <p:nvSpPr>
          <p:cNvPr name="Freeform 13" id="13"/>
          <p:cNvSpPr/>
          <p:nvPr/>
        </p:nvSpPr>
        <p:spPr>
          <a:xfrm flipH="false" flipV="false" rot="0">
            <a:off x="15179946" y="3719001"/>
            <a:ext cx="1725535" cy="1524942"/>
          </a:xfrm>
          <a:custGeom>
            <a:avLst/>
            <a:gdLst/>
            <a:ahLst/>
            <a:cxnLst/>
            <a:rect r="r" b="b" t="t" l="l"/>
            <a:pathLst>
              <a:path h="1524942" w="1725535">
                <a:moveTo>
                  <a:pt x="0" y="0"/>
                </a:moveTo>
                <a:lnTo>
                  <a:pt x="1725536" y="0"/>
                </a:lnTo>
                <a:lnTo>
                  <a:pt x="1725536" y="1524942"/>
                </a:lnTo>
                <a:lnTo>
                  <a:pt x="0" y="15249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1028700" y="353896"/>
            <a:ext cx="4264020" cy="1663065"/>
          </a:xfrm>
          <a:prstGeom prst="rect">
            <a:avLst/>
          </a:prstGeom>
        </p:spPr>
        <p:txBody>
          <a:bodyPr anchor="t" rtlCol="false" tIns="0" lIns="0" bIns="0" rIns="0">
            <a:spAutoFit/>
          </a:bodyPr>
          <a:lstStyle/>
          <a:p>
            <a:pPr>
              <a:lnSpc>
                <a:spcPts val="6479"/>
              </a:lnSpc>
            </a:pPr>
            <a:r>
              <a:rPr lang="en-US" sz="5999" spc="-149">
                <a:solidFill>
                  <a:srgbClr val="000000"/>
                </a:solidFill>
                <a:latin typeface="Pragmatica Bold"/>
              </a:rPr>
              <a:t>PROJECT </a:t>
            </a:r>
          </a:p>
          <a:p>
            <a:pPr marL="0" indent="0" lvl="0">
              <a:lnSpc>
                <a:spcPts val="6479"/>
              </a:lnSpc>
            </a:pPr>
            <a:r>
              <a:rPr lang="en-US" sz="5999" spc="-149">
                <a:solidFill>
                  <a:srgbClr val="000000"/>
                </a:solidFill>
                <a:latin typeface="Pragmatica Bold"/>
              </a:rPr>
              <a:t>OVERVIEW</a:t>
            </a:r>
          </a:p>
        </p:txBody>
      </p:sp>
      <p:sp>
        <p:nvSpPr>
          <p:cNvPr name="TextBox 15" id="15"/>
          <p:cNvSpPr txBox="true"/>
          <p:nvPr/>
        </p:nvSpPr>
        <p:spPr>
          <a:xfrm rot="0">
            <a:off x="1917148" y="1499843"/>
            <a:ext cx="3162969" cy="1412081"/>
          </a:xfrm>
          <a:prstGeom prst="rect">
            <a:avLst/>
          </a:prstGeom>
        </p:spPr>
        <p:txBody>
          <a:bodyPr anchor="t" rtlCol="false" tIns="0" lIns="0" bIns="0" rIns="0">
            <a:spAutoFit/>
          </a:bodyPr>
          <a:lstStyle/>
          <a:p>
            <a:pPr>
              <a:lnSpc>
                <a:spcPts val="5643"/>
              </a:lnSpc>
            </a:pPr>
            <a:r>
              <a:rPr lang="en-US" sz="4031">
                <a:solidFill>
                  <a:srgbClr val="112D4E"/>
                </a:solidFill>
                <a:latin typeface="Pragmatica Bold"/>
              </a:rPr>
              <a:t>         </a:t>
            </a:r>
            <a:r>
              <a:rPr lang="en-US" sz="4031">
                <a:solidFill>
                  <a:srgbClr val="FFFFFF"/>
                </a:solidFill>
                <a:latin typeface="Pragmatica Bold"/>
              </a:rPr>
              <a:t> CHABAC</a:t>
            </a:r>
          </a:p>
        </p:txBody>
      </p:sp>
      <p:sp>
        <p:nvSpPr>
          <p:cNvPr name="Freeform 16" id="16"/>
          <p:cNvSpPr/>
          <p:nvPr/>
        </p:nvSpPr>
        <p:spPr>
          <a:xfrm flipH="false" flipV="false" rot="-10800000">
            <a:off x="13909802" y="6868356"/>
            <a:ext cx="3133487" cy="2935219"/>
          </a:xfrm>
          <a:custGeom>
            <a:avLst/>
            <a:gdLst/>
            <a:ahLst/>
            <a:cxnLst/>
            <a:rect r="r" b="b" t="t" l="l"/>
            <a:pathLst>
              <a:path h="2935219" w="3133487">
                <a:moveTo>
                  <a:pt x="0" y="0"/>
                </a:moveTo>
                <a:lnTo>
                  <a:pt x="3133487" y="0"/>
                </a:lnTo>
                <a:lnTo>
                  <a:pt x="3133487" y="2935219"/>
                </a:lnTo>
                <a:lnTo>
                  <a:pt x="0" y="2935219"/>
                </a:lnTo>
                <a:lnTo>
                  <a:pt x="0" y="0"/>
                </a:lnTo>
                <a:close/>
              </a:path>
            </a:pathLst>
          </a:custGeom>
          <a:blipFill>
            <a:blip r:embed="rId2"/>
            <a:stretch>
              <a:fillRect l="0" t="0" r="-3078" b="0"/>
            </a:stretch>
          </a:blipFill>
        </p:spPr>
      </p:sp>
      <p:grpSp>
        <p:nvGrpSpPr>
          <p:cNvPr name="Group 17" id="17"/>
          <p:cNvGrpSpPr/>
          <p:nvPr/>
        </p:nvGrpSpPr>
        <p:grpSpPr>
          <a:xfrm rot="-5400000">
            <a:off x="14338053" y="7167839"/>
            <a:ext cx="2194219" cy="2553274"/>
            <a:chOff x="0" y="0"/>
            <a:chExt cx="698500" cy="812800"/>
          </a:xfrm>
        </p:grpSpPr>
        <p:sp>
          <p:nvSpPr>
            <p:cNvPr name="Freeform 18" id="18"/>
            <p:cNvSpPr/>
            <p:nvPr/>
          </p:nvSpPr>
          <p:spPr>
            <a:xfrm flipH="false" flipV="false" rot="0">
              <a:off x="0" y="11063"/>
              <a:ext cx="698500" cy="790675"/>
            </a:xfrm>
            <a:custGeom>
              <a:avLst/>
              <a:gdLst/>
              <a:ahLst/>
              <a:cxnLst/>
              <a:rect r="r" b="b" t="t" l="l"/>
              <a:pathLst>
                <a:path h="790675" w="698500">
                  <a:moveTo>
                    <a:pt x="399046" y="17909"/>
                  </a:moveTo>
                  <a:lnTo>
                    <a:pt x="648704" y="163165"/>
                  </a:lnTo>
                  <a:cubicBezTo>
                    <a:pt x="679534" y="181102"/>
                    <a:pt x="698500" y="214080"/>
                    <a:pt x="698500" y="249748"/>
                  </a:cubicBezTo>
                  <a:lnTo>
                    <a:pt x="698500" y="540926"/>
                  </a:lnTo>
                  <a:cubicBezTo>
                    <a:pt x="698500" y="576594"/>
                    <a:pt x="679534" y="609572"/>
                    <a:pt x="648704" y="627509"/>
                  </a:cubicBezTo>
                  <a:lnTo>
                    <a:pt x="399046" y="772765"/>
                  </a:lnTo>
                  <a:cubicBezTo>
                    <a:pt x="368264" y="790674"/>
                    <a:pt x="330236" y="790674"/>
                    <a:pt x="299454" y="772765"/>
                  </a:cubicBezTo>
                  <a:lnTo>
                    <a:pt x="49796" y="627509"/>
                  </a:lnTo>
                  <a:cubicBezTo>
                    <a:pt x="18966" y="609572"/>
                    <a:pt x="0" y="576594"/>
                    <a:pt x="0" y="540926"/>
                  </a:cubicBezTo>
                  <a:lnTo>
                    <a:pt x="0" y="249748"/>
                  </a:lnTo>
                  <a:cubicBezTo>
                    <a:pt x="0" y="214080"/>
                    <a:pt x="18966" y="181102"/>
                    <a:pt x="49796" y="163165"/>
                  </a:cubicBezTo>
                  <a:lnTo>
                    <a:pt x="299454" y="17909"/>
                  </a:lnTo>
                  <a:cubicBezTo>
                    <a:pt x="330236" y="0"/>
                    <a:pt x="368264" y="0"/>
                    <a:pt x="399046" y="17909"/>
                  </a:cubicBezTo>
                  <a:close/>
                </a:path>
              </a:pathLst>
            </a:custGeom>
            <a:solidFill>
              <a:srgbClr val="1F3B80"/>
            </a:solidFill>
            <a:ln w="12700">
              <a:solidFill>
                <a:srgbClr val="000000"/>
              </a:solidFill>
            </a:ln>
          </p:spPr>
        </p:sp>
      </p:grpSp>
      <p:sp>
        <p:nvSpPr>
          <p:cNvPr name="Freeform 19" id="19"/>
          <p:cNvSpPr/>
          <p:nvPr/>
        </p:nvSpPr>
        <p:spPr>
          <a:xfrm flipH="false" flipV="false" rot="0">
            <a:off x="14751463" y="7531856"/>
            <a:ext cx="1450166" cy="1450166"/>
          </a:xfrm>
          <a:custGeom>
            <a:avLst/>
            <a:gdLst/>
            <a:ahLst/>
            <a:cxnLst/>
            <a:rect r="r" b="b" t="t" l="l"/>
            <a:pathLst>
              <a:path h="1450166" w="1450166">
                <a:moveTo>
                  <a:pt x="0" y="0"/>
                </a:moveTo>
                <a:lnTo>
                  <a:pt x="1450166" y="0"/>
                </a:lnTo>
                <a:lnTo>
                  <a:pt x="1450166" y="1450166"/>
                </a:lnTo>
                <a:lnTo>
                  <a:pt x="0" y="14501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0" id="20"/>
          <p:cNvSpPr txBox="true"/>
          <p:nvPr/>
        </p:nvSpPr>
        <p:spPr>
          <a:xfrm rot="0">
            <a:off x="1089701" y="6634601"/>
            <a:ext cx="3162969" cy="697706"/>
          </a:xfrm>
          <a:prstGeom prst="rect">
            <a:avLst/>
          </a:prstGeom>
        </p:spPr>
        <p:txBody>
          <a:bodyPr anchor="t" rtlCol="false" tIns="0" lIns="0" bIns="0" rIns="0">
            <a:spAutoFit/>
          </a:bodyPr>
          <a:lstStyle/>
          <a:p>
            <a:pPr algn="just">
              <a:lnSpc>
                <a:spcPts val="5643"/>
              </a:lnSpc>
            </a:pPr>
            <a:r>
              <a:rPr lang="en-US" sz="4031">
                <a:solidFill>
                  <a:srgbClr val="112D4E"/>
                </a:solidFill>
                <a:latin typeface="Pragmatica Bold"/>
              </a:rPr>
              <a:t>         </a:t>
            </a:r>
            <a:r>
              <a:rPr lang="en-US" sz="4031">
                <a:solidFill>
                  <a:srgbClr val="FFFFFF"/>
                </a:solidFill>
                <a:latin typeface="Pragmatica Bold"/>
              </a:rPr>
              <a:t> GOAL</a:t>
            </a:r>
          </a:p>
        </p:txBody>
      </p:sp>
      <p:sp>
        <p:nvSpPr>
          <p:cNvPr name="Freeform 21" id="21"/>
          <p:cNvSpPr/>
          <p:nvPr/>
        </p:nvSpPr>
        <p:spPr>
          <a:xfrm flipH="false" flipV="false" rot="0">
            <a:off x="16135111" y="8047585"/>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7"/>
            <a:stretch>
              <a:fillRect l="0" t="0" r="0" b="0"/>
            </a:stretch>
          </a:blipFill>
        </p:spPr>
      </p:sp>
      <p:sp>
        <p:nvSpPr>
          <p:cNvPr name="Freeform 22" id="22"/>
          <p:cNvSpPr/>
          <p:nvPr/>
        </p:nvSpPr>
        <p:spPr>
          <a:xfrm flipH="false" flipV="false" rot="5400000">
            <a:off x="-1249287" y="852167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5400000">
            <a:off x="-1249287" y="573075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5400000">
            <a:off x="-1249287" y="293984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5400000">
            <a:off x="-1249287" y="14892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6" id="26"/>
          <p:cNvSpPr/>
          <p:nvPr/>
        </p:nvSpPr>
        <p:spPr>
          <a:xfrm flipH="false" flipV="false" rot="5400000">
            <a:off x="16576126" y="6619248"/>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5400000">
            <a:off x="16576126" y="386021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5400000">
            <a:off x="16540497" y="11247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65524" y="1848732"/>
            <a:ext cx="3319912" cy="3016970"/>
          </a:xfrm>
          <a:custGeom>
            <a:avLst/>
            <a:gdLst/>
            <a:ahLst/>
            <a:cxnLst/>
            <a:rect r="r" b="b" t="t" l="l"/>
            <a:pathLst>
              <a:path h="3016970" w="3319912">
                <a:moveTo>
                  <a:pt x="0" y="0"/>
                </a:moveTo>
                <a:lnTo>
                  <a:pt x="3319912" y="0"/>
                </a:lnTo>
                <a:lnTo>
                  <a:pt x="3319912" y="3016970"/>
                </a:lnTo>
                <a:lnTo>
                  <a:pt x="0" y="3016970"/>
                </a:lnTo>
                <a:lnTo>
                  <a:pt x="0" y="0"/>
                </a:lnTo>
                <a:close/>
              </a:path>
            </a:pathLst>
          </a:custGeom>
          <a:blipFill>
            <a:blip r:embed="rId2"/>
            <a:stretch>
              <a:fillRect l="0" t="0" r="0" b="0"/>
            </a:stretch>
          </a:blipFill>
        </p:spPr>
      </p:sp>
      <p:grpSp>
        <p:nvGrpSpPr>
          <p:cNvPr name="Group 3" id="3"/>
          <p:cNvGrpSpPr/>
          <p:nvPr/>
        </p:nvGrpSpPr>
        <p:grpSpPr>
          <a:xfrm rot="-5400000">
            <a:off x="1319071" y="2087576"/>
            <a:ext cx="2212819" cy="2574917"/>
            <a:chOff x="0" y="0"/>
            <a:chExt cx="698500" cy="812800"/>
          </a:xfrm>
        </p:grpSpPr>
        <p:sp>
          <p:nvSpPr>
            <p:cNvPr name="Freeform 4" id="4"/>
            <p:cNvSpPr/>
            <p:nvPr/>
          </p:nvSpPr>
          <p:spPr>
            <a:xfrm flipH="false" flipV="false" rot="0">
              <a:off x="0" y="10970"/>
              <a:ext cx="698500" cy="790860"/>
            </a:xfrm>
            <a:custGeom>
              <a:avLst/>
              <a:gdLst/>
              <a:ahLst/>
              <a:cxnLst/>
              <a:rect r="r" b="b" t="t" l="l"/>
              <a:pathLst>
                <a:path h="790860" w="698500">
                  <a:moveTo>
                    <a:pt x="398627" y="17759"/>
                  </a:moveTo>
                  <a:lnTo>
                    <a:pt x="649123" y="163501"/>
                  </a:lnTo>
                  <a:cubicBezTo>
                    <a:pt x="679693" y="181288"/>
                    <a:pt x="698500" y="213988"/>
                    <a:pt x="698500" y="249357"/>
                  </a:cubicBezTo>
                  <a:lnTo>
                    <a:pt x="698500" y="541503"/>
                  </a:lnTo>
                  <a:cubicBezTo>
                    <a:pt x="698500" y="576872"/>
                    <a:pt x="679693" y="609572"/>
                    <a:pt x="649123" y="627359"/>
                  </a:cubicBezTo>
                  <a:lnTo>
                    <a:pt x="398627" y="773101"/>
                  </a:lnTo>
                  <a:cubicBezTo>
                    <a:pt x="368104" y="790860"/>
                    <a:pt x="330396" y="790860"/>
                    <a:pt x="299873" y="773101"/>
                  </a:cubicBezTo>
                  <a:lnTo>
                    <a:pt x="49377" y="627359"/>
                  </a:lnTo>
                  <a:cubicBezTo>
                    <a:pt x="18807" y="609572"/>
                    <a:pt x="0" y="576872"/>
                    <a:pt x="0" y="541503"/>
                  </a:cubicBezTo>
                  <a:lnTo>
                    <a:pt x="0" y="249357"/>
                  </a:lnTo>
                  <a:cubicBezTo>
                    <a:pt x="0" y="213988"/>
                    <a:pt x="18807" y="181288"/>
                    <a:pt x="49377" y="163501"/>
                  </a:cubicBezTo>
                  <a:lnTo>
                    <a:pt x="299873" y="17759"/>
                  </a:lnTo>
                  <a:cubicBezTo>
                    <a:pt x="330396" y="0"/>
                    <a:pt x="368104" y="0"/>
                    <a:pt x="398627" y="17759"/>
                  </a:cubicBezTo>
                  <a:close/>
                </a:path>
              </a:pathLst>
            </a:custGeom>
            <a:solidFill>
              <a:srgbClr val="1F3B80"/>
            </a:solidFill>
            <a:ln w="12700">
              <a:solidFill>
                <a:srgbClr val="000000"/>
              </a:solidFill>
            </a:ln>
          </p:spPr>
        </p:sp>
      </p:grpSp>
      <p:sp>
        <p:nvSpPr>
          <p:cNvPr name="Freeform 5" id="5"/>
          <p:cNvSpPr/>
          <p:nvPr/>
        </p:nvSpPr>
        <p:spPr>
          <a:xfrm flipH="false" flipV="false" rot="-10800000">
            <a:off x="765524" y="5729910"/>
            <a:ext cx="3319912" cy="3016970"/>
          </a:xfrm>
          <a:custGeom>
            <a:avLst/>
            <a:gdLst/>
            <a:ahLst/>
            <a:cxnLst/>
            <a:rect r="r" b="b" t="t" l="l"/>
            <a:pathLst>
              <a:path h="3016970" w="3319912">
                <a:moveTo>
                  <a:pt x="0" y="0"/>
                </a:moveTo>
                <a:lnTo>
                  <a:pt x="3319912" y="0"/>
                </a:lnTo>
                <a:lnTo>
                  <a:pt x="3319912" y="3016970"/>
                </a:lnTo>
                <a:lnTo>
                  <a:pt x="0" y="3016970"/>
                </a:lnTo>
                <a:lnTo>
                  <a:pt x="0" y="0"/>
                </a:lnTo>
                <a:close/>
              </a:path>
            </a:pathLst>
          </a:custGeom>
          <a:blipFill>
            <a:blip r:embed="rId2"/>
            <a:stretch>
              <a:fillRect l="0" t="0" r="0" b="0"/>
            </a:stretch>
          </a:blipFill>
        </p:spPr>
      </p:sp>
      <p:sp>
        <p:nvSpPr>
          <p:cNvPr name="Freeform 6" id="6"/>
          <p:cNvSpPr/>
          <p:nvPr/>
        </p:nvSpPr>
        <p:spPr>
          <a:xfrm flipH="false" flipV="false" rot="0">
            <a:off x="1694301" y="2559544"/>
            <a:ext cx="1462358" cy="1497934"/>
          </a:xfrm>
          <a:custGeom>
            <a:avLst/>
            <a:gdLst/>
            <a:ahLst/>
            <a:cxnLst/>
            <a:rect r="r" b="b" t="t" l="l"/>
            <a:pathLst>
              <a:path h="1497934" w="1462358">
                <a:moveTo>
                  <a:pt x="0" y="0"/>
                </a:moveTo>
                <a:lnTo>
                  <a:pt x="1462358" y="0"/>
                </a:lnTo>
                <a:lnTo>
                  <a:pt x="1462358" y="1497934"/>
                </a:lnTo>
                <a:lnTo>
                  <a:pt x="0" y="14979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5400000">
            <a:off x="1336064" y="5880254"/>
            <a:ext cx="2334305" cy="2716282"/>
            <a:chOff x="0" y="0"/>
            <a:chExt cx="698500" cy="812800"/>
          </a:xfrm>
        </p:grpSpPr>
        <p:sp>
          <p:nvSpPr>
            <p:cNvPr name="Freeform 8" id="8"/>
            <p:cNvSpPr/>
            <p:nvPr/>
          </p:nvSpPr>
          <p:spPr>
            <a:xfrm flipH="false" flipV="false" rot="0">
              <a:off x="0" y="10399"/>
              <a:ext cx="698500" cy="792002"/>
            </a:xfrm>
            <a:custGeom>
              <a:avLst/>
              <a:gdLst/>
              <a:ahLst/>
              <a:cxnLst/>
              <a:rect r="r" b="b" t="t" l="l"/>
              <a:pathLst>
                <a:path h="792002" w="698500">
                  <a:moveTo>
                    <a:pt x="396058" y="16835"/>
                  </a:moveTo>
                  <a:lnTo>
                    <a:pt x="651692" y="165567"/>
                  </a:lnTo>
                  <a:cubicBezTo>
                    <a:pt x="680672" y="182428"/>
                    <a:pt x="698500" y="213427"/>
                    <a:pt x="698500" y="246955"/>
                  </a:cubicBezTo>
                  <a:lnTo>
                    <a:pt x="698500" y="545047"/>
                  </a:lnTo>
                  <a:cubicBezTo>
                    <a:pt x="698500" y="578575"/>
                    <a:pt x="680672" y="609574"/>
                    <a:pt x="651692" y="626435"/>
                  </a:cubicBezTo>
                  <a:lnTo>
                    <a:pt x="396058" y="775167"/>
                  </a:lnTo>
                  <a:cubicBezTo>
                    <a:pt x="367123" y="792002"/>
                    <a:pt x="331377" y="792002"/>
                    <a:pt x="302442" y="775167"/>
                  </a:cubicBezTo>
                  <a:lnTo>
                    <a:pt x="46808" y="626435"/>
                  </a:lnTo>
                  <a:cubicBezTo>
                    <a:pt x="17828" y="609574"/>
                    <a:pt x="0" y="578575"/>
                    <a:pt x="0" y="545047"/>
                  </a:cubicBezTo>
                  <a:lnTo>
                    <a:pt x="0" y="246955"/>
                  </a:lnTo>
                  <a:cubicBezTo>
                    <a:pt x="0" y="213427"/>
                    <a:pt x="17828" y="182428"/>
                    <a:pt x="46808" y="165567"/>
                  </a:cubicBezTo>
                  <a:lnTo>
                    <a:pt x="302442" y="16835"/>
                  </a:lnTo>
                  <a:cubicBezTo>
                    <a:pt x="331377" y="0"/>
                    <a:pt x="367123" y="0"/>
                    <a:pt x="396058" y="16835"/>
                  </a:cubicBezTo>
                  <a:close/>
                </a:path>
              </a:pathLst>
            </a:custGeom>
            <a:solidFill>
              <a:srgbClr val="1F3B80"/>
            </a:solidFill>
            <a:ln w="12700">
              <a:solidFill>
                <a:srgbClr val="000000"/>
              </a:solidFill>
            </a:ln>
          </p:spPr>
        </p:sp>
      </p:grpSp>
      <p:sp>
        <p:nvSpPr>
          <p:cNvPr name="Freeform 9" id="9"/>
          <p:cNvSpPr/>
          <p:nvPr/>
        </p:nvSpPr>
        <p:spPr>
          <a:xfrm flipH="false" flipV="false" rot="0">
            <a:off x="1694301" y="6530842"/>
            <a:ext cx="1605794" cy="1415106"/>
          </a:xfrm>
          <a:custGeom>
            <a:avLst/>
            <a:gdLst/>
            <a:ahLst/>
            <a:cxnLst/>
            <a:rect r="r" b="b" t="t" l="l"/>
            <a:pathLst>
              <a:path h="1415106" w="1605794">
                <a:moveTo>
                  <a:pt x="0" y="0"/>
                </a:moveTo>
                <a:lnTo>
                  <a:pt x="1605794" y="0"/>
                </a:lnTo>
                <a:lnTo>
                  <a:pt x="1605794" y="1415106"/>
                </a:lnTo>
                <a:lnTo>
                  <a:pt x="0" y="14151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0" id="10"/>
          <p:cNvSpPr/>
          <p:nvPr/>
        </p:nvSpPr>
        <p:spPr>
          <a:xfrm>
            <a:off x="3664122" y="3375034"/>
            <a:ext cx="3215790" cy="964561"/>
          </a:xfrm>
          <a:prstGeom prst="line">
            <a:avLst/>
          </a:prstGeom>
          <a:ln cap="flat" w="38100">
            <a:solidFill>
              <a:srgbClr val="000000"/>
            </a:solidFill>
            <a:prstDash val="solid"/>
            <a:headEnd type="none" len="sm" w="sm"/>
            <a:tailEnd type="none" len="sm" w="sm"/>
          </a:ln>
        </p:spPr>
      </p:sp>
      <p:grpSp>
        <p:nvGrpSpPr>
          <p:cNvPr name="Group 11" id="11"/>
          <p:cNvGrpSpPr/>
          <p:nvPr/>
        </p:nvGrpSpPr>
        <p:grpSpPr>
          <a:xfrm rot="-10800000">
            <a:off x="6914316" y="3601540"/>
            <a:ext cx="2585516" cy="2724666"/>
            <a:chOff x="0" y="0"/>
            <a:chExt cx="909840" cy="958807"/>
          </a:xfrm>
        </p:grpSpPr>
        <p:sp>
          <p:nvSpPr>
            <p:cNvPr name="Freeform 12" id="12"/>
            <p:cNvSpPr/>
            <p:nvPr/>
          </p:nvSpPr>
          <p:spPr>
            <a:xfrm flipH="false" flipV="false" rot="0">
              <a:off x="0" y="2671"/>
              <a:ext cx="909840" cy="953464"/>
            </a:xfrm>
            <a:custGeom>
              <a:avLst/>
              <a:gdLst/>
              <a:ahLst/>
              <a:cxnLst/>
              <a:rect r="r" b="b" t="t" l="l"/>
              <a:pathLst>
                <a:path h="953464" w="909840">
                  <a:moveTo>
                    <a:pt x="471367" y="4675"/>
                  </a:moveTo>
                  <a:lnTo>
                    <a:pt x="893394" y="193183"/>
                  </a:lnTo>
                  <a:cubicBezTo>
                    <a:pt x="903398" y="197651"/>
                    <a:pt x="909840" y="207585"/>
                    <a:pt x="909840" y="218542"/>
                  </a:cubicBezTo>
                  <a:lnTo>
                    <a:pt x="909840" y="734923"/>
                  </a:lnTo>
                  <a:cubicBezTo>
                    <a:pt x="909840" y="745880"/>
                    <a:pt x="903398" y="755814"/>
                    <a:pt x="893394" y="760282"/>
                  </a:cubicBezTo>
                  <a:lnTo>
                    <a:pt x="471367" y="948790"/>
                  </a:lnTo>
                  <a:cubicBezTo>
                    <a:pt x="460901" y="953465"/>
                    <a:pt x="448940" y="953465"/>
                    <a:pt x="438473" y="948790"/>
                  </a:cubicBezTo>
                  <a:lnTo>
                    <a:pt x="16447" y="760282"/>
                  </a:lnTo>
                  <a:cubicBezTo>
                    <a:pt x="6442" y="755814"/>
                    <a:pt x="0" y="745880"/>
                    <a:pt x="0" y="734923"/>
                  </a:cubicBezTo>
                  <a:lnTo>
                    <a:pt x="0" y="218542"/>
                  </a:lnTo>
                  <a:cubicBezTo>
                    <a:pt x="0" y="207585"/>
                    <a:pt x="6442" y="197651"/>
                    <a:pt x="16447" y="193183"/>
                  </a:cubicBezTo>
                  <a:lnTo>
                    <a:pt x="438473" y="4675"/>
                  </a:lnTo>
                  <a:cubicBezTo>
                    <a:pt x="448940" y="0"/>
                    <a:pt x="460901" y="0"/>
                    <a:pt x="471367" y="4675"/>
                  </a:cubicBezTo>
                  <a:close/>
                </a:path>
              </a:pathLst>
            </a:custGeom>
            <a:solidFill>
              <a:srgbClr val="000000">
                <a:alpha val="0"/>
              </a:srgbClr>
            </a:solidFill>
            <a:ln w="133350" cap="sq">
              <a:gradFill>
                <a:gsLst>
                  <a:gs pos="0">
                    <a:srgbClr val="FFE42F">
                      <a:alpha val="100000"/>
                    </a:srgbClr>
                  </a:gs>
                  <a:gs pos="100000">
                    <a:srgbClr val="FF9F2F">
                      <a:alpha val="100000"/>
                    </a:srgbClr>
                  </a:gs>
                </a:gsLst>
                <a:path path="circle">
                  <a:fillToRect l="50000" r="50000" t="50000" b="50000"/>
                </a:path>
              </a:gradFill>
              <a:prstDash val="solid"/>
              <a:miter/>
            </a:ln>
          </p:spPr>
        </p:sp>
        <p:sp>
          <p:nvSpPr>
            <p:cNvPr name="TextBox 13" id="13"/>
            <p:cNvSpPr txBox="true"/>
            <p:nvPr/>
          </p:nvSpPr>
          <p:spPr>
            <a:xfrm>
              <a:off x="0" y="92075"/>
              <a:ext cx="909840" cy="727032"/>
            </a:xfrm>
            <a:prstGeom prst="rect">
              <a:avLst/>
            </a:prstGeom>
          </p:spPr>
          <p:txBody>
            <a:bodyPr anchor="ctr" rtlCol="false" tIns="120277" lIns="120277" bIns="120277" rIns="120277"/>
            <a:lstStyle/>
            <a:p>
              <a:pPr algn="ctr">
                <a:lnSpc>
                  <a:spcPts val="2659"/>
                </a:lnSpc>
              </a:pPr>
            </a:p>
          </p:txBody>
        </p:sp>
      </p:grpSp>
      <p:sp>
        <p:nvSpPr>
          <p:cNvPr name="AutoShape 14" id="14"/>
          <p:cNvSpPr/>
          <p:nvPr/>
        </p:nvSpPr>
        <p:spPr>
          <a:xfrm flipV="true">
            <a:off x="3812541" y="5534026"/>
            <a:ext cx="3059016" cy="1704369"/>
          </a:xfrm>
          <a:prstGeom prst="line">
            <a:avLst/>
          </a:prstGeom>
          <a:ln cap="flat" w="38100">
            <a:solidFill>
              <a:srgbClr val="000000"/>
            </a:solidFill>
            <a:prstDash val="solid"/>
            <a:headEnd type="none" len="sm" w="sm"/>
            <a:tailEnd type="none" len="sm" w="sm"/>
          </a:ln>
        </p:spPr>
      </p:sp>
      <p:sp>
        <p:nvSpPr>
          <p:cNvPr name="AutoShape 15" id="15"/>
          <p:cNvSpPr/>
          <p:nvPr/>
        </p:nvSpPr>
        <p:spPr>
          <a:xfrm flipV="true">
            <a:off x="9499832" y="4963873"/>
            <a:ext cx="2890288" cy="0"/>
          </a:xfrm>
          <a:prstGeom prst="line">
            <a:avLst/>
          </a:prstGeom>
          <a:ln cap="flat" w="38100">
            <a:solidFill>
              <a:srgbClr val="000000"/>
            </a:solidFill>
            <a:prstDash val="solid"/>
            <a:headEnd type="none" len="sm" w="sm"/>
            <a:tailEnd type="arrow" len="sm" w="med"/>
          </a:ln>
        </p:spPr>
      </p:sp>
      <p:sp>
        <p:nvSpPr>
          <p:cNvPr name="Freeform 16" id="16"/>
          <p:cNvSpPr/>
          <p:nvPr/>
        </p:nvSpPr>
        <p:spPr>
          <a:xfrm flipH="false" flipV="false" rot="1269140">
            <a:off x="6760577" y="4099044"/>
            <a:ext cx="238669" cy="424300"/>
          </a:xfrm>
          <a:custGeom>
            <a:avLst/>
            <a:gdLst/>
            <a:ahLst/>
            <a:cxnLst/>
            <a:rect r="r" b="b" t="t" l="l"/>
            <a:pathLst>
              <a:path h="424300" w="238669">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668528">
            <a:off x="12102115" y="4736559"/>
            <a:ext cx="247779" cy="440496"/>
          </a:xfrm>
          <a:custGeom>
            <a:avLst/>
            <a:gdLst/>
            <a:ahLst/>
            <a:cxnLst/>
            <a:rect r="r" b="b" t="t" l="l"/>
            <a:pathLst>
              <a:path h="440496" w="247779">
                <a:moveTo>
                  <a:pt x="0" y="0"/>
                </a:moveTo>
                <a:lnTo>
                  <a:pt x="247779" y="0"/>
                </a:lnTo>
                <a:lnTo>
                  <a:pt x="247779" y="440497"/>
                </a:lnTo>
                <a:lnTo>
                  <a:pt x="0" y="4404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1211599">
            <a:off x="6725129" y="5321876"/>
            <a:ext cx="238669" cy="424300"/>
          </a:xfrm>
          <a:custGeom>
            <a:avLst/>
            <a:gdLst/>
            <a:ahLst/>
            <a:cxnLst/>
            <a:rect r="r" b="b" t="t" l="l"/>
            <a:pathLst>
              <a:path h="424300" w="238669">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2390120" y="2142748"/>
            <a:ext cx="4681387" cy="5628120"/>
            <a:chOff x="0" y="0"/>
            <a:chExt cx="768453" cy="923860"/>
          </a:xfrm>
        </p:grpSpPr>
        <p:sp>
          <p:nvSpPr>
            <p:cNvPr name="Freeform 20" id="20"/>
            <p:cNvSpPr/>
            <p:nvPr/>
          </p:nvSpPr>
          <p:spPr>
            <a:xfrm flipH="false" flipV="false" rot="0">
              <a:off x="0" y="4726"/>
              <a:ext cx="768453" cy="914408"/>
            </a:xfrm>
            <a:custGeom>
              <a:avLst/>
              <a:gdLst/>
              <a:ahLst/>
              <a:cxnLst/>
              <a:rect r="r" b="b" t="t" l="l"/>
              <a:pathLst>
                <a:path h="914408" w="768453">
                  <a:moveTo>
                    <a:pt x="408097" y="7898"/>
                  </a:moveTo>
                  <a:lnTo>
                    <a:pt x="744583" y="185850"/>
                  </a:lnTo>
                  <a:cubicBezTo>
                    <a:pt x="759267" y="193616"/>
                    <a:pt x="768453" y="208865"/>
                    <a:pt x="768453" y="225477"/>
                  </a:cubicBezTo>
                  <a:lnTo>
                    <a:pt x="768453" y="688931"/>
                  </a:lnTo>
                  <a:cubicBezTo>
                    <a:pt x="768453" y="705543"/>
                    <a:pt x="759267" y="720792"/>
                    <a:pt x="744583" y="728558"/>
                  </a:cubicBezTo>
                  <a:lnTo>
                    <a:pt x="408097" y="906510"/>
                  </a:lnTo>
                  <a:cubicBezTo>
                    <a:pt x="393163" y="914408"/>
                    <a:pt x="375290" y="914408"/>
                    <a:pt x="360356" y="906510"/>
                  </a:cubicBezTo>
                  <a:lnTo>
                    <a:pt x="23870" y="728558"/>
                  </a:lnTo>
                  <a:cubicBezTo>
                    <a:pt x="9186" y="720792"/>
                    <a:pt x="0" y="705543"/>
                    <a:pt x="0" y="688931"/>
                  </a:cubicBezTo>
                  <a:lnTo>
                    <a:pt x="0" y="225477"/>
                  </a:lnTo>
                  <a:cubicBezTo>
                    <a:pt x="0" y="208865"/>
                    <a:pt x="9186" y="193616"/>
                    <a:pt x="23870" y="185850"/>
                  </a:cubicBezTo>
                  <a:lnTo>
                    <a:pt x="360356" y="7898"/>
                  </a:lnTo>
                  <a:cubicBezTo>
                    <a:pt x="375290" y="0"/>
                    <a:pt x="393163" y="0"/>
                    <a:pt x="408097" y="7898"/>
                  </a:cubicBezTo>
                  <a:close/>
                </a:path>
              </a:pathLst>
            </a:custGeom>
            <a:gradFill rotWithShape="true">
              <a:gsLst>
                <a:gs pos="0">
                  <a:srgbClr val="FFB613">
                    <a:alpha val="100000"/>
                  </a:srgbClr>
                </a:gs>
                <a:gs pos="100000">
                  <a:srgbClr val="FFE42F">
                    <a:alpha val="100000"/>
                  </a:srgbClr>
                </a:gs>
              </a:gsLst>
              <a:lin ang="5400000"/>
            </a:gradFill>
            <a:ln w="12700">
              <a:solidFill>
                <a:srgbClr val="000000"/>
              </a:solidFill>
            </a:ln>
          </p:spPr>
        </p:sp>
      </p:grpSp>
      <p:sp>
        <p:nvSpPr>
          <p:cNvPr name="Freeform 21" id="21"/>
          <p:cNvSpPr/>
          <p:nvPr/>
        </p:nvSpPr>
        <p:spPr>
          <a:xfrm flipH="false" flipV="false" rot="0">
            <a:off x="7348889" y="4121779"/>
            <a:ext cx="1716369" cy="1684187"/>
          </a:xfrm>
          <a:custGeom>
            <a:avLst/>
            <a:gdLst/>
            <a:ahLst/>
            <a:cxnLst/>
            <a:rect r="r" b="b" t="t" l="l"/>
            <a:pathLst>
              <a:path h="1684187" w="1716369">
                <a:moveTo>
                  <a:pt x="0" y="0"/>
                </a:moveTo>
                <a:lnTo>
                  <a:pt x="1716369" y="0"/>
                </a:lnTo>
                <a:lnTo>
                  <a:pt x="1716369" y="1684187"/>
                </a:lnTo>
                <a:lnTo>
                  <a:pt x="0" y="16841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6039622" y="8020803"/>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11"/>
            <a:stretch>
              <a:fillRect l="0" t="0" r="0" b="0"/>
            </a:stretch>
          </a:blipFill>
        </p:spPr>
      </p:sp>
      <p:sp>
        <p:nvSpPr>
          <p:cNvPr name="Freeform 23" id="23"/>
          <p:cNvSpPr/>
          <p:nvPr/>
        </p:nvSpPr>
        <p:spPr>
          <a:xfrm flipH="false" flipV="false" rot="5400000">
            <a:off x="-1249287" y="852167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5400000">
            <a:off x="-1267729" y="3284350"/>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5" id="25"/>
          <p:cNvSpPr/>
          <p:nvPr/>
        </p:nvSpPr>
        <p:spPr>
          <a:xfrm flipH="false" flipV="false" rot="5400000">
            <a:off x="-1249287" y="596605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6" id="26"/>
          <p:cNvSpPr/>
          <p:nvPr/>
        </p:nvSpPr>
        <p:spPr>
          <a:xfrm flipH="false" flipV="false" rot="5400000">
            <a:off x="-1267729" y="52112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7" id="27"/>
          <p:cNvSpPr/>
          <p:nvPr/>
        </p:nvSpPr>
        <p:spPr>
          <a:xfrm flipH="false" flipV="false" rot="5400000">
            <a:off x="16540497" y="654301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8" id="28"/>
          <p:cNvSpPr/>
          <p:nvPr/>
        </p:nvSpPr>
        <p:spPr>
          <a:xfrm flipH="false" flipV="false" rot="5400000">
            <a:off x="16540497" y="378652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9" id="29"/>
          <p:cNvSpPr/>
          <p:nvPr/>
        </p:nvSpPr>
        <p:spPr>
          <a:xfrm flipH="false" flipV="false" rot="5400000">
            <a:off x="16540497" y="103003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0" id="30"/>
          <p:cNvSpPr/>
          <p:nvPr/>
        </p:nvSpPr>
        <p:spPr>
          <a:xfrm flipH="false" flipV="false" rot="0">
            <a:off x="12768722" y="4073161"/>
            <a:ext cx="1317599" cy="1585081"/>
          </a:xfrm>
          <a:custGeom>
            <a:avLst/>
            <a:gdLst/>
            <a:ahLst/>
            <a:cxnLst/>
            <a:rect r="r" b="b" t="t" l="l"/>
            <a:pathLst>
              <a:path h="1585081" w="1317599">
                <a:moveTo>
                  <a:pt x="0" y="0"/>
                </a:moveTo>
                <a:lnTo>
                  <a:pt x="1317598" y="0"/>
                </a:lnTo>
                <a:lnTo>
                  <a:pt x="1317598" y="1585082"/>
                </a:lnTo>
                <a:lnTo>
                  <a:pt x="0" y="158508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1" id="31"/>
          <p:cNvSpPr/>
          <p:nvPr/>
        </p:nvSpPr>
        <p:spPr>
          <a:xfrm flipH="false" flipV="false" rot="0">
            <a:off x="15260294" y="3797075"/>
            <a:ext cx="1446386" cy="1627439"/>
          </a:xfrm>
          <a:custGeom>
            <a:avLst/>
            <a:gdLst/>
            <a:ahLst/>
            <a:cxnLst/>
            <a:rect r="r" b="b" t="t" l="l"/>
            <a:pathLst>
              <a:path h="1627439" w="1446386">
                <a:moveTo>
                  <a:pt x="0" y="0"/>
                </a:moveTo>
                <a:lnTo>
                  <a:pt x="1446386" y="0"/>
                </a:lnTo>
                <a:lnTo>
                  <a:pt x="1446386" y="1627439"/>
                </a:lnTo>
                <a:lnTo>
                  <a:pt x="0" y="162743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2" id="32"/>
          <p:cNvSpPr/>
          <p:nvPr/>
        </p:nvSpPr>
        <p:spPr>
          <a:xfrm flipH="false" flipV="false" rot="0">
            <a:off x="13916744" y="5615580"/>
            <a:ext cx="1656811" cy="1656811"/>
          </a:xfrm>
          <a:custGeom>
            <a:avLst/>
            <a:gdLst/>
            <a:ahLst/>
            <a:cxnLst/>
            <a:rect r="r" b="b" t="t" l="l"/>
            <a:pathLst>
              <a:path h="1656811" w="1656811">
                <a:moveTo>
                  <a:pt x="0" y="0"/>
                </a:moveTo>
                <a:lnTo>
                  <a:pt x="1656811" y="0"/>
                </a:lnTo>
                <a:lnTo>
                  <a:pt x="1656811" y="1656810"/>
                </a:lnTo>
                <a:lnTo>
                  <a:pt x="0" y="165681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3" id="33"/>
          <p:cNvSpPr/>
          <p:nvPr/>
        </p:nvSpPr>
        <p:spPr>
          <a:xfrm flipH="false" flipV="false" rot="0">
            <a:off x="14078102" y="2690169"/>
            <a:ext cx="1334095" cy="1334095"/>
          </a:xfrm>
          <a:custGeom>
            <a:avLst/>
            <a:gdLst/>
            <a:ahLst/>
            <a:cxnLst/>
            <a:rect r="r" b="b" t="t" l="l"/>
            <a:pathLst>
              <a:path h="1334095" w="1334095">
                <a:moveTo>
                  <a:pt x="0" y="0"/>
                </a:moveTo>
                <a:lnTo>
                  <a:pt x="1334095" y="0"/>
                </a:lnTo>
                <a:lnTo>
                  <a:pt x="1334095" y="1334096"/>
                </a:lnTo>
                <a:lnTo>
                  <a:pt x="0" y="133409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34" id="34"/>
          <p:cNvSpPr txBox="true"/>
          <p:nvPr/>
        </p:nvSpPr>
        <p:spPr>
          <a:xfrm rot="0">
            <a:off x="1145076" y="722500"/>
            <a:ext cx="6642264" cy="1085215"/>
          </a:xfrm>
          <a:prstGeom prst="rect">
            <a:avLst/>
          </a:prstGeom>
        </p:spPr>
        <p:txBody>
          <a:bodyPr anchor="t" rtlCol="false" tIns="0" lIns="0" bIns="0" rIns="0">
            <a:spAutoFit/>
          </a:bodyPr>
          <a:lstStyle/>
          <a:p>
            <a:pPr>
              <a:lnSpc>
                <a:spcPts val="8959"/>
              </a:lnSpc>
            </a:pPr>
            <a:r>
              <a:rPr lang="en-US" sz="6399">
                <a:solidFill>
                  <a:srgbClr val="000000"/>
                </a:solidFill>
                <a:latin typeface="Pragmatica Bold"/>
              </a:rPr>
              <a:t>PROCESS</a:t>
            </a:r>
          </a:p>
        </p:txBody>
      </p:sp>
      <p:sp>
        <p:nvSpPr>
          <p:cNvPr name="TextBox 35" id="35"/>
          <p:cNvSpPr txBox="true"/>
          <p:nvPr/>
        </p:nvSpPr>
        <p:spPr>
          <a:xfrm rot="0">
            <a:off x="6548056" y="6345748"/>
            <a:ext cx="3318036" cy="1735455"/>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Working group &amp; Advisory group sessions</a:t>
            </a:r>
          </a:p>
        </p:txBody>
      </p:sp>
      <p:sp>
        <p:nvSpPr>
          <p:cNvPr name="TextBox 36" id="36"/>
          <p:cNvSpPr txBox="true"/>
          <p:nvPr/>
        </p:nvSpPr>
        <p:spPr>
          <a:xfrm rot="0">
            <a:off x="1138022" y="8462697"/>
            <a:ext cx="3550807" cy="1154430"/>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Lived or living experience</a:t>
            </a:r>
          </a:p>
        </p:txBody>
      </p:sp>
      <p:sp>
        <p:nvSpPr>
          <p:cNvPr name="TextBox 37" id="37"/>
          <p:cNvSpPr txBox="true"/>
          <p:nvPr/>
        </p:nvSpPr>
        <p:spPr>
          <a:xfrm rot="0">
            <a:off x="1145076" y="4534594"/>
            <a:ext cx="3543753" cy="1154430"/>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Subject Matter Experts (SME)</a:t>
            </a:r>
          </a:p>
        </p:txBody>
      </p:sp>
      <p:sp>
        <p:nvSpPr>
          <p:cNvPr name="TextBox 38" id="38"/>
          <p:cNvSpPr txBox="true"/>
          <p:nvPr/>
        </p:nvSpPr>
        <p:spPr>
          <a:xfrm rot="0">
            <a:off x="11895076" y="7637360"/>
            <a:ext cx="4979506" cy="2316480"/>
          </a:xfrm>
          <a:prstGeom prst="rect">
            <a:avLst/>
          </a:prstGeom>
        </p:spPr>
        <p:txBody>
          <a:bodyPr anchor="t" rtlCol="false" tIns="0" lIns="0" bIns="0" rIns="0">
            <a:spAutoFit/>
          </a:bodyPr>
          <a:lstStyle/>
          <a:p>
            <a:pPr>
              <a:lnSpc>
                <a:spcPts val="4620"/>
              </a:lnSpc>
            </a:pPr>
            <a:r>
              <a:rPr lang="en-US" sz="3300">
                <a:solidFill>
                  <a:srgbClr val="000000"/>
                </a:solidFill>
                <a:latin typeface="Barlow Bold"/>
              </a:rPr>
              <a:t>Awareness &amp;  training resources for Healthcare providers (HCPs) and ACB populations.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Freeform 3" id="3"/>
          <p:cNvSpPr/>
          <p:nvPr/>
        </p:nvSpPr>
        <p:spPr>
          <a:xfrm flipH="false" flipV="false" rot="0">
            <a:off x="7647112" y="2112484"/>
            <a:ext cx="2973625" cy="1474423"/>
          </a:xfrm>
          <a:custGeom>
            <a:avLst/>
            <a:gdLst/>
            <a:ahLst/>
            <a:cxnLst/>
            <a:rect r="r" b="b" t="t" l="l"/>
            <a:pathLst>
              <a:path h="1474423" w="2973625">
                <a:moveTo>
                  <a:pt x="0" y="0"/>
                </a:moveTo>
                <a:lnTo>
                  <a:pt x="2973625" y="0"/>
                </a:lnTo>
                <a:lnTo>
                  <a:pt x="2973625" y="1474423"/>
                </a:lnTo>
                <a:lnTo>
                  <a:pt x="0" y="1474423"/>
                </a:lnTo>
                <a:lnTo>
                  <a:pt x="0" y="0"/>
                </a:lnTo>
                <a:close/>
              </a:path>
            </a:pathLst>
          </a:custGeom>
          <a:blipFill>
            <a:blip r:embed="rId3"/>
            <a:stretch>
              <a:fillRect l="0" t="0" r="0" b="0"/>
            </a:stretch>
          </a:blipFill>
        </p:spPr>
      </p:sp>
      <p:sp>
        <p:nvSpPr>
          <p:cNvPr name="Freeform 4" id="4"/>
          <p:cNvSpPr/>
          <p:nvPr/>
        </p:nvSpPr>
        <p:spPr>
          <a:xfrm flipH="false" flipV="false" rot="0">
            <a:off x="2392276" y="5152444"/>
            <a:ext cx="2216273" cy="1659798"/>
          </a:xfrm>
          <a:custGeom>
            <a:avLst/>
            <a:gdLst/>
            <a:ahLst/>
            <a:cxnLst/>
            <a:rect r="r" b="b" t="t" l="l"/>
            <a:pathLst>
              <a:path h="1659798" w="2216273">
                <a:moveTo>
                  <a:pt x="0" y="0"/>
                </a:moveTo>
                <a:lnTo>
                  <a:pt x="2216272" y="0"/>
                </a:lnTo>
                <a:lnTo>
                  <a:pt x="2216272" y="1659798"/>
                </a:lnTo>
                <a:lnTo>
                  <a:pt x="0" y="1659798"/>
                </a:lnTo>
                <a:lnTo>
                  <a:pt x="0" y="0"/>
                </a:lnTo>
                <a:close/>
              </a:path>
            </a:pathLst>
          </a:custGeom>
          <a:blipFill>
            <a:blip r:embed="rId4"/>
            <a:stretch>
              <a:fillRect l="0" t="-16763" r="0" b="-16763"/>
            </a:stretch>
          </a:blipFill>
        </p:spPr>
      </p:sp>
      <p:sp>
        <p:nvSpPr>
          <p:cNvPr name="Freeform 5" id="5"/>
          <p:cNvSpPr/>
          <p:nvPr/>
        </p:nvSpPr>
        <p:spPr>
          <a:xfrm flipH="false" flipV="false" rot="0">
            <a:off x="1569950" y="1980673"/>
            <a:ext cx="3860924" cy="1647328"/>
          </a:xfrm>
          <a:custGeom>
            <a:avLst/>
            <a:gdLst/>
            <a:ahLst/>
            <a:cxnLst/>
            <a:rect r="r" b="b" t="t" l="l"/>
            <a:pathLst>
              <a:path h="1647328" w="3860924">
                <a:moveTo>
                  <a:pt x="0" y="0"/>
                </a:moveTo>
                <a:lnTo>
                  <a:pt x="3860924" y="0"/>
                </a:lnTo>
                <a:lnTo>
                  <a:pt x="3860924" y="1647328"/>
                </a:lnTo>
                <a:lnTo>
                  <a:pt x="0" y="1647328"/>
                </a:lnTo>
                <a:lnTo>
                  <a:pt x="0" y="0"/>
                </a:lnTo>
                <a:close/>
              </a:path>
            </a:pathLst>
          </a:custGeom>
          <a:blipFill>
            <a:blip r:embed="rId5"/>
            <a:stretch>
              <a:fillRect l="0" t="0" r="0" b="0"/>
            </a:stretch>
          </a:blipFill>
        </p:spPr>
      </p:sp>
      <p:sp>
        <p:nvSpPr>
          <p:cNvPr name="Freeform 6" id="6"/>
          <p:cNvSpPr/>
          <p:nvPr/>
        </p:nvSpPr>
        <p:spPr>
          <a:xfrm flipH="false" flipV="false" rot="0">
            <a:off x="13409939" y="1912070"/>
            <a:ext cx="2953475" cy="1674836"/>
          </a:xfrm>
          <a:custGeom>
            <a:avLst/>
            <a:gdLst/>
            <a:ahLst/>
            <a:cxnLst/>
            <a:rect r="r" b="b" t="t" l="l"/>
            <a:pathLst>
              <a:path h="1674836" w="2953475">
                <a:moveTo>
                  <a:pt x="0" y="0"/>
                </a:moveTo>
                <a:lnTo>
                  <a:pt x="2953475" y="0"/>
                </a:lnTo>
                <a:lnTo>
                  <a:pt x="2953475" y="1674837"/>
                </a:lnTo>
                <a:lnTo>
                  <a:pt x="0" y="1674837"/>
                </a:lnTo>
                <a:lnTo>
                  <a:pt x="0" y="0"/>
                </a:lnTo>
                <a:close/>
              </a:path>
            </a:pathLst>
          </a:custGeom>
          <a:blipFill>
            <a:blip r:embed="rId6"/>
            <a:stretch>
              <a:fillRect l="0" t="0" r="0" b="0"/>
            </a:stretch>
          </a:blipFill>
        </p:spPr>
      </p:sp>
      <p:sp>
        <p:nvSpPr>
          <p:cNvPr name="Freeform 7" id="7"/>
          <p:cNvSpPr/>
          <p:nvPr/>
        </p:nvSpPr>
        <p:spPr>
          <a:xfrm flipH="false" flipV="false" rot="0">
            <a:off x="14086279" y="5173290"/>
            <a:ext cx="1600795" cy="1803712"/>
          </a:xfrm>
          <a:custGeom>
            <a:avLst/>
            <a:gdLst/>
            <a:ahLst/>
            <a:cxnLst/>
            <a:rect r="r" b="b" t="t" l="l"/>
            <a:pathLst>
              <a:path h="1803712" w="1600795">
                <a:moveTo>
                  <a:pt x="0" y="0"/>
                </a:moveTo>
                <a:lnTo>
                  <a:pt x="1600795" y="0"/>
                </a:lnTo>
                <a:lnTo>
                  <a:pt x="1600795" y="1803712"/>
                </a:lnTo>
                <a:lnTo>
                  <a:pt x="0" y="1803712"/>
                </a:lnTo>
                <a:lnTo>
                  <a:pt x="0" y="0"/>
                </a:lnTo>
                <a:close/>
              </a:path>
            </a:pathLst>
          </a:custGeom>
          <a:blipFill>
            <a:blip r:embed="rId7"/>
            <a:stretch>
              <a:fillRect l="0" t="0" r="0" b="0"/>
            </a:stretch>
          </a:blipFill>
        </p:spPr>
      </p:sp>
      <p:sp>
        <p:nvSpPr>
          <p:cNvPr name="Freeform 8" id="8"/>
          <p:cNvSpPr/>
          <p:nvPr/>
        </p:nvSpPr>
        <p:spPr>
          <a:xfrm flipH="false" flipV="false" rot="0">
            <a:off x="8094782" y="5135109"/>
            <a:ext cx="2078286" cy="1838383"/>
          </a:xfrm>
          <a:custGeom>
            <a:avLst/>
            <a:gdLst/>
            <a:ahLst/>
            <a:cxnLst/>
            <a:rect r="r" b="b" t="t" l="l"/>
            <a:pathLst>
              <a:path h="1838383" w="2078286">
                <a:moveTo>
                  <a:pt x="0" y="0"/>
                </a:moveTo>
                <a:lnTo>
                  <a:pt x="2078286" y="0"/>
                </a:lnTo>
                <a:lnTo>
                  <a:pt x="2078286" y="1838383"/>
                </a:lnTo>
                <a:lnTo>
                  <a:pt x="0" y="1838383"/>
                </a:lnTo>
                <a:lnTo>
                  <a:pt x="0" y="0"/>
                </a:lnTo>
                <a:close/>
              </a:path>
            </a:pathLst>
          </a:custGeom>
          <a:blipFill>
            <a:blip r:embed="rId8"/>
            <a:stretch>
              <a:fillRect l="-1715" t="0" r="-1715" b="0"/>
            </a:stretch>
          </a:blipFill>
        </p:spPr>
      </p:sp>
      <p:sp>
        <p:nvSpPr>
          <p:cNvPr name="Freeform 9" id="9"/>
          <p:cNvSpPr/>
          <p:nvPr/>
        </p:nvSpPr>
        <p:spPr>
          <a:xfrm flipH="false" flipV="false" rot="0">
            <a:off x="7865994" y="8389878"/>
            <a:ext cx="2853608" cy="1124189"/>
          </a:xfrm>
          <a:custGeom>
            <a:avLst/>
            <a:gdLst/>
            <a:ahLst/>
            <a:cxnLst/>
            <a:rect r="r" b="b" t="t" l="l"/>
            <a:pathLst>
              <a:path h="1124189" w="2853608">
                <a:moveTo>
                  <a:pt x="0" y="0"/>
                </a:moveTo>
                <a:lnTo>
                  <a:pt x="2853608" y="0"/>
                </a:lnTo>
                <a:lnTo>
                  <a:pt x="2853608" y="1124188"/>
                </a:lnTo>
                <a:lnTo>
                  <a:pt x="0" y="1124188"/>
                </a:lnTo>
                <a:lnTo>
                  <a:pt x="0" y="0"/>
                </a:lnTo>
                <a:close/>
              </a:path>
            </a:pathLst>
          </a:custGeom>
          <a:blipFill>
            <a:blip r:embed="rId9"/>
            <a:stretch>
              <a:fillRect l="0" t="-24010" r="0" b="-18773"/>
            </a:stretch>
          </a:blipFill>
        </p:spPr>
      </p:sp>
      <p:sp>
        <p:nvSpPr>
          <p:cNvPr name="TextBox 10" id="10"/>
          <p:cNvSpPr txBox="true"/>
          <p:nvPr/>
        </p:nvSpPr>
        <p:spPr>
          <a:xfrm rot="0">
            <a:off x="5291261" y="617982"/>
            <a:ext cx="9763614"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PROJECT PARTNERS</a:t>
            </a:r>
          </a:p>
        </p:txBody>
      </p:sp>
      <p:sp>
        <p:nvSpPr>
          <p:cNvPr name="TextBox 11" id="11"/>
          <p:cNvSpPr txBox="true"/>
          <p:nvPr/>
        </p:nvSpPr>
        <p:spPr>
          <a:xfrm rot="0">
            <a:off x="1140387" y="3580376"/>
            <a:ext cx="4720051" cy="1484630"/>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Canadian HIV/AIDS Black, African &amp; Caribbean Network</a:t>
            </a:r>
          </a:p>
          <a:p>
            <a:pPr algn="ctr">
              <a:lnSpc>
                <a:spcPts val="5039"/>
              </a:lnSpc>
            </a:pPr>
          </a:p>
        </p:txBody>
      </p:sp>
      <p:sp>
        <p:nvSpPr>
          <p:cNvPr name="TextBox 12" id="12"/>
          <p:cNvSpPr txBox="true"/>
          <p:nvPr/>
        </p:nvSpPr>
        <p:spPr>
          <a:xfrm rot="0">
            <a:off x="6773899" y="3580376"/>
            <a:ext cx="5037798" cy="1484630"/>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Afro-Canadian Positive Network of BC</a:t>
            </a:r>
          </a:p>
          <a:p>
            <a:pPr algn="ctr">
              <a:lnSpc>
                <a:spcPts val="5039"/>
              </a:lnSpc>
            </a:pPr>
          </a:p>
        </p:txBody>
      </p:sp>
      <p:sp>
        <p:nvSpPr>
          <p:cNvPr name="TextBox 13" id="13"/>
          <p:cNvSpPr txBox="true"/>
          <p:nvPr/>
        </p:nvSpPr>
        <p:spPr>
          <a:xfrm rot="0">
            <a:off x="4152630" y="9556882"/>
            <a:ext cx="9982740" cy="323214"/>
          </a:xfrm>
          <a:prstGeom prst="rect">
            <a:avLst/>
          </a:prstGeom>
        </p:spPr>
        <p:txBody>
          <a:bodyPr anchor="t" rtlCol="false" tIns="0" lIns="0" bIns="0" rIns="0">
            <a:spAutoFit/>
          </a:bodyPr>
          <a:lstStyle/>
          <a:p>
            <a:pPr algn="ctr">
              <a:lnSpc>
                <a:spcPts val="2660"/>
              </a:lnSpc>
            </a:pPr>
            <a:r>
              <a:rPr lang="en-US" sz="1900">
                <a:solidFill>
                  <a:srgbClr val="000000"/>
                </a:solidFill>
                <a:latin typeface="Canva Sans Bold"/>
              </a:rPr>
              <a:t>The views expressed herein do not necessarily represent the views of Health Canada</a:t>
            </a:r>
          </a:p>
        </p:txBody>
      </p:sp>
      <p:sp>
        <p:nvSpPr>
          <p:cNvPr name="TextBox 14" id="14"/>
          <p:cNvSpPr txBox="true"/>
          <p:nvPr/>
        </p:nvSpPr>
        <p:spPr>
          <a:xfrm rot="0">
            <a:off x="12526651" y="3570851"/>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The Canadian Centre for Global Studies</a:t>
            </a:r>
          </a:p>
        </p:txBody>
      </p:sp>
      <p:sp>
        <p:nvSpPr>
          <p:cNvPr name="TextBox 15" id="15"/>
          <p:cNvSpPr txBox="true"/>
          <p:nvPr/>
        </p:nvSpPr>
        <p:spPr>
          <a:xfrm rot="0">
            <a:off x="1140387" y="6925867"/>
            <a:ext cx="4720051" cy="422274"/>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HIV Edmonton</a:t>
            </a:r>
          </a:p>
        </p:txBody>
      </p:sp>
      <p:sp>
        <p:nvSpPr>
          <p:cNvPr name="TextBox 16" id="16"/>
          <p:cNvSpPr txBox="true"/>
          <p:nvPr/>
        </p:nvSpPr>
        <p:spPr>
          <a:xfrm rot="0">
            <a:off x="6783975" y="6919852"/>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Black Coalition for AIDS</a:t>
            </a:r>
          </a:p>
          <a:p>
            <a:pPr algn="ctr">
              <a:lnSpc>
                <a:spcPts val="3499"/>
              </a:lnSpc>
            </a:pPr>
            <a:r>
              <a:rPr lang="en-US" sz="2499">
                <a:solidFill>
                  <a:srgbClr val="000000"/>
                </a:solidFill>
                <a:latin typeface="Canva Sans Bold"/>
              </a:rPr>
              <a:t>Prevention</a:t>
            </a:r>
          </a:p>
        </p:txBody>
      </p:sp>
      <p:sp>
        <p:nvSpPr>
          <p:cNvPr name="TextBox 17" id="17"/>
          <p:cNvSpPr txBox="true"/>
          <p:nvPr/>
        </p:nvSpPr>
        <p:spPr>
          <a:xfrm rot="0">
            <a:off x="12694849" y="6919852"/>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Women’s Health in Women’s Hands CHC</a:t>
            </a:r>
          </a:p>
        </p:txBody>
      </p:sp>
      <p:sp>
        <p:nvSpPr>
          <p:cNvPr name="Freeform 18" id="18"/>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5400000">
            <a:off x="16540497" y="3998775"/>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5400000">
            <a:off x="16540497" y="129149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5400000">
            <a:off x="-1249287" y="57332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5400000">
            <a:off x="-1249287" y="292697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4" id="24"/>
          <p:cNvSpPr/>
          <p:nvPr/>
        </p:nvSpPr>
        <p:spPr>
          <a:xfrm flipH="false" flipV="false" rot="5400000">
            <a:off x="-1249287" y="12071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4494702" y="462855"/>
            <a:ext cx="9298595"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GUIDING PRINCIPL</a:t>
            </a:r>
            <a:r>
              <a:rPr lang="en-US" sz="6399" spc="-159">
                <a:solidFill>
                  <a:srgbClr val="000000"/>
                </a:solidFill>
                <a:latin typeface="Pragmatica Bold"/>
              </a:rPr>
              <a:t>ES</a:t>
            </a:r>
          </a:p>
        </p:txBody>
      </p:sp>
      <p:grpSp>
        <p:nvGrpSpPr>
          <p:cNvPr name="Group 3" id="3"/>
          <p:cNvGrpSpPr/>
          <p:nvPr/>
        </p:nvGrpSpPr>
        <p:grpSpPr>
          <a:xfrm rot="0">
            <a:off x="1940402" y="4438123"/>
            <a:ext cx="313271" cy="31327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B613">
                    <a:alpha val="100000"/>
                  </a:srgbClr>
                </a:gs>
                <a:gs pos="100000">
                  <a:srgbClr val="FFE42F">
                    <a:alpha val="100000"/>
                  </a:srgbClr>
                </a:gs>
              </a:gsLst>
              <a:lin ang="5400000"/>
            </a:gra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402" y="5779882"/>
            <a:ext cx="313271" cy="31327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B613">
                    <a:alpha val="100000"/>
                  </a:srgbClr>
                </a:gs>
                <a:gs pos="100000">
                  <a:srgbClr val="FFE42F">
                    <a:alpha val="100000"/>
                  </a:srgbClr>
                </a:gs>
              </a:gsLst>
              <a:lin ang="5400000"/>
            </a:gra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Freeform 10" id="10"/>
          <p:cNvSpPr/>
          <p:nvPr/>
        </p:nvSpPr>
        <p:spPr>
          <a:xfrm flipH="false" flipV="false" rot="5400000">
            <a:off x="16540497" y="389999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40497" y="111138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249287" y="85986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249287" y="584404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249287" y="308939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249287" y="33474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7" id="17"/>
          <p:cNvGrpSpPr/>
          <p:nvPr/>
        </p:nvGrpSpPr>
        <p:grpSpPr>
          <a:xfrm rot="0">
            <a:off x="1940402" y="6955166"/>
            <a:ext cx="313271" cy="31327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B613">
                    <a:alpha val="100000"/>
                  </a:srgbClr>
                </a:gs>
                <a:gs pos="100000">
                  <a:srgbClr val="FFE42F">
                    <a:alpha val="100000"/>
                  </a:srgbClr>
                </a:gs>
              </a:gsLst>
              <a:lin ang="5400000"/>
            </a:gra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2832851" y="2697355"/>
            <a:ext cx="10995603" cy="4710687"/>
          </a:xfrm>
          <a:prstGeom prst="rect">
            <a:avLst/>
          </a:prstGeom>
        </p:spPr>
        <p:txBody>
          <a:bodyPr anchor="t" rtlCol="false" tIns="0" lIns="0" bIns="0" rIns="0">
            <a:spAutoFit/>
          </a:bodyPr>
          <a:lstStyle/>
          <a:p>
            <a:pPr algn="just">
              <a:lnSpc>
                <a:spcPts val="9407"/>
              </a:lnSpc>
            </a:pPr>
            <a:r>
              <a:rPr lang="en-US" sz="5999">
                <a:solidFill>
                  <a:srgbClr val="000000"/>
                </a:solidFill>
                <a:latin typeface="Barlow"/>
              </a:rPr>
              <a:t>Let’s Talk About…</a:t>
            </a:r>
          </a:p>
          <a:p>
            <a:pPr algn="just">
              <a:lnSpc>
                <a:spcPts val="9407"/>
              </a:lnSpc>
            </a:pPr>
            <a:r>
              <a:rPr lang="en-US" sz="5999">
                <a:solidFill>
                  <a:srgbClr val="000000"/>
                </a:solidFill>
                <a:latin typeface="Barlow"/>
              </a:rPr>
              <a:t>Respect</a:t>
            </a:r>
          </a:p>
          <a:p>
            <a:pPr algn="just">
              <a:lnSpc>
                <a:spcPts val="9407"/>
              </a:lnSpc>
            </a:pPr>
            <a:r>
              <a:rPr lang="en-US" sz="5999">
                <a:solidFill>
                  <a:srgbClr val="000000"/>
                </a:solidFill>
                <a:latin typeface="Barlow"/>
              </a:rPr>
              <a:t>Safety</a:t>
            </a:r>
          </a:p>
          <a:p>
            <a:pPr algn="just">
              <a:lnSpc>
                <a:spcPts val="9407"/>
              </a:lnSpc>
            </a:pPr>
            <a:r>
              <a:rPr lang="en-US" sz="5999">
                <a:solidFill>
                  <a:srgbClr val="000000"/>
                </a:solidFill>
                <a:latin typeface="Barlow"/>
              </a:rPr>
              <a:t>Confidentiality</a:t>
            </a:r>
          </a:p>
        </p:txBody>
      </p:sp>
      <p:grpSp>
        <p:nvGrpSpPr>
          <p:cNvPr name="Group 21" id="21"/>
          <p:cNvGrpSpPr/>
          <p:nvPr/>
        </p:nvGrpSpPr>
        <p:grpSpPr>
          <a:xfrm rot="0">
            <a:off x="11086403" y="3120525"/>
            <a:ext cx="4529940" cy="4287517"/>
            <a:chOff x="0" y="0"/>
            <a:chExt cx="811306" cy="767888"/>
          </a:xfrm>
        </p:grpSpPr>
        <p:sp>
          <p:nvSpPr>
            <p:cNvPr name="Freeform 22" id="22"/>
            <p:cNvSpPr/>
            <p:nvPr/>
          </p:nvSpPr>
          <p:spPr>
            <a:xfrm flipH="false" flipV="false" rot="0">
              <a:off x="10776" y="0"/>
              <a:ext cx="789753" cy="767888"/>
            </a:xfrm>
            <a:custGeom>
              <a:avLst/>
              <a:gdLst/>
              <a:ahLst/>
              <a:cxnLst/>
              <a:rect r="r" b="b" t="t" l="l"/>
              <a:pathLst>
                <a:path h="767888" w="789753">
                  <a:moveTo>
                    <a:pt x="771750" y="438324"/>
                  </a:moveTo>
                  <a:lnTo>
                    <a:pt x="626110" y="713509"/>
                  </a:lnTo>
                  <a:cubicBezTo>
                    <a:pt x="608405" y="746963"/>
                    <a:pt x="573655" y="767888"/>
                    <a:pt x="535804" y="767888"/>
                  </a:cubicBezTo>
                  <a:lnTo>
                    <a:pt x="253950" y="767888"/>
                  </a:lnTo>
                  <a:cubicBezTo>
                    <a:pt x="216099" y="767888"/>
                    <a:pt x="181349" y="746963"/>
                    <a:pt x="163644" y="713509"/>
                  </a:cubicBezTo>
                  <a:lnTo>
                    <a:pt x="18004" y="438324"/>
                  </a:lnTo>
                  <a:cubicBezTo>
                    <a:pt x="0" y="404306"/>
                    <a:pt x="0" y="363582"/>
                    <a:pt x="18004" y="329564"/>
                  </a:cubicBezTo>
                  <a:lnTo>
                    <a:pt x="163644" y="54380"/>
                  </a:lnTo>
                  <a:cubicBezTo>
                    <a:pt x="181349" y="20925"/>
                    <a:pt x="216099" y="0"/>
                    <a:pt x="253950" y="0"/>
                  </a:cubicBezTo>
                  <a:lnTo>
                    <a:pt x="535804" y="0"/>
                  </a:lnTo>
                  <a:cubicBezTo>
                    <a:pt x="573655" y="0"/>
                    <a:pt x="608405" y="20925"/>
                    <a:pt x="626110" y="54380"/>
                  </a:cubicBezTo>
                  <a:lnTo>
                    <a:pt x="771750" y="329564"/>
                  </a:lnTo>
                  <a:cubicBezTo>
                    <a:pt x="789754" y="363582"/>
                    <a:pt x="789754" y="404306"/>
                    <a:pt x="771750" y="438324"/>
                  </a:cubicBezTo>
                  <a:close/>
                </a:path>
              </a:pathLst>
            </a:custGeom>
            <a:solidFill>
              <a:srgbClr val="000000">
                <a:alpha val="0"/>
              </a:srgbClr>
            </a:solidFill>
            <a:ln w="66675" cap="rnd">
              <a:solidFill>
                <a:srgbClr val="1F3B80"/>
              </a:solidFill>
              <a:prstDash val="solid"/>
              <a:round/>
            </a:ln>
          </p:spPr>
        </p:sp>
        <p:sp>
          <p:nvSpPr>
            <p:cNvPr name="TextBox 23" id="23"/>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1372728" y="3227692"/>
            <a:ext cx="3957292" cy="4073184"/>
            <a:chOff x="0" y="0"/>
            <a:chExt cx="717375" cy="738384"/>
          </a:xfrm>
        </p:grpSpPr>
        <p:sp>
          <p:nvSpPr>
            <p:cNvPr name="Freeform 25" id="25"/>
            <p:cNvSpPr/>
            <p:nvPr/>
          </p:nvSpPr>
          <p:spPr>
            <a:xfrm flipH="false" flipV="false" rot="0">
              <a:off x="13527" y="0"/>
              <a:ext cx="690321" cy="738384"/>
            </a:xfrm>
            <a:custGeom>
              <a:avLst/>
              <a:gdLst/>
              <a:ahLst/>
              <a:cxnLst/>
              <a:rect r="r" b="b" t="t" l="l"/>
              <a:pathLst>
                <a:path h="738384" w="690321">
                  <a:moveTo>
                    <a:pt x="668002" y="434321"/>
                  </a:moveTo>
                  <a:lnTo>
                    <a:pt x="536495" y="673256"/>
                  </a:lnTo>
                  <a:cubicBezTo>
                    <a:pt x="514384" y="713428"/>
                    <a:pt x="472162" y="738384"/>
                    <a:pt x="426307" y="738384"/>
                  </a:cubicBezTo>
                  <a:lnTo>
                    <a:pt x="264015" y="738384"/>
                  </a:lnTo>
                  <a:cubicBezTo>
                    <a:pt x="218159" y="738384"/>
                    <a:pt x="175937" y="713428"/>
                    <a:pt x="153827" y="673256"/>
                  </a:cubicBezTo>
                  <a:lnTo>
                    <a:pt x="22319" y="434321"/>
                  </a:lnTo>
                  <a:cubicBezTo>
                    <a:pt x="0" y="393770"/>
                    <a:pt x="0" y="344614"/>
                    <a:pt x="22319" y="304063"/>
                  </a:cubicBezTo>
                  <a:lnTo>
                    <a:pt x="153827" y="65129"/>
                  </a:lnTo>
                  <a:cubicBezTo>
                    <a:pt x="175937" y="24956"/>
                    <a:pt x="218159" y="0"/>
                    <a:pt x="264015" y="0"/>
                  </a:cubicBezTo>
                  <a:lnTo>
                    <a:pt x="426307" y="0"/>
                  </a:lnTo>
                  <a:cubicBezTo>
                    <a:pt x="472162" y="0"/>
                    <a:pt x="514384" y="24956"/>
                    <a:pt x="536495" y="65129"/>
                  </a:cubicBezTo>
                  <a:lnTo>
                    <a:pt x="668002" y="304063"/>
                  </a:lnTo>
                  <a:cubicBezTo>
                    <a:pt x="690321" y="344614"/>
                    <a:pt x="690321" y="393770"/>
                    <a:pt x="668002" y="434321"/>
                  </a:cubicBezTo>
                  <a:close/>
                </a:path>
              </a:pathLst>
            </a:custGeom>
            <a:solidFill>
              <a:srgbClr val="1F3B80"/>
            </a:solidFill>
          </p:spPr>
        </p:sp>
        <p:sp>
          <p:nvSpPr>
            <p:cNvPr name="TextBox 26" id="26"/>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0">
            <a:off x="11869313" y="3968962"/>
            <a:ext cx="2964122" cy="2349066"/>
          </a:xfrm>
          <a:custGeom>
            <a:avLst/>
            <a:gdLst/>
            <a:ahLst/>
            <a:cxnLst/>
            <a:rect r="r" b="b" t="t" l="l"/>
            <a:pathLst>
              <a:path h="2349066" w="2964122">
                <a:moveTo>
                  <a:pt x="0" y="0"/>
                </a:moveTo>
                <a:lnTo>
                  <a:pt x="2964121" y="0"/>
                </a:lnTo>
                <a:lnTo>
                  <a:pt x="2964121" y="2349066"/>
                </a:lnTo>
                <a:lnTo>
                  <a:pt x="0" y="23490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51308" y="4671736"/>
            <a:ext cx="4210377" cy="3826180"/>
          </a:xfrm>
          <a:custGeom>
            <a:avLst/>
            <a:gdLst/>
            <a:ahLst/>
            <a:cxnLst/>
            <a:rect r="r" b="b" t="t" l="l"/>
            <a:pathLst>
              <a:path h="3826180" w="4210377">
                <a:moveTo>
                  <a:pt x="0" y="0"/>
                </a:moveTo>
                <a:lnTo>
                  <a:pt x="4210377" y="0"/>
                </a:lnTo>
                <a:lnTo>
                  <a:pt x="4210377" y="3826181"/>
                </a:lnTo>
                <a:lnTo>
                  <a:pt x="0" y="3826181"/>
                </a:lnTo>
                <a:lnTo>
                  <a:pt x="0" y="0"/>
                </a:lnTo>
                <a:close/>
              </a:path>
            </a:pathLst>
          </a:custGeom>
          <a:blipFill>
            <a:blip r:embed="rId3"/>
            <a:stretch>
              <a:fillRect l="0" t="0" r="0" b="0"/>
            </a:stretch>
          </a:blipFill>
        </p:spPr>
      </p:sp>
      <p:grpSp>
        <p:nvGrpSpPr>
          <p:cNvPr name="Group 3" id="3"/>
          <p:cNvGrpSpPr/>
          <p:nvPr/>
        </p:nvGrpSpPr>
        <p:grpSpPr>
          <a:xfrm rot="0">
            <a:off x="4494602" y="5291218"/>
            <a:ext cx="3157066" cy="3673677"/>
            <a:chOff x="0" y="0"/>
            <a:chExt cx="698500" cy="812800"/>
          </a:xfrm>
        </p:grpSpPr>
        <p:sp>
          <p:nvSpPr>
            <p:cNvPr name="Freeform 4" id="4"/>
            <p:cNvSpPr/>
            <p:nvPr/>
          </p:nvSpPr>
          <p:spPr>
            <a:xfrm flipH="false" flipV="false" rot="0">
              <a:off x="0" y="9712"/>
              <a:ext cx="698500" cy="793376"/>
            </a:xfrm>
            <a:custGeom>
              <a:avLst/>
              <a:gdLst/>
              <a:ahLst/>
              <a:cxnLst/>
              <a:rect r="r" b="b" t="t" l="l"/>
              <a:pathLst>
                <a:path h="793376" w="698500">
                  <a:moveTo>
                    <a:pt x="392967" y="15723"/>
                  </a:moveTo>
                  <a:lnTo>
                    <a:pt x="654783" y="168053"/>
                  </a:lnTo>
                  <a:cubicBezTo>
                    <a:pt x="681849" y="183800"/>
                    <a:pt x="698500" y="212752"/>
                    <a:pt x="698500" y="244066"/>
                  </a:cubicBezTo>
                  <a:lnTo>
                    <a:pt x="698500" y="549310"/>
                  </a:lnTo>
                  <a:cubicBezTo>
                    <a:pt x="698500" y="580624"/>
                    <a:pt x="681849" y="609576"/>
                    <a:pt x="654783" y="625323"/>
                  </a:cubicBezTo>
                  <a:lnTo>
                    <a:pt x="392967" y="777653"/>
                  </a:lnTo>
                  <a:cubicBezTo>
                    <a:pt x="365943" y="793376"/>
                    <a:pt x="332557" y="793376"/>
                    <a:pt x="305533" y="777653"/>
                  </a:cubicBezTo>
                  <a:lnTo>
                    <a:pt x="43717" y="625323"/>
                  </a:lnTo>
                  <a:cubicBezTo>
                    <a:pt x="16651" y="609576"/>
                    <a:pt x="0" y="580624"/>
                    <a:pt x="0" y="549310"/>
                  </a:cubicBezTo>
                  <a:lnTo>
                    <a:pt x="0" y="244066"/>
                  </a:lnTo>
                  <a:cubicBezTo>
                    <a:pt x="0" y="212752"/>
                    <a:pt x="16651" y="183800"/>
                    <a:pt x="43717" y="168053"/>
                  </a:cubicBezTo>
                  <a:lnTo>
                    <a:pt x="305533" y="15723"/>
                  </a:lnTo>
                  <a:cubicBezTo>
                    <a:pt x="332557" y="0"/>
                    <a:pt x="365943" y="0"/>
                    <a:pt x="392967" y="15723"/>
                  </a:cubicBezTo>
                  <a:close/>
                </a:path>
              </a:pathLst>
            </a:custGeom>
            <a:gradFill rotWithShape="true">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name="Freeform 5" id="5"/>
          <p:cNvSpPr/>
          <p:nvPr/>
        </p:nvSpPr>
        <p:spPr>
          <a:xfrm flipH="false" flipV="false" rot="-5400000">
            <a:off x="2295044" y="6401851"/>
            <a:ext cx="4104427" cy="3729898"/>
          </a:xfrm>
          <a:custGeom>
            <a:avLst/>
            <a:gdLst/>
            <a:ahLst/>
            <a:cxnLst/>
            <a:rect r="r" b="b" t="t" l="l"/>
            <a:pathLst>
              <a:path h="3729898" w="4104427">
                <a:moveTo>
                  <a:pt x="0" y="0"/>
                </a:moveTo>
                <a:lnTo>
                  <a:pt x="4104428" y="0"/>
                </a:lnTo>
                <a:lnTo>
                  <a:pt x="4104428" y="3729899"/>
                </a:lnTo>
                <a:lnTo>
                  <a:pt x="0" y="3729899"/>
                </a:lnTo>
                <a:lnTo>
                  <a:pt x="0" y="0"/>
                </a:lnTo>
                <a:close/>
              </a:path>
            </a:pathLst>
          </a:custGeom>
          <a:blipFill>
            <a:blip r:embed="rId3"/>
            <a:stretch>
              <a:fillRect l="0" t="0" r="0" b="0"/>
            </a:stretch>
          </a:blipFill>
        </p:spPr>
      </p:sp>
      <p:grpSp>
        <p:nvGrpSpPr>
          <p:cNvPr name="Group 6" id="6"/>
          <p:cNvGrpSpPr/>
          <p:nvPr/>
        </p:nvGrpSpPr>
        <p:grpSpPr>
          <a:xfrm rot="0">
            <a:off x="2364347" y="6383778"/>
            <a:ext cx="3236445" cy="3766045"/>
            <a:chOff x="0" y="0"/>
            <a:chExt cx="698500" cy="812800"/>
          </a:xfrm>
        </p:grpSpPr>
        <p:sp>
          <p:nvSpPr>
            <p:cNvPr name="Freeform 7" id="7"/>
            <p:cNvSpPr/>
            <p:nvPr/>
          </p:nvSpPr>
          <p:spPr>
            <a:xfrm flipH="false" flipV="false" rot="0">
              <a:off x="0" y="9474"/>
              <a:ext cx="698500" cy="793852"/>
            </a:xfrm>
            <a:custGeom>
              <a:avLst/>
              <a:gdLst/>
              <a:ahLst/>
              <a:cxnLst/>
              <a:rect r="r" b="b" t="t" l="l"/>
              <a:pathLst>
                <a:path h="793852" w="698500">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true">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name="Freeform 8" id="8"/>
          <p:cNvSpPr/>
          <p:nvPr/>
        </p:nvSpPr>
        <p:spPr>
          <a:xfrm flipH="false" flipV="false" rot="-5400000">
            <a:off x="-1424760" y="7124852"/>
            <a:ext cx="5099103" cy="4633810"/>
          </a:xfrm>
          <a:custGeom>
            <a:avLst/>
            <a:gdLst/>
            <a:ahLst/>
            <a:cxnLst/>
            <a:rect r="r" b="b" t="t" l="l"/>
            <a:pathLst>
              <a:path h="4633810" w="5099103">
                <a:moveTo>
                  <a:pt x="0" y="0"/>
                </a:moveTo>
                <a:lnTo>
                  <a:pt x="5099103" y="0"/>
                </a:lnTo>
                <a:lnTo>
                  <a:pt x="5099103" y="4633810"/>
                </a:lnTo>
                <a:lnTo>
                  <a:pt x="0" y="4633810"/>
                </a:lnTo>
                <a:lnTo>
                  <a:pt x="0" y="0"/>
                </a:lnTo>
                <a:close/>
              </a:path>
            </a:pathLst>
          </a:custGeom>
          <a:blipFill>
            <a:blip r:embed="rId3"/>
            <a:stretch>
              <a:fillRect l="0" t="0" r="0" b="0"/>
            </a:stretch>
          </a:blipFill>
        </p:spPr>
      </p:sp>
      <p:grpSp>
        <p:nvGrpSpPr>
          <p:cNvPr name="Group 9" id="9"/>
          <p:cNvGrpSpPr/>
          <p:nvPr/>
        </p:nvGrpSpPr>
        <p:grpSpPr>
          <a:xfrm rot="0">
            <a:off x="-752686" y="7364104"/>
            <a:ext cx="3754955" cy="4369403"/>
            <a:chOff x="0" y="0"/>
            <a:chExt cx="698500" cy="812800"/>
          </a:xfrm>
        </p:grpSpPr>
        <p:sp>
          <p:nvSpPr>
            <p:cNvPr name="Freeform 10" id="10"/>
            <p:cNvSpPr/>
            <p:nvPr/>
          </p:nvSpPr>
          <p:spPr>
            <a:xfrm flipH="false" flipV="false" rot="0">
              <a:off x="0" y="8166"/>
              <a:ext cx="698500" cy="796469"/>
            </a:xfrm>
            <a:custGeom>
              <a:avLst/>
              <a:gdLst/>
              <a:ahLst/>
              <a:cxnLst/>
              <a:rect r="r" b="b" t="t" l="l"/>
              <a:pathLst>
                <a:path h="796469" w="698500">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true">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name="Freeform 11" id="11"/>
          <p:cNvSpPr/>
          <p:nvPr/>
        </p:nvSpPr>
        <p:spPr>
          <a:xfrm flipH="false" flipV="false" rot="0">
            <a:off x="3441697" y="8560143"/>
            <a:ext cx="1117398" cy="1117398"/>
          </a:xfrm>
          <a:custGeom>
            <a:avLst/>
            <a:gdLst/>
            <a:ahLst/>
            <a:cxnLst/>
            <a:rect r="r" b="b" t="t" l="l"/>
            <a:pathLst>
              <a:path h="1117398" w="1117398">
                <a:moveTo>
                  <a:pt x="0" y="0"/>
                </a:moveTo>
                <a:lnTo>
                  <a:pt x="1117397" y="0"/>
                </a:lnTo>
                <a:lnTo>
                  <a:pt x="1117397" y="1117397"/>
                </a:lnTo>
                <a:lnTo>
                  <a:pt x="0" y="11173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2829390" y="7196027"/>
            <a:ext cx="1224612" cy="1224612"/>
          </a:xfrm>
          <a:custGeom>
            <a:avLst/>
            <a:gdLst/>
            <a:ahLst/>
            <a:cxnLst/>
            <a:rect r="r" b="b" t="t" l="l"/>
            <a:pathLst>
              <a:path h="1224612" w="1224612">
                <a:moveTo>
                  <a:pt x="0" y="0"/>
                </a:moveTo>
                <a:lnTo>
                  <a:pt x="1224613" y="0"/>
                </a:lnTo>
                <a:lnTo>
                  <a:pt x="1224613" y="1224612"/>
                </a:lnTo>
                <a:lnTo>
                  <a:pt x="0" y="12246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0" y="8588399"/>
            <a:ext cx="2736219" cy="1706716"/>
          </a:xfrm>
          <a:custGeom>
            <a:avLst/>
            <a:gdLst/>
            <a:ahLst/>
            <a:cxnLst/>
            <a:rect r="r" b="b" t="t" l="l"/>
            <a:pathLst>
              <a:path h="1706716" w="2736219">
                <a:moveTo>
                  <a:pt x="0" y="0"/>
                </a:moveTo>
                <a:lnTo>
                  <a:pt x="2736219" y="0"/>
                </a:lnTo>
                <a:lnTo>
                  <a:pt x="2736219" y="1706717"/>
                </a:lnTo>
                <a:lnTo>
                  <a:pt x="0" y="17067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5519526" y="5797123"/>
            <a:ext cx="1273942" cy="2469677"/>
          </a:xfrm>
          <a:custGeom>
            <a:avLst/>
            <a:gdLst/>
            <a:ahLst/>
            <a:cxnLst/>
            <a:rect r="r" b="b" t="t" l="l"/>
            <a:pathLst>
              <a:path h="2469677" w="1273942">
                <a:moveTo>
                  <a:pt x="0" y="0"/>
                </a:moveTo>
                <a:lnTo>
                  <a:pt x="1273941" y="0"/>
                </a:lnTo>
                <a:lnTo>
                  <a:pt x="1273941" y="2469677"/>
                </a:lnTo>
                <a:lnTo>
                  <a:pt x="0" y="24696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4347258" y="7876384"/>
            <a:ext cx="936119" cy="1088511"/>
          </a:xfrm>
          <a:custGeom>
            <a:avLst/>
            <a:gdLst/>
            <a:ahLst/>
            <a:cxnLst/>
            <a:rect r="r" b="b" t="t" l="l"/>
            <a:pathLst>
              <a:path h="1088511" w="936119">
                <a:moveTo>
                  <a:pt x="0" y="0"/>
                </a:moveTo>
                <a:lnTo>
                  <a:pt x="936119" y="0"/>
                </a:lnTo>
                <a:lnTo>
                  <a:pt x="936119" y="1088511"/>
                </a:lnTo>
                <a:lnTo>
                  <a:pt x="0" y="108851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1124792" y="891379"/>
            <a:ext cx="16409844" cy="845443"/>
          </a:xfrm>
          <a:prstGeom prst="rect">
            <a:avLst/>
          </a:prstGeom>
        </p:spPr>
        <p:txBody>
          <a:bodyPr anchor="t" rtlCol="false" tIns="0" lIns="0" bIns="0" rIns="0">
            <a:spAutoFit/>
          </a:bodyPr>
          <a:lstStyle/>
          <a:p>
            <a:pPr marL="0" indent="0" lvl="0">
              <a:lnSpc>
                <a:spcPts val="6588"/>
              </a:lnSpc>
            </a:pPr>
            <a:r>
              <a:rPr lang="en-US" sz="6100" spc="-152">
                <a:solidFill>
                  <a:srgbClr val="000000"/>
                </a:solidFill>
                <a:latin typeface="Pragmatica Bold"/>
              </a:rPr>
              <a:t>ACB STATISTICS AND PROJECTED GROWTH</a:t>
            </a:r>
          </a:p>
        </p:txBody>
      </p:sp>
      <p:sp>
        <p:nvSpPr>
          <p:cNvPr name="TextBox 17" id="17"/>
          <p:cNvSpPr txBox="true"/>
          <p:nvPr/>
        </p:nvSpPr>
        <p:spPr>
          <a:xfrm rot="0">
            <a:off x="8801958" y="2200355"/>
            <a:ext cx="8227041" cy="7353300"/>
          </a:xfrm>
          <a:prstGeom prst="rect">
            <a:avLst/>
          </a:prstGeom>
        </p:spPr>
        <p:txBody>
          <a:bodyPr anchor="t" rtlCol="false" tIns="0" lIns="0" bIns="0" rIns="0">
            <a:spAutoFit/>
          </a:bodyPr>
          <a:lstStyle/>
          <a:p>
            <a:pPr>
              <a:lnSpc>
                <a:spcPts val="5519"/>
              </a:lnSpc>
            </a:pPr>
            <a:r>
              <a:rPr lang="en-US" sz="4599" spc="-114">
                <a:solidFill>
                  <a:srgbClr val="000000"/>
                </a:solidFill>
                <a:latin typeface="Barlow"/>
              </a:rPr>
              <a:t>African, Caribbean and Black (ACB) people represent 4.3% of the total population in Canada, and 16.1% of the racialized population.</a:t>
            </a:r>
          </a:p>
          <a:p>
            <a:pPr>
              <a:lnSpc>
                <a:spcPts val="5519"/>
              </a:lnSpc>
            </a:pPr>
            <a:r>
              <a:rPr lang="en-US" sz="4599" spc="-114">
                <a:solidFill>
                  <a:srgbClr val="000000"/>
                </a:solidFill>
                <a:latin typeface="Barlow"/>
              </a:rPr>
              <a:t>The third largest group of racialized people.</a:t>
            </a:r>
          </a:p>
          <a:p>
            <a:pPr>
              <a:lnSpc>
                <a:spcPts val="5519"/>
              </a:lnSpc>
            </a:pPr>
            <a:r>
              <a:rPr lang="en-US" sz="4599" spc="-114">
                <a:solidFill>
                  <a:srgbClr val="000000"/>
                </a:solidFill>
                <a:latin typeface="Barlow"/>
              </a:rPr>
              <a:t>Projected to double in size from 1.5 million in 2021, to 3 million by 2041 </a:t>
            </a:r>
          </a:p>
          <a:p>
            <a:pPr>
              <a:lnSpc>
                <a:spcPts val="5519"/>
              </a:lnSpc>
            </a:pPr>
          </a:p>
          <a:p>
            <a:pPr marL="0" indent="0" lvl="0">
              <a:lnSpc>
                <a:spcPts val="3120"/>
              </a:lnSpc>
            </a:pPr>
            <a:r>
              <a:rPr lang="en-US" sz="2600" spc="-65">
                <a:solidFill>
                  <a:srgbClr val="000000"/>
                </a:solidFill>
                <a:latin typeface="Barlow Italics"/>
              </a:rPr>
              <a:t>Source: </a:t>
            </a:r>
            <a:r>
              <a:rPr lang="en-US" sz="2600" spc="-65">
                <a:solidFill>
                  <a:srgbClr val="000000"/>
                </a:solidFill>
                <a:latin typeface="Barlow Italics"/>
              </a:rPr>
              <a:t>Statistics Canada, 2023.</a:t>
            </a:r>
          </a:p>
        </p:txBody>
      </p:sp>
      <p:grpSp>
        <p:nvGrpSpPr>
          <p:cNvPr name="Group 18" id="18"/>
          <p:cNvGrpSpPr/>
          <p:nvPr/>
        </p:nvGrpSpPr>
        <p:grpSpPr>
          <a:xfrm rot="0">
            <a:off x="8279137" y="2568412"/>
            <a:ext cx="313271" cy="313271"/>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B613">
                    <a:alpha val="100000"/>
                  </a:srgbClr>
                </a:gs>
                <a:gs pos="100000">
                  <a:srgbClr val="FFE42F">
                    <a:alpha val="100000"/>
                  </a:srgbClr>
                </a:gs>
              </a:gsLst>
              <a:lin ang="5400000"/>
            </a:gradFill>
          </p:spPr>
        </p:sp>
        <p:sp>
          <p:nvSpPr>
            <p:cNvPr name="TextBox 20" id="2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8279137" y="7031962"/>
            <a:ext cx="313271" cy="313271"/>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B613">
                    <a:alpha val="100000"/>
                  </a:srgbClr>
                </a:gs>
                <a:gs pos="100000">
                  <a:srgbClr val="FFE42F">
                    <a:alpha val="100000"/>
                  </a:srgbClr>
                </a:gs>
              </a:gsLst>
              <a:lin ang="5400000"/>
            </a:gradFill>
          </p:spPr>
        </p:sp>
        <p:sp>
          <p:nvSpPr>
            <p:cNvPr name="TextBox 23" id="2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16329418" y="8266800"/>
            <a:ext cx="1978630" cy="2004680"/>
          </a:xfrm>
          <a:custGeom>
            <a:avLst/>
            <a:gdLst/>
            <a:ahLst/>
            <a:cxnLst/>
            <a:rect r="r" b="b" t="t" l="l"/>
            <a:pathLst>
              <a:path h="2004680" w="1978630">
                <a:moveTo>
                  <a:pt x="0" y="0"/>
                </a:moveTo>
                <a:lnTo>
                  <a:pt x="1978630" y="0"/>
                </a:lnTo>
                <a:lnTo>
                  <a:pt x="1978630" y="2004681"/>
                </a:lnTo>
                <a:lnTo>
                  <a:pt x="0" y="2004681"/>
                </a:lnTo>
                <a:lnTo>
                  <a:pt x="0" y="0"/>
                </a:lnTo>
                <a:close/>
              </a:path>
            </a:pathLst>
          </a:custGeom>
          <a:blipFill>
            <a:blip r:embed="rId14"/>
            <a:stretch>
              <a:fillRect l="-658" t="0" r="-658" b="0"/>
            </a:stretch>
          </a:blipFill>
        </p:spPr>
      </p:sp>
      <p:sp>
        <p:nvSpPr>
          <p:cNvPr name="Freeform 25" id="25"/>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5400000">
            <a:off x="16560544" y="397433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7" id="27"/>
          <p:cNvSpPr/>
          <p:nvPr/>
        </p:nvSpPr>
        <p:spPr>
          <a:xfrm flipH="false" flipV="false" rot="5400000">
            <a:off x="16560544" y="124928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8" id="28"/>
          <p:cNvSpPr/>
          <p:nvPr/>
        </p:nvSpPr>
        <p:spPr>
          <a:xfrm flipH="false" flipV="false" rot="5400000">
            <a:off x="-1249287" y="6203834"/>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9" id="29"/>
          <p:cNvSpPr/>
          <p:nvPr/>
        </p:nvSpPr>
        <p:spPr>
          <a:xfrm flipH="false" flipV="false" rot="5400000">
            <a:off x="-1249287" y="339731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0" id="30"/>
          <p:cNvSpPr/>
          <p:nvPr/>
        </p:nvSpPr>
        <p:spPr>
          <a:xfrm flipH="false" flipV="false" rot="5400000">
            <a:off x="-1249287" y="59079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31" id="31"/>
          <p:cNvGrpSpPr/>
          <p:nvPr/>
        </p:nvGrpSpPr>
        <p:grpSpPr>
          <a:xfrm rot="0">
            <a:off x="8279137" y="5565202"/>
            <a:ext cx="313271" cy="313271"/>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B613">
                    <a:alpha val="100000"/>
                  </a:srgbClr>
                </a:gs>
                <a:gs pos="100000">
                  <a:srgbClr val="FFE42F">
                    <a:alpha val="100000"/>
                  </a:srgbClr>
                </a:gs>
              </a:gsLst>
              <a:lin ang="5400000"/>
            </a:gradFill>
          </p:spPr>
        </p:sp>
        <p:sp>
          <p:nvSpPr>
            <p:cNvPr name="TextBox 33" id="3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3391345" y="3179478"/>
            <a:ext cx="4322470" cy="3928045"/>
          </a:xfrm>
          <a:custGeom>
            <a:avLst/>
            <a:gdLst/>
            <a:ahLst/>
            <a:cxnLst/>
            <a:rect r="r" b="b" t="t" l="l"/>
            <a:pathLst>
              <a:path h="3928045" w="4322470">
                <a:moveTo>
                  <a:pt x="0" y="0"/>
                </a:moveTo>
                <a:lnTo>
                  <a:pt x="4322471" y="0"/>
                </a:lnTo>
                <a:lnTo>
                  <a:pt x="4322471" y="3928044"/>
                </a:lnTo>
                <a:lnTo>
                  <a:pt x="0" y="3928044"/>
                </a:lnTo>
                <a:lnTo>
                  <a:pt x="0" y="0"/>
                </a:lnTo>
                <a:close/>
              </a:path>
            </a:pathLst>
          </a:custGeom>
          <a:blipFill>
            <a:blip r:embed="rId3"/>
            <a:stretch>
              <a:fillRect l="0" t="0" r="0" b="0"/>
            </a:stretch>
          </a:blipFill>
        </p:spPr>
      </p:sp>
      <p:grpSp>
        <p:nvGrpSpPr>
          <p:cNvPr name="Group 3" id="3"/>
          <p:cNvGrpSpPr/>
          <p:nvPr/>
        </p:nvGrpSpPr>
        <p:grpSpPr>
          <a:xfrm rot="0">
            <a:off x="13845861" y="3676788"/>
            <a:ext cx="3413439" cy="2933424"/>
            <a:chOff x="0" y="0"/>
            <a:chExt cx="812800" cy="698500"/>
          </a:xfrm>
        </p:grpSpPr>
        <p:sp>
          <p:nvSpPr>
            <p:cNvPr name="Freeform 4" id="4"/>
            <p:cNvSpPr/>
            <p:nvPr/>
          </p:nvSpPr>
          <p:spPr>
            <a:xfrm flipH="false" flipV="false" rot="0">
              <a:off x="16550" y="0"/>
              <a:ext cx="779700" cy="698500"/>
            </a:xfrm>
            <a:custGeom>
              <a:avLst/>
              <a:gdLst/>
              <a:ahLst/>
              <a:cxnLst/>
              <a:rect r="r" b="b" t="t" l="l"/>
              <a:pathLst>
                <a:path h="698500" w="779700">
                  <a:moveTo>
                    <a:pt x="752907" y="423745"/>
                  </a:moveTo>
                  <a:lnTo>
                    <a:pt x="636393" y="624005"/>
                  </a:lnTo>
                  <a:cubicBezTo>
                    <a:pt x="609558" y="670126"/>
                    <a:pt x="560223" y="698500"/>
                    <a:pt x="506863" y="698500"/>
                  </a:cubicBezTo>
                  <a:lnTo>
                    <a:pt x="272837" y="698500"/>
                  </a:lnTo>
                  <a:cubicBezTo>
                    <a:pt x="219477" y="698500"/>
                    <a:pt x="170142" y="670126"/>
                    <a:pt x="143307" y="624005"/>
                  </a:cubicBezTo>
                  <a:lnTo>
                    <a:pt x="26793" y="423745"/>
                  </a:lnTo>
                  <a:cubicBezTo>
                    <a:pt x="0" y="377695"/>
                    <a:pt x="0" y="320805"/>
                    <a:pt x="26793" y="274755"/>
                  </a:cubicBezTo>
                  <a:lnTo>
                    <a:pt x="143307" y="74495"/>
                  </a:lnTo>
                  <a:cubicBezTo>
                    <a:pt x="170142" y="28374"/>
                    <a:pt x="219477" y="0"/>
                    <a:pt x="272837" y="0"/>
                  </a:cubicBezTo>
                  <a:lnTo>
                    <a:pt x="506863" y="0"/>
                  </a:lnTo>
                  <a:cubicBezTo>
                    <a:pt x="560223" y="0"/>
                    <a:pt x="609558" y="28374"/>
                    <a:pt x="636393" y="74495"/>
                  </a:cubicBezTo>
                  <a:lnTo>
                    <a:pt x="752907" y="274755"/>
                  </a:lnTo>
                  <a:cubicBezTo>
                    <a:pt x="779700" y="320805"/>
                    <a:pt x="779700" y="377695"/>
                    <a:pt x="752907" y="423745"/>
                  </a:cubicBezTo>
                  <a:close/>
                </a:path>
              </a:pathLst>
            </a:custGeom>
            <a:solidFill>
              <a:srgbClr val="1F3B80"/>
            </a:solidFill>
            <a:ln cap="rnd">
              <a:noFill/>
              <a:prstDash val="solid"/>
              <a:round/>
            </a:ln>
          </p:spPr>
        </p:sp>
        <p:sp>
          <p:nvSpPr>
            <p:cNvPr name="TextBox 5" id="5"/>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4624838" y="-2060474"/>
            <a:ext cx="4667371" cy="4417593"/>
            <a:chOff x="0" y="0"/>
            <a:chExt cx="811306" cy="767888"/>
          </a:xfrm>
        </p:grpSpPr>
        <p:sp>
          <p:nvSpPr>
            <p:cNvPr name="Freeform 7" id="7"/>
            <p:cNvSpPr/>
            <p:nvPr/>
          </p:nvSpPr>
          <p:spPr>
            <a:xfrm flipH="false" flipV="false" rot="0">
              <a:off x="10459" y="0"/>
              <a:ext cx="790388" cy="767888"/>
            </a:xfrm>
            <a:custGeom>
              <a:avLst/>
              <a:gdLst/>
              <a:ahLst/>
              <a:cxnLst/>
              <a:rect r="r" b="b" t="t" l="l"/>
              <a:pathLst>
                <a:path h="767888" w="7903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8" id="8"/>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5017894" y="-1819603"/>
            <a:ext cx="3839765" cy="3952216"/>
            <a:chOff x="0" y="0"/>
            <a:chExt cx="717375" cy="738384"/>
          </a:xfrm>
        </p:grpSpPr>
        <p:sp>
          <p:nvSpPr>
            <p:cNvPr name="Freeform 10" id="10"/>
            <p:cNvSpPr/>
            <p:nvPr/>
          </p:nvSpPr>
          <p:spPr>
            <a:xfrm flipH="false" flipV="false" rot="0">
              <a:off x="13941" y="0"/>
              <a:ext cx="689493" cy="738384"/>
            </a:xfrm>
            <a:custGeom>
              <a:avLst/>
              <a:gdLst/>
              <a:ahLst/>
              <a:cxnLst/>
              <a:rect r="r" b="b" t="t" l="l"/>
              <a:pathLst>
                <a:path h="738384" w="689493">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gradFill rotWithShape="true">
              <a:gsLst>
                <a:gs pos="0">
                  <a:srgbClr val="FFB613">
                    <a:alpha val="100000"/>
                  </a:srgbClr>
                </a:gs>
                <a:gs pos="100000">
                  <a:srgbClr val="FFE42F">
                    <a:alpha val="100000"/>
                  </a:srgbClr>
                </a:gs>
              </a:gsLst>
              <a:lin ang="5400000"/>
            </a:gradFill>
          </p:spPr>
        </p:sp>
        <p:sp>
          <p:nvSpPr>
            <p:cNvPr name="TextBox 11" id="11"/>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983093" y="2755035"/>
            <a:ext cx="11862768" cy="5335906"/>
          </a:xfrm>
          <a:prstGeom prst="rect">
            <a:avLst/>
          </a:prstGeom>
        </p:spPr>
        <p:txBody>
          <a:bodyPr anchor="t" rtlCol="false" tIns="0" lIns="0" bIns="0" rIns="0">
            <a:spAutoFit/>
          </a:bodyPr>
          <a:lstStyle/>
          <a:p>
            <a:pPr>
              <a:lnSpc>
                <a:spcPts val="7109"/>
              </a:lnSpc>
            </a:pPr>
            <a:r>
              <a:rPr lang="en-US" sz="4499" spc="-85">
                <a:solidFill>
                  <a:srgbClr val="000000"/>
                </a:solidFill>
                <a:latin typeface="Barlow"/>
              </a:rPr>
              <a:t>“Anti-Black Racism (ABR) is defined here as policies and practices rooted in Canadian institutions such as, education, health care, and justice that mirror and reinforce beliefs, attitudes, prejudice, stereotyping and/or discrimination towards people of Black-African descent.” </a:t>
            </a:r>
          </a:p>
        </p:txBody>
      </p:sp>
      <p:sp>
        <p:nvSpPr>
          <p:cNvPr name="Freeform 13" id="13"/>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4"/>
            <a:stretch>
              <a:fillRect l="0" t="0" r="0" b="0"/>
            </a:stretch>
          </a:blipFill>
        </p:spPr>
      </p:sp>
      <p:sp>
        <p:nvSpPr>
          <p:cNvPr name="Freeform 14" id="14"/>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14341051" y="3931971"/>
            <a:ext cx="2423058" cy="2423058"/>
          </a:xfrm>
          <a:custGeom>
            <a:avLst/>
            <a:gdLst/>
            <a:ahLst/>
            <a:cxnLst/>
            <a:rect r="r" b="b" t="t" l="l"/>
            <a:pathLst>
              <a:path h="2423058" w="2423058">
                <a:moveTo>
                  <a:pt x="0" y="0"/>
                </a:moveTo>
                <a:lnTo>
                  <a:pt x="2423058" y="0"/>
                </a:lnTo>
                <a:lnTo>
                  <a:pt x="2423058" y="2423058"/>
                </a:lnTo>
                <a:lnTo>
                  <a:pt x="0" y="24230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16040897" y="225131"/>
            <a:ext cx="1446424" cy="1607138"/>
          </a:xfrm>
          <a:custGeom>
            <a:avLst/>
            <a:gdLst/>
            <a:ahLst/>
            <a:cxnLst/>
            <a:rect r="r" b="b" t="t" l="l"/>
            <a:pathLst>
              <a:path h="1607138" w="1446424">
                <a:moveTo>
                  <a:pt x="0" y="0"/>
                </a:moveTo>
                <a:lnTo>
                  <a:pt x="1446425" y="0"/>
                </a:lnTo>
                <a:lnTo>
                  <a:pt x="1446425" y="1607138"/>
                </a:lnTo>
                <a:lnTo>
                  <a:pt x="0" y="16071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3" id="23"/>
          <p:cNvSpPr txBox="true"/>
          <p:nvPr/>
        </p:nvSpPr>
        <p:spPr>
          <a:xfrm rot="0">
            <a:off x="1983093" y="938300"/>
            <a:ext cx="12641745"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ANTI-BLACK RACISM IN CANADA</a:t>
            </a:r>
          </a:p>
        </p:txBody>
      </p:sp>
      <p:sp>
        <p:nvSpPr>
          <p:cNvPr name="TextBox 24" id="24"/>
          <p:cNvSpPr txBox="true"/>
          <p:nvPr/>
        </p:nvSpPr>
        <p:spPr>
          <a:xfrm rot="0">
            <a:off x="1983093" y="9163050"/>
            <a:ext cx="5476198" cy="455675"/>
          </a:xfrm>
          <a:prstGeom prst="rect">
            <a:avLst/>
          </a:prstGeom>
        </p:spPr>
        <p:txBody>
          <a:bodyPr anchor="t" rtlCol="false" tIns="0" lIns="0" bIns="0" rIns="0">
            <a:spAutoFit/>
          </a:bodyPr>
          <a:lstStyle/>
          <a:p>
            <a:pPr marL="0" indent="0" lvl="0">
              <a:lnSpc>
                <a:spcPts val="3792"/>
              </a:lnSpc>
            </a:pPr>
            <a:r>
              <a:rPr lang="en-US" sz="2400" spc="-45">
                <a:solidFill>
                  <a:srgbClr val="000000"/>
                </a:solidFill>
                <a:latin typeface="Barlow Italics"/>
              </a:rPr>
              <a:t>[Source: Black Health Alliance, 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DAF6UpsHqks</dc:identifier>
  <dcterms:modified xsi:type="dcterms:W3CDTF">2011-08-01T06:04:30Z</dcterms:modified>
  <cp:revision>1</cp:revision>
  <dc:title>Intersection of ABR and SRH Care</dc:title>
</cp:coreProperties>
</file>