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Barlow" panose="020B0604020202020204" charset="0"/>
      <p:regular r:id="rId36"/>
    </p:embeddedFont>
    <p:embeddedFont>
      <p:font typeface="Barlow Bold" panose="020B0604020202020204" charset="0"/>
      <p:regular r:id="rId37"/>
    </p:embeddedFont>
    <p:embeddedFont>
      <p:font typeface="Barlow Bold Italics" panose="020B0604020202020204" charset="0"/>
      <p:regular r:id="rId38"/>
    </p:embeddedFont>
    <p:embeddedFont>
      <p:font typeface="Barlow Italics" panose="020B0604020202020204" charset="0"/>
      <p:regular r:id="rId39"/>
    </p:embeddedFont>
    <p:embeddedFont>
      <p:font typeface="Calibri" panose="020F0502020204030204" pitchFamily="34" charset="0"/>
      <p:regular r:id="rId40"/>
      <p:bold r:id="rId41"/>
      <p:italic r:id="rId42"/>
      <p:boldItalic r:id="rId43"/>
    </p:embeddedFont>
    <p:embeddedFont>
      <p:font typeface="Canva Sans" panose="020B0604020202020204" charset="0"/>
      <p:regular r:id="rId44"/>
    </p:embeddedFont>
    <p:embeddedFont>
      <p:font typeface="Canva Sans Bold" panose="020B0604020202020204" charset="0"/>
      <p:regular r:id="rId45"/>
    </p:embeddedFont>
    <p:embeddedFont>
      <p:font typeface="Clear Sans" panose="020B0604020202020204" charset="0"/>
      <p:regular r:id="rId46"/>
    </p:embeddedFont>
    <p:embeddedFont>
      <p:font typeface="Clear Sans Italics" panose="020B0604020202020204" charset="0"/>
      <p:regular r:id="rId47"/>
    </p:embeddedFont>
    <p:embeddedFont>
      <p:font typeface="Pragmatica Bold"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235"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Edit the name, title and partner organization name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Collectivism &amp; Family Values: SRH decisions are influenced by considerations for the family unit, community and other social groups that influence the beliefs/practices.</a:t>
            </a:r>
          </a:p>
          <a:p>
            <a:r>
              <a:rPr lang="en-US"/>
              <a:t>Example – in African communities decisions related to marriage, child birth and family planning often involve the input of the extended family member. The well being of the family unit is of more importance than the individual well-being or preference in SRH matters. [*May include examples from the Caribbean and Black communities as well to highlight cultural differences]</a:t>
            </a:r>
          </a:p>
          <a:p>
            <a:endParaRPr lang="en-US"/>
          </a:p>
          <a:p>
            <a:r>
              <a:rPr lang="en-US"/>
              <a:t>2. Ceremonial Practices: Some ACB communities have traditional ceremonies related to sexuality and reproduction. They signify transitions into adult hood, marriage or parent hood. i.e. coming-of-age ceremonies.</a:t>
            </a:r>
          </a:p>
          <a:p>
            <a:r>
              <a:rPr lang="en-US"/>
              <a:t>"coming-of-age" ceremonies in some African cultures, may include teachings on sexuality and reproductive responsibilities. These ceremonies play a role in transmitting cultural values and expectations related to family life.</a:t>
            </a:r>
          </a:p>
          <a:p>
            <a:endParaRPr lang="en-US"/>
          </a:p>
          <a:p>
            <a:r>
              <a:rPr lang="en-US"/>
              <a:t>3.Religious Beliefs: Religion plays significant roles in norms and practices related to how communities maintain norms and develop practices surrounding SRH. </a:t>
            </a:r>
          </a:p>
          <a:p>
            <a:r>
              <a:rPr lang="en-US"/>
              <a:t>Different ACB communities may adhere to carious religious beliefs which significantly impact perspectives on contraception, family planning and sexual ethics.</a:t>
            </a:r>
          </a:p>
          <a:p>
            <a:r>
              <a:rPr lang="en-US"/>
              <a:t>Caribbean communities which are influences by Christianity, may hold conservative views on premarital sex and contraception. Religious teachings can shape attitudes toward family planning, with some communities discouraging the use of certain contraceptive methods based on religious teachings.</a:t>
            </a:r>
          </a:p>
          <a:p>
            <a:r>
              <a:rPr lang="en-US"/>
              <a:t>Religion impacts sexual ethics as many ACB 2LGBTQ+ faced discrimination within their communities due to religious beliefs around their sexual/gender identity being viewed as ‘unnatural’. This can create barriers to SRH care through fear of further discrimination, and delays in accessing health services.</a:t>
            </a:r>
          </a:p>
          <a:p>
            <a:endParaRPr lang="en-US"/>
          </a:p>
          <a:p>
            <a:r>
              <a:rPr lang="en-US"/>
              <a:t>4. Gender Roles: Gender roles influence expectations regarding sexual behavior and reproductive responsibilities with implications for women's autonomy and men's involvement in reproductive health</a:t>
            </a:r>
          </a:p>
          <a:p>
            <a:r>
              <a:rPr lang="en-US"/>
              <a:t>Traditional gender roles in some African societies may dictate that men are primarily responsible for decisions related to family planning, while women are expected to prioritize childbearing. This can impact women's autonomy in making choices about their reproductive health. Gender roles have unique impacts on ACB people who are members of the 2SLGBTQ+ community. Many ACB 2SLGBTQ+ did not feel safe to come out within their families/communities due to rigid expectations of sexual relationships and gender expression/presentation (a by-product of the attempted erasure of African sexual/gender diversity pre-colonial context).</a:t>
            </a:r>
          </a:p>
          <a:p>
            <a:endParaRPr lang="en-US"/>
          </a:p>
          <a:p>
            <a:r>
              <a:rPr lang="en-US"/>
              <a:t>5. Cultural Myths &amp; Folklore: Cultural myths and folklore may influence perceptions of fertility, contraception, and sexually transmitted infections. this impacts the attitudes surrounding sexual health practices and the spread of misinformation.</a:t>
            </a:r>
          </a:p>
          <a:p>
            <a:r>
              <a:rPr lang="en-US"/>
              <a:t>African communities, there may be myths or folklore about the effectiveness of traditional remedies for fertility issues. This impacts decision making around modern medical interventions for SRH challenges. </a:t>
            </a:r>
          </a:p>
          <a:p>
            <a:r>
              <a:rPr lang="en-US"/>
              <a:t>There is also a lack of resources provided to African/Caribbean communities when it comes to researching and studying the efficacy of traditional remedies. For example, cerasee tea is a common bush tea that is consumed in the Caribbean, which has been linked to having abortifacient/contraceptive properties (Kubala, 2021).</a:t>
            </a:r>
          </a:p>
          <a:p>
            <a:endParaRPr lang="en-US"/>
          </a:p>
          <a:p>
            <a:r>
              <a:rPr lang="en-US"/>
              <a:t>6. Stigma &amp; Taboo: A reluctance to discuss SRH related topics exists in many ACB communities. Such topics are sometimes seen as Taboos.</a:t>
            </a:r>
          </a:p>
          <a:p>
            <a:endParaRPr lang="en-US"/>
          </a:p>
          <a:p>
            <a:r>
              <a:rPr lang="en-US"/>
              <a:t>We'll be talking more on Gender roles, Stigma and Taboo in the following slides.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In some Caribbean communities, there may be reluctance to openly discuss sexual health matters due to cultural taboos. This silence can contribute to a lack of awareness about safe sexual practices and hinder efforts to prevent and address sexually transmitted infections.</a:t>
            </a:r>
          </a:p>
          <a:p>
            <a:endParaRPr lang="en-US"/>
          </a:p>
          <a:p>
            <a:r>
              <a:rPr lang="en-US"/>
              <a:t>2.Stigma around premarital sex in some African communities might discourage open discussions about contraception or family planning. Individuals may face judgment or social exclusion if their reproductive choices do not fall in the category of what is normally acceptable.</a:t>
            </a:r>
          </a:p>
          <a:p>
            <a:endParaRPr lang="en-US"/>
          </a:p>
          <a:p>
            <a:r>
              <a:rPr lang="en-US"/>
              <a:t>3. The stigma is increased when we look at the intersection of race, gender, and/or sexual orientation. Sexually/gender diverse ACB people face stigma around their sexual orientation and/or gender identity. Since sex as a whole is viewed as taboo, sexual practices and/or gender expression that falls outside ‘acceptable societal norms’ can further contribute to silence within the community.</a:t>
            </a:r>
          </a:p>
          <a:p>
            <a:endParaRPr lang="en-US"/>
          </a:p>
          <a:p>
            <a:r>
              <a:rPr lang="en-US"/>
              <a:t>4. HIV/AIDS stigma leads to discrimination, fear, and avoidance of testing or disclosure, hindering effective prevention and management.</a:t>
            </a:r>
          </a:p>
          <a:p>
            <a:endParaRPr lang="en-US"/>
          </a:p>
          <a:p>
            <a:r>
              <a:rPr lang="en-US"/>
              <a:t>5. Mental Health Stigma can discourage persons who may be suffering from issues related to sexual trauma, infertility or post-partum from accessing care.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many ACB countries, men are the primary decision makers and are the ones who make decisions about sexual and reproductive health. Historically, they also often assumed the roles of providers/protector, while women took on the nurturing roles. Sometimes, these cultural beliefs are upheld even after migration to new countries like Canada. </a:t>
            </a:r>
          </a:p>
          <a:p>
            <a:endParaRPr lang="en-US"/>
          </a:p>
          <a:p>
            <a:r>
              <a:rPr lang="en-US"/>
              <a:t>Let's look at the following examples of Power Dynamics:</a:t>
            </a:r>
          </a:p>
          <a:p>
            <a:r>
              <a:rPr lang="en-US"/>
              <a:t>1.In relationships where power dynamics are unequal, the partner with more authority may exert greater influence over decisions related to contraception, family planning, and sexual health practices. This can impact the other partner’s autonomy in making choices about their reproductive health.</a:t>
            </a:r>
          </a:p>
          <a:p>
            <a:r>
              <a:rPr lang="en-US"/>
              <a:t>2. Unequal power dynamics can contribute to communication challenges within relationships. If one partner feels disempowered or fearful of expressing their needs or concerns, there may be limited communication about sexual health matters, potentially leading to misunderstandings or unmet needs.</a:t>
            </a:r>
          </a:p>
          <a:p>
            <a:r>
              <a:rPr lang="en-US"/>
              <a:t>3.Economic disparities between partners can influence decision-making about family planning. If one partner has greater financial resources, they may have more control over decisions related to fertility, contraception, and access to healthcare.</a:t>
            </a:r>
          </a:p>
          <a:p>
            <a:r>
              <a:rPr lang="en-US"/>
              <a:t>4.Cultural expectations regarding masculinity and femininity can shape power dynamics. For example, traditional expectations of men as authoritative decision-makers may limit open discussions about sexual health and family planning within relationships.</a:t>
            </a:r>
          </a:p>
          <a:p>
            <a:r>
              <a:rPr lang="en-US"/>
              <a:t>5.Power imbalances can contribute to reproductive coercion, where one partner exerts control over the other's reproductive choices. This can manifest as pressuring a partner to have children against their will or preventing access to contraception.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Efforts to promote gender equity within relationships and society at large can contribute to more balanced power dynamics. This involves challenging traditional gender norms that may limit individuals' agency in decisions about sexual and reproductive health.</a:t>
            </a:r>
          </a:p>
          <a:p>
            <a:r>
              <a:rPr lang="en-US"/>
              <a:t>2.Providing resources for couples counseling and education can facilitate open communication and shared decision-making. These interventions can address power imbalances and empower individuals to make informed choices about their sexual and reproductive health.</a:t>
            </a:r>
          </a:p>
          <a:p>
            <a:r>
              <a:rPr lang="en-US"/>
              <a:t>3.Community-based programs that focus on empowering both men and women (all partners or all genders) can contribute to changing cultural norms. These programs may include education on healthy relationships, gender equality, and the importance of shared decision-making in matters of sexual and reproductive health.</a:t>
            </a:r>
          </a:p>
          <a:p>
            <a:r>
              <a:rPr lang="en-US"/>
              <a:t>4. Establishing clear roles and responsibilities give room for autonomy in SRH matters.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Mental health - Contributes to higher rates of stress, anxiety, depression.</a:t>
            </a:r>
          </a:p>
          <a:p>
            <a:r>
              <a:rPr lang="en-US"/>
              <a:t>Ongoing struggle against racism and discrimination compound these challenges.</a:t>
            </a:r>
          </a:p>
          <a:p>
            <a:r>
              <a:rPr lang="en-US"/>
              <a:t>•	Health behaviours</a:t>
            </a:r>
          </a:p>
          <a:p>
            <a:r>
              <a:rPr lang="en-US"/>
              <a:t>-  Influence substance use, unhealthy eating patterns,</a:t>
            </a:r>
          </a:p>
          <a:p>
            <a:r>
              <a:rPr lang="en-US"/>
              <a:t>Reluctance to seeking medical care due to mistrust.</a:t>
            </a:r>
          </a:p>
          <a:p>
            <a:r>
              <a:rPr lang="en-US"/>
              <a:t>•	Resilience and strength</a:t>
            </a:r>
          </a:p>
          <a:p>
            <a:r>
              <a:rPr lang="en-US"/>
              <a:t>- Stick together as a community (stronger together concept)</a:t>
            </a:r>
          </a:p>
          <a:p>
            <a:r>
              <a:rPr lang="en-US"/>
              <a:t>Draw on cultural practices</a:t>
            </a:r>
          </a:p>
          <a:p>
            <a:endParaRPr lang="en-US"/>
          </a:p>
          <a:p>
            <a:r>
              <a:rPr lang="en-US"/>
              <a:t>*In order to address the disparities in the Healthcare system, one must acknowledge and address the historical roots of these issues and it must be acknowledged at all levels. Culturally competent healthcare, community-led conversations and policy changes that address systemic inequalities are important for promoting the health and well-being of Black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Masked experiences of Black People in Canada (by the Underground Railroad &amp; other events) make getting historical data on past events challenging. Here are some historical events that contributed to mistrust in Black communities:</a:t>
            </a:r>
          </a:p>
          <a:p>
            <a:endParaRPr lang="en-US"/>
          </a:p>
          <a:p>
            <a:r>
              <a:rPr lang="en-US"/>
              <a:t>Tuskegee Syphilis Study - U.S. Study where about 400 Black men were left deliberately untreated for Syphilis. No informed consent taken neither was there full disclosure to participants about nature of study.</a:t>
            </a:r>
          </a:p>
          <a:p>
            <a:endParaRPr lang="en-US"/>
          </a:p>
          <a:p>
            <a:r>
              <a:rPr lang="en-US"/>
              <a:t>Medical Experimentation - the exploitation of African slaves for medical experimentation during the colonial era, use of marginalized populations for testing new drugs without informed consent. Different accounts are contained in Harriet Washington's book on Medical Apartheid (2007).</a:t>
            </a:r>
          </a:p>
          <a:p>
            <a:endParaRPr lang="en-US"/>
          </a:p>
          <a:p>
            <a:r>
              <a:rPr lang="en-US"/>
              <a:t>Discrimination &amp; Segregation - Black people have been denied access to medical facilities and services through out history.</a:t>
            </a:r>
          </a:p>
          <a:p>
            <a:endParaRPr lang="en-US"/>
          </a:p>
          <a:p>
            <a:r>
              <a:rPr lang="en-US"/>
              <a:t>Systemic Racism and Bias: See Canadian Study, Mahabir et al. (2021) highlighted black women's experiences of racism when accessing healthcare.</a:t>
            </a:r>
          </a:p>
          <a:p>
            <a:endParaRPr lang="en-US"/>
          </a:p>
          <a:p>
            <a:r>
              <a:rPr lang="en-US"/>
              <a:t>Forced Sterilization: The Eugenics Program was implemented &amp; approved in both the USA and Canada in the early 20th century. Black women were forcefully sterilized and had their reproductive rights repeatedly violated.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By fostering an environment of respect, understanding, and inclusivity, healthcare providers can contribute to rebuilding trust with patients and communities.</a:t>
            </a:r>
          </a:p>
          <a:p>
            <a:endParaRPr lang="en-US"/>
          </a:p>
          <a:p>
            <a:r>
              <a:rPr lang="en-US"/>
              <a:t>1.	Invest in cultural competency training to understand the diverse backgrounds and beliefs of patients. Acknowledge and respect cultural nuances, recognizing that trust is often built through understanding and appreciation of individual and community values</a:t>
            </a:r>
          </a:p>
          <a:p>
            <a:r>
              <a:rPr lang="en-US"/>
              <a:t>2.	Practice open and transparent communication. Clearly explain diagnoses, treatment options, and potential outcomes. Address any concerns or questions patients may have, fostering a sense of partnership in the decision-making process.</a:t>
            </a:r>
          </a:p>
          <a:p>
            <a:r>
              <a:rPr lang="en-US"/>
              <a:t>3.	Strive for diversity and inclusivity in healthcare staff. Having a diverse healthcare team fosters a sense of belonging and helps patients feel more comfortable and understood.</a:t>
            </a:r>
          </a:p>
          <a:p>
            <a:r>
              <a:rPr lang="en-US"/>
              <a:t>4.	Engage with the community to build relationships outside of clinical settings. Participate in community events, listen to concerns, and involve community leaders to address healthcare disparities collaboratively.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provide culturally competent care, it is crucial for HCPs to build trust with their patients. Here are more practical tips:</a:t>
            </a:r>
          </a:p>
          <a:p>
            <a:r>
              <a:rPr lang="en-US"/>
              <a:t>1	Empower patients through education. Provide clear and accessible information about health conditions, treatment options, and preventive measures. Informed patients are more likely to feel confident in their healthcare decisions.</a:t>
            </a:r>
          </a:p>
          <a:p>
            <a:r>
              <a:rPr lang="en-US"/>
              <a:t>2.	Respect patient autonomy and involve them in decision-making. Ensure that patients feel heard and that their preferences and values are considered when determining treatment plans.</a:t>
            </a:r>
          </a:p>
          <a:p>
            <a:r>
              <a:rPr lang="en-US"/>
              <a:t>3.	Strive to provide accessible and equitable care. Addressing disparities in healthcare access and outcomes is crucial for rebuilding trust. Efforts to reduce healthcare inequalities demonstrate a commitment to fairness and justice.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Due to the various cultural backgrounds and practices, histories, languages, beliefs, religions and traditions; to say that ACB communities are monolithic does great disservice to the varieties in these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Ensure language access for patients with limited English proficiency. Provide professional interpreters or translated materials to facilitate effective communication.</a:t>
            </a:r>
          </a:p>
          <a:p>
            <a:endParaRPr lang="en-US"/>
          </a:p>
          <a:p>
            <a:r>
              <a:rPr lang="en-US"/>
              <a:t>2.	Provide patient education materials in multiple languages and formats. Clear and culturally sensitive educational materials help patients understand their health conditions and treatment options.</a:t>
            </a:r>
          </a:p>
          <a:p>
            <a:endParaRPr lang="en-US"/>
          </a:p>
          <a:p>
            <a:r>
              <a:rPr lang="en-US"/>
              <a:t>3.	Approach each patient with cultural humility, recognizing that cultural competence is an ongoing learning process. Be open to understanding diverse perspectives and continuously strive to expand your cultural knowledge.</a:t>
            </a:r>
          </a:p>
          <a:p>
            <a:endParaRPr lang="en-US"/>
          </a:p>
          <a:p>
            <a:r>
              <a:rPr lang="en-US"/>
              <a:t>4.	Establish feedback mechanisms to encourage patients to share their experiences and concerns regarding cultural competence. Continuous feedback allows healthcare providers to improve and refine their practices.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region/hub should edit the land acknowledgement to suit the city where the presentation is being facilitated. Remember to keep it short and concise.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to set the ball rolling by giving examples of experiences. Examples could include the following:</a:t>
            </a:r>
          </a:p>
          <a:p>
            <a:r>
              <a:rPr lang="en-US"/>
              <a:t>- Experience has been the same with other population</a:t>
            </a:r>
          </a:p>
          <a:p>
            <a:r>
              <a:rPr lang="en-US"/>
              <a:t>- Experienced difficulty in providing care</a:t>
            </a:r>
          </a:p>
          <a:p>
            <a:r>
              <a:rPr lang="en-US"/>
              <a:t>- Gained more cultural understanding while providing care.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is Cultural Competence Important?</a:t>
            </a:r>
          </a:p>
          <a:p>
            <a:r>
              <a:rPr lang="en-US"/>
              <a:t>1. Understanding cultural nuances helps healthcare providers tailor treatment plans that align with patients' values and beliefs, ultimately leading to improved adherence and satisfaction.</a:t>
            </a:r>
          </a:p>
          <a:p>
            <a:r>
              <a:rPr lang="en-US"/>
              <a:t>2.facilitates effective communication between healthcare providers and patients from diverse backgrounds. This includes recognizing language preferences, non-verbal cues, and communication styles that may differ across cultures.</a:t>
            </a:r>
          </a:p>
          <a:p>
            <a:r>
              <a:rPr lang="en-US"/>
              <a:t>3.Cultural competence builds trust, creating a positive healthcare experience for patients.</a:t>
            </a:r>
          </a:p>
          <a:p>
            <a:r>
              <a:rPr lang="en-US"/>
              <a:t>4.It aims to provide equitable care, reducing disparities among different population groups.</a:t>
            </a:r>
          </a:p>
          <a:p>
            <a:r>
              <a:rPr lang="en-US"/>
              <a:t>5.contributes to the establishment of strong and trusting relationships between healthcare providers and patients and can prove beneficial in managing health concerns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Alondra Nelson. Unequal Treatment: How African Americans have often been the unwitting victims of medical experiments The Washington Post, January 7, 2007. https://www.washingtonpost.com/wp-dyn/content/article/2007/01/05/AR2007010500180.html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Alondra Nelson. Unequal Treatment: How African Americans have often been the unwitting victims of medical experiments The Washington Post, January 7, 2007. https://www.washingtonpost.com/wp-dyn/content/article/2007/01/05/AR2007010500180.html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if the audience have any questions. While they are preparing to ask their questions, go to the next slide and display the QR Code for the survey.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to edit lower portion of the slide to reflect Contact information of Presenter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focus on the cultural history of African, Caribbean, and Black populations in the context of sexual and reproductive health recognizes the significant influence of cultural factors on individuals' attitudes, behaviors, and access to healthcare services.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Merriam-Webster. (n.d.). Culture. In Merriam-Webster.com dictionary. Retrieved January 25, 2024, from https://www.merriam-webster.com/dictionary/culture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https://www.statcan.gc.ca/en/dai/smr08/2023/smr08_270</a:t>
            </a:r>
          </a:p>
          <a:p>
            <a:endParaRPr lang="en-US"/>
          </a:p>
          <a:p>
            <a:r>
              <a:rPr lang="en-US"/>
              <a:t>Statistics Canada. 2023. (table). Census Profile. 2021 Census of Population. Statistics Canada Catalogue no. 98-316-X2021001. Ottawa. Released November 15, 2023.</a:t>
            </a:r>
          </a:p>
          <a:p>
            <a:r>
              <a:rPr lang="en-US"/>
              <a:t>https://www12.statcan.gc.ca/census-recensement/2021/dp-pd/prof/index.cfm?Lang=E (accessed January 25, 2024).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ALBERTA:</a:t>
            </a:r>
          </a:p>
          <a:p>
            <a:r>
              <a:rPr lang="en-US"/>
              <a:t>177,940 ACB People = 4.2% of total Alberta population &amp; 15.3% of visible minority in AB</a:t>
            </a:r>
          </a:p>
          <a:p>
            <a:endParaRPr lang="en-US"/>
          </a:p>
          <a:p>
            <a:r>
              <a:rPr lang="en-US"/>
              <a:t>BRITISH COLUMBIA:</a:t>
            </a:r>
          </a:p>
          <a:p>
            <a:r>
              <a:rPr lang="en-US"/>
              <a:t>61,760 ACB People = 1.2% of total BC population &amp; 3.7% of visible minority in BC</a:t>
            </a:r>
          </a:p>
          <a:p>
            <a:endParaRPr lang="en-US"/>
          </a:p>
          <a:p>
            <a:r>
              <a:rPr lang="en-US"/>
              <a:t>MANITOBA:</a:t>
            </a:r>
          </a:p>
          <a:p>
            <a:r>
              <a:rPr lang="en-US"/>
              <a:t>46,485 ACB People = 3.5% of total Manitoba population &amp; 16% of visible minority in MB</a:t>
            </a:r>
          </a:p>
          <a:p>
            <a:endParaRPr lang="en-US"/>
          </a:p>
          <a:p>
            <a:r>
              <a:rPr lang="en-US"/>
              <a:t>ONTARIO:</a:t>
            </a:r>
          </a:p>
          <a:p>
            <a:r>
              <a:rPr lang="en-US"/>
              <a:t>768,740 ACB People = 5.4 % of total Ontario population &amp;  16% of visible minority in ON. 56% of all ACB people in Canada reside in Ontario.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https://www.stepmap.com/map/caribbean-with-guyana-and-suriname-sPdUyxHSih-i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15.png"/><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2.png"/><Relationship Id="rId2" Type="http://schemas.openxmlformats.org/officeDocument/2006/relationships/notesSlide" Target="../notesSlides/notesSlide9.xml"/><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5" Type="http://schemas.openxmlformats.org/officeDocument/2006/relationships/image" Target="../media/image7.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pn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7.svg"/><Relationship Id="rId10" Type="http://schemas.openxmlformats.org/officeDocument/2006/relationships/image" Target="../media/image68.svg"/><Relationship Id="rId4" Type="http://schemas.openxmlformats.org/officeDocument/2006/relationships/image" Target="../media/image56.png"/><Relationship Id="rId9"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15.pn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72.svg"/><Relationship Id="rId4" Type="http://schemas.openxmlformats.org/officeDocument/2006/relationships/image" Target="../media/image4.png"/><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png"/><Relationship Id="rId7" Type="http://schemas.openxmlformats.org/officeDocument/2006/relationships/image" Target="../media/image70.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74.sv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6.png"/><Relationship Id="rId7" Type="http://schemas.openxmlformats.org/officeDocument/2006/relationships/image" Target="../media/image8.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7.svg"/><Relationship Id="rId9" Type="http://schemas.openxmlformats.org/officeDocument/2006/relationships/image" Target="../media/image76.svg"/></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6.png"/><Relationship Id="rId7" Type="http://schemas.openxmlformats.org/officeDocument/2006/relationships/image" Target="../media/image8.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7.svg"/><Relationship Id="rId9" Type="http://schemas.openxmlformats.org/officeDocument/2006/relationships/image" Target="../media/image7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0.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4.png"/><Relationship Id="rId7" Type="http://schemas.openxmlformats.org/officeDocument/2006/relationships/image" Target="../media/image82.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15.png"/><Relationship Id="rId7"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87.svg"/><Relationship Id="rId4" Type="http://schemas.openxmlformats.org/officeDocument/2006/relationships/image" Target="../media/image4.png"/><Relationship Id="rId9" Type="http://schemas.openxmlformats.org/officeDocument/2006/relationships/image" Target="../media/image8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9.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1.svg"/><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1.svg"/><Relationship Id="rId4" Type="http://schemas.openxmlformats.org/officeDocument/2006/relationships/image" Target="../media/image90.png"/><Relationship Id="rId9" Type="http://schemas.openxmlformats.org/officeDocument/2006/relationships/image" Target="../media/image93.svg"/></Relationships>
</file>

<file path=ppt/slides/_rels/slide2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1.svg"/><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1.svg"/><Relationship Id="rId4" Type="http://schemas.openxmlformats.org/officeDocument/2006/relationships/image" Target="../media/image90.png"/><Relationship Id="rId9" Type="http://schemas.openxmlformats.org/officeDocument/2006/relationships/image" Target="../media/image93.svg"/></Relationships>
</file>

<file path=ppt/slides/_rels/slide28.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15.png"/><Relationship Id="rId7"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89.svg"/><Relationship Id="rId4" Type="http://schemas.openxmlformats.org/officeDocument/2006/relationships/image" Target="../media/image4.png"/><Relationship Id="rId9" Type="http://schemas.openxmlformats.org/officeDocument/2006/relationships/image" Target="../media/image88.png"/></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https://www.worldatlas.com/articles/how-many-countries-are-in-africa.html" TargetMode="External"/><Relationship Id="rId7" Type="http://schemas.openxmlformats.org/officeDocument/2006/relationships/image" Target="../media/image8.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s://www.statcan.gc.ca/en/dai/smr08/2023/smr08_27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svg"/><Relationship Id="rId3" Type="http://schemas.openxmlformats.org/officeDocument/2006/relationships/image" Target="../media/image95.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02.svg"/><Relationship Id="rId5" Type="http://schemas.openxmlformats.org/officeDocument/2006/relationships/image" Target="../media/image7.png"/><Relationship Id="rId15" Type="http://schemas.openxmlformats.org/officeDocument/2006/relationships/image" Target="../media/image106.svg"/><Relationship Id="rId10" Type="http://schemas.openxmlformats.org/officeDocument/2006/relationships/image" Target="../media/image101.png"/><Relationship Id="rId4" Type="http://schemas.openxmlformats.org/officeDocument/2006/relationships/image" Target="../media/image4.png"/><Relationship Id="rId9" Type="http://schemas.openxmlformats.org/officeDocument/2006/relationships/image" Target="../media/image100.png"/><Relationship Id="rId14" Type="http://schemas.openxmlformats.org/officeDocument/2006/relationships/image" Target="../media/image10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8.svg"/><Relationship Id="rId18" Type="http://schemas.openxmlformats.org/officeDocument/2006/relationships/image" Target="../media/image32.png"/><Relationship Id="rId3" Type="http://schemas.openxmlformats.org/officeDocument/2006/relationships/image" Target="../media/image20.png"/><Relationship Id="rId21" Type="http://schemas.openxmlformats.org/officeDocument/2006/relationships/image" Target="../media/image35.svg"/><Relationship Id="rId7" Type="http://schemas.openxmlformats.org/officeDocument/2006/relationships/image" Target="../media/image24.png"/><Relationship Id="rId12" Type="http://schemas.openxmlformats.org/officeDocument/2006/relationships/image" Target="../media/image7.png"/><Relationship Id="rId17" Type="http://schemas.openxmlformats.org/officeDocument/2006/relationships/image" Target="../media/image31.svg"/><Relationship Id="rId2" Type="http://schemas.openxmlformats.org/officeDocument/2006/relationships/image" Target="../media/image15.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4.png"/><Relationship Id="rId5" Type="http://schemas.openxmlformats.org/officeDocument/2006/relationships/image" Target="../media/image22.png"/><Relationship Id="rId15" Type="http://schemas.openxmlformats.org/officeDocument/2006/relationships/image" Target="../media/image29.svg"/><Relationship Id="rId10" Type="http://schemas.openxmlformats.org/officeDocument/2006/relationships/image" Target="../media/image27.svg"/><Relationship Id="rId19" Type="http://schemas.openxmlformats.org/officeDocument/2006/relationships/image" Target="../media/image33.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8.svg"/><Relationship Id="rId5" Type="http://schemas.openxmlformats.org/officeDocument/2006/relationships/image" Target="../media/image38.jpeg"/><Relationship Id="rId10" Type="http://schemas.openxmlformats.org/officeDocument/2006/relationships/image" Target="../media/image7.png"/><Relationship Id="rId4" Type="http://schemas.openxmlformats.org/officeDocument/2006/relationships/image" Target="../media/image37.png"/><Relationship Id="rId9" Type="http://schemas.openxmlformats.org/officeDocument/2006/relationships/image" Target="../media/image42.jpe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4.sv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sv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8.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0" y="5143500"/>
            <a:ext cx="18288000" cy="6906869"/>
          </a:xfrm>
          <a:custGeom>
            <a:avLst/>
            <a:gdLst/>
            <a:ahLst/>
            <a:cxnLst/>
            <a:rect l="l" t="t" r="r" b="b"/>
            <a:pathLst>
              <a:path w="18288000" h="6906869">
                <a:moveTo>
                  <a:pt x="0" y="0"/>
                </a:moveTo>
                <a:lnTo>
                  <a:pt x="18288000" y="0"/>
                </a:lnTo>
                <a:lnTo>
                  <a:pt x="18288000" y="6906869"/>
                </a:lnTo>
                <a:lnTo>
                  <a:pt x="0" y="69068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263176" y="9162811"/>
            <a:ext cx="2215797" cy="945407"/>
          </a:xfrm>
          <a:custGeom>
            <a:avLst/>
            <a:gdLst/>
            <a:ahLst/>
            <a:cxnLst/>
            <a:rect l="l" t="t" r="r" b="b"/>
            <a:pathLst>
              <a:path w="2215797" h="945407">
                <a:moveTo>
                  <a:pt x="0" y="0"/>
                </a:moveTo>
                <a:lnTo>
                  <a:pt x="2215797" y="0"/>
                </a:lnTo>
                <a:lnTo>
                  <a:pt x="2215797" y="945407"/>
                </a:lnTo>
                <a:lnTo>
                  <a:pt x="0" y="945407"/>
                </a:lnTo>
                <a:lnTo>
                  <a:pt x="0" y="0"/>
                </a:lnTo>
                <a:close/>
              </a:path>
            </a:pathLst>
          </a:custGeom>
          <a:blipFill>
            <a:blip r:embed="rId5"/>
            <a:stretch>
              <a:fillRect/>
            </a:stretch>
          </a:blipFill>
        </p:spPr>
      </p:sp>
      <p:sp>
        <p:nvSpPr>
          <p:cNvPr id="4" name="Freeform 4"/>
          <p:cNvSpPr/>
          <p:nvPr/>
        </p:nvSpPr>
        <p:spPr>
          <a:xfrm>
            <a:off x="16039622"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6"/>
            <a:stretch>
              <a:fillRect/>
            </a:stretch>
          </a:blipFill>
        </p:spPr>
      </p:sp>
      <p:sp>
        <p:nvSpPr>
          <p:cNvPr id="5" name="TextBox 5"/>
          <p:cNvSpPr txBox="1"/>
          <p:nvPr/>
        </p:nvSpPr>
        <p:spPr>
          <a:xfrm>
            <a:off x="2478973" y="664274"/>
            <a:ext cx="14362592" cy="2066796"/>
          </a:xfrm>
          <a:prstGeom prst="rect">
            <a:avLst/>
          </a:prstGeom>
        </p:spPr>
        <p:txBody>
          <a:bodyPr lIns="0" tIns="0" rIns="0" bIns="0" rtlCol="0" anchor="t">
            <a:spAutoFit/>
          </a:bodyPr>
          <a:lstStyle/>
          <a:p>
            <a:pPr algn="ctr">
              <a:lnSpc>
                <a:spcPts val="5340"/>
              </a:lnSpc>
            </a:pPr>
            <a:r>
              <a:rPr lang="en-US" sz="5449">
                <a:solidFill>
                  <a:srgbClr val="000000"/>
                </a:solidFill>
                <a:latin typeface="Pragmatica Bold"/>
              </a:rPr>
              <a:t>THE IMPACT OF CULTURAL HISTORY ON AFRICAN, CARIBBEAN &amp; BLACK (ACB) HEALTH</a:t>
            </a:r>
          </a:p>
        </p:txBody>
      </p:sp>
      <p:sp>
        <p:nvSpPr>
          <p:cNvPr id="6" name="TextBox 6"/>
          <p:cNvSpPr txBox="1"/>
          <p:nvPr/>
        </p:nvSpPr>
        <p:spPr>
          <a:xfrm>
            <a:off x="8690036" y="8233806"/>
            <a:ext cx="8223128" cy="1353185"/>
          </a:xfrm>
          <a:prstGeom prst="rect">
            <a:avLst/>
          </a:prstGeom>
        </p:spPr>
        <p:txBody>
          <a:bodyPr lIns="0" tIns="0" rIns="0" bIns="0" rtlCol="0" anchor="t">
            <a:spAutoFit/>
          </a:bodyPr>
          <a:lstStyle/>
          <a:p>
            <a:pPr algn="ctr">
              <a:lnSpc>
                <a:spcPts val="3640"/>
              </a:lnSpc>
            </a:pPr>
            <a:r>
              <a:rPr lang="en-US" sz="2600">
                <a:solidFill>
                  <a:srgbClr val="1D1D1E"/>
                </a:solidFill>
                <a:latin typeface="Barlow"/>
              </a:rPr>
              <a:t>A PRESENTATION FOR </a:t>
            </a:r>
            <a:r>
              <a:rPr lang="en-US" sz="2600">
                <a:solidFill>
                  <a:srgbClr val="1D1D1E"/>
                </a:solidFill>
                <a:latin typeface="Barlow Bold"/>
              </a:rPr>
              <a:t>HEALTHCARE PROVIDERS</a:t>
            </a:r>
          </a:p>
          <a:p>
            <a:pPr algn="ctr">
              <a:lnSpc>
                <a:spcPts val="3640"/>
              </a:lnSpc>
            </a:pPr>
            <a:r>
              <a:rPr lang="en-US" sz="2600">
                <a:solidFill>
                  <a:srgbClr val="1D1D1E"/>
                </a:solidFill>
                <a:latin typeface="Barlow Italics"/>
              </a:rPr>
              <a:t>By [</a:t>
            </a:r>
            <a:r>
              <a:rPr lang="en-US" sz="2600">
                <a:solidFill>
                  <a:srgbClr val="1D1D1E"/>
                </a:solidFill>
                <a:latin typeface="Barlow Bold Italics"/>
              </a:rPr>
              <a:t>insert Name]</a:t>
            </a:r>
          </a:p>
          <a:p>
            <a:pPr algn="ctr">
              <a:lnSpc>
                <a:spcPts val="3640"/>
              </a:lnSpc>
            </a:pPr>
            <a:r>
              <a:rPr lang="en-US" sz="2600">
                <a:solidFill>
                  <a:srgbClr val="1D1D1E"/>
                </a:solidFill>
                <a:latin typeface="Barlow Bold Italics"/>
              </a:rPr>
              <a:t>[Job Title, Partner Organization Name]</a:t>
            </a:r>
          </a:p>
        </p:txBody>
      </p:sp>
      <p:sp>
        <p:nvSpPr>
          <p:cNvPr id="7" name="Freeform 7"/>
          <p:cNvSpPr/>
          <p:nvPr/>
        </p:nvSpPr>
        <p:spPr>
          <a:xfrm>
            <a:off x="6181184" y="3344869"/>
            <a:ext cx="6958170" cy="4322763"/>
          </a:xfrm>
          <a:custGeom>
            <a:avLst/>
            <a:gdLst/>
            <a:ahLst/>
            <a:cxnLst/>
            <a:rect l="l" t="t" r="r" b="b"/>
            <a:pathLst>
              <a:path w="6958170" h="4322763">
                <a:moveTo>
                  <a:pt x="0" y="0"/>
                </a:moveTo>
                <a:lnTo>
                  <a:pt x="6958170" y="0"/>
                </a:lnTo>
                <a:lnTo>
                  <a:pt x="6958170" y="4322763"/>
                </a:lnTo>
                <a:lnTo>
                  <a:pt x="0" y="43227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a:stretch>
              <a:fillRect/>
            </a:stretch>
          </a:blipFill>
        </p:spPr>
      </p:sp>
      <p:sp>
        <p:nvSpPr>
          <p:cNvPr id="3" name="Freeform 3"/>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98983" y="66910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6598983" y="393978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6598983" y="1188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2558714" y="1696448"/>
            <a:ext cx="13170572" cy="7682834"/>
          </a:xfrm>
          <a:custGeom>
            <a:avLst/>
            <a:gdLst/>
            <a:ahLst/>
            <a:cxnLst/>
            <a:rect l="l" t="t" r="r" b="b"/>
            <a:pathLst>
              <a:path w="13170572" h="7682834">
                <a:moveTo>
                  <a:pt x="0" y="0"/>
                </a:moveTo>
                <a:lnTo>
                  <a:pt x="13170572" y="0"/>
                </a:lnTo>
                <a:lnTo>
                  <a:pt x="13170572" y="7682834"/>
                </a:lnTo>
                <a:lnTo>
                  <a:pt x="0" y="7682834"/>
                </a:lnTo>
                <a:lnTo>
                  <a:pt x="0" y="0"/>
                </a:lnTo>
                <a:close/>
              </a:path>
            </a:pathLst>
          </a:custGeom>
          <a:blipFill>
            <a:blip r:embed="rId6"/>
            <a:stretch>
              <a:fillRect/>
            </a:stretch>
          </a:blipFill>
        </p:spPr>
      </p:sp>
      <p:sp>
        <p:nvSpPr>
          <p:cNvPr id="11" name="TextBox 11"/>
          <p:cNvSpPr txBox="1"/>
          <p:nvPr/>
        </p:nvSpPr>
        <p:spPr>
          <a:xfrm>
            <a:off x="6360658" y="9703132"/>
            <a:ext cx="5566683" cy="514464"/>
          </a:xfrm>
          <a:prstGeom prst="rect">
            <a:avLst/>
          </a:prstGeom>
        </p:spPr>
        <p:txBody>
          <a:bodyPr lIns="0" tIns="0" rIns="0" bIns="0" rtlCol="0" anchor="t">
            <a:spAutoFit/>
          </a:bodyPr>
          <a:lstStyle/>
          <a:p>
            <a:pPr algn="ctr">
              <a:lnSpc>
                <a:spcPts val="4193"/>
              </a:lnSpc>
              <a:spcBef>
                <a:spcPct val="0"/>
              </a:spcBef>
            </a:pPr>
            <a:r>
              <a:rPr lang="en-US" sz="2995">
                <a:solidFill>
                  <a:srgbClr val="000000"/>
                </a:solidFill>
                <a:latin typeface="Barlow Italics"/>
              </a:rPr>
              <a:t>Source: Statistics Canada, 2023</a:t>
            </a:r>
          </a:p>
        </p:txBody>
      </p:sp>
      <p:sp>
        <p:nvSpPr>
          <p:cNvPr id="12" name="TextBox 12"/>
          <p:cNvSpPr txBox="1"/>
          <p:nvPr/>
        </p:nvSpPr>
        <p:spPr>
          <a:xfrm>
            <a:off x="3922901" y="464637"/>
            <a:ext cx="10442198" cy="843919"/>
          </a:xfrm>
          <a:prstGeom prst="rect">
            <a:avLst/>
          </a:prstGeom>
        </p:spPr>
        <p:txBody>
          <a:bodyPr lIns="0" tIns="0" rIns="0" bIns="0" rtlCol="0" anchor="t">
            <a:spAutoFit/>
          </a:bodyPr>
          <a:lstStyle/>
          <a:p>
            <a:pPr marL="0" lvl="0" indent="0">
              <a:lnSpc>
                <a:spcPts val="6480"/>
              </a:lnSpc>
            </a:pPr>
            <a:r>
              <a:rPr lang="en-US" sz="6000" spc="-150">
                <a:solidFill>
                  <a:srgbClr val="000000"/>
                </a:solidFill>
                <a:latin typeface="Pragmatica Bold"/>
              </a:rPr>
              <a:t>ACB DEMOGRAPHICS: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654885" y="2568412"/>
            <a:ext cx="313271" cy="31327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54885" y="3910171"/>
            <a:ext cx="313271" cy="3132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3"/>
            <a:stretch>
              <a:fillRect l="-658" r="-658"/>
            </a:stretch>
          </a:blipFill>
        </p:spPr>
      </p:sp>
      <p:sp>
        <p:nvSpPr>
          <p:cNvPr id="9" name="Freeform 9"/>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15"/>
          <p:cNvGrpSpPr/>
          <p:nvPr/>
        </p:nvGrpSpPr>
        <p:grpSpPr>
          <a:xfrm>
            <a:off x="654885" y="6139671"/>
            <a:ext cx="313271" cy="3132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7784297" y="1846820"/>
            <a:ext cx="8887609" cy="8218728"/>
          </a:xfrm>
          <a:custGeom>
            <a:avLst/>
            <a:gdLst/>
            <a:ahLst/>
            <a:cxnLst/>
            <a:rect l="l" t="t" r="r" b="b"/>
            <a:pathLst>
              <a:path w="8887609" h="8218728">
                <a:moveTo>
                  <a:pt x="0" y="0"/>
                </a:moveTo>
                <a:lnTo>
                  <a:pt x="8887608" y="0"/>
                </a:lnTo>
                <a:lnTo>
                  <a:pt x="8887608" y="8218728"/>
                </a:lnTo>
                <a:lnTo>
                  <a:pt x="0" y="8218728"/>
                </a:lnTo>
                <a:lnTo>
                  <a:pt x="0" y="0"/>
                </a:lnTo>
                <a:close/>
              </a:path>
            </a:pathLst>
          </a:custGeom>
          <a:blipFill>
            <a:blip r:embed="rId6"/>
            <a:stretch>
              <a:fillRect l="-2478" r="-2478"/>
            </a:stretch>
          </a:blipFill>
        </p:spPr>
      </p:sp>
      <p:sp>
        <p:nvSpPr>
          <p:cNvPr id="19" name="TextBox 19"/>
          <p:cNvSpPr txBox="1"/>
          <p:nvPr/>
        </p:nvSpPr>
        <p:spPr>
          <a:xfrm>
            <a:off x="1124792" y="680386"/>
            <a:ext cx="11193537" cy="779149"/>
          </a:xfrm>
          <a:prstGeom prst="rect">
            <a:avLst/>
          </a:prstGeom>
        </p:spPr>
        <p:txBody>
          <a:bodyPr lIns="0" tIns="0" rIns="0" bIns="0" rtlCol="0" anchor="t">
            <a:spAutoFit/>
          </a:bodyPr>
          <a:lstStyle/>
          <a:p>
            <a:pPr marL="0" lvl="0" indent="0">
              <a:lnSpc>
                <a:spcPts val="5940"/>
              </a:lnSpc>
            </a:pPr>
            <a:r>
              <a:rPr lang="en-US" sz="5500" spc="-137">
                <a:solidFill>
                  <a:srgbClr val="000000"/>
                </a:solidFill>
                <a:latin typeface="Pragmatica Bold"/>
              </a:rPr>
              <a:t>DIVERSITY OF AFRICAN PEOPLE</a:t>
            </a:r>
          </a:p>
        </p:txBody>
      </p:sp>
      <p:sp>
        <p:nvSpPr>
          <p:cNvPr id="20" name="TextBox 20"/>
          <p:cNvSpPr txBox="1"/>
          <p:nvPr/>
        </p:nvSpPr>
        <p:spPr>
          <a:xfrm>
            <a:off x="1284582" y="2451680"/>
            <a:ext cx="2938596" cy="575310"/>
          </a:xfrm>
          <a:prstGeom prst="rect">
            <a:avLst/>
          </a:prstGeom>
        </p:spPr>
        <p:txBody>
          <a:bodyPr lIns="0" tIns="0" rIns="0" bIns="0" rtlCol="0" anchor="t">
            <a:spAutoFit/>
          </a:bodyPr>
          <a:lstStyle/>
          <a:p>
            <a:pPr marL="0" lvl="0" indent="0">
              <a:lnSpc>
                <a:spcPts val="4319"/>
              </a:lnSpc>
            </a:pPr>
            <a:r>
              <a:rPr lang="en-US" sz="3999" spc="-99">
                <a:solidFill>
                  <a:srgbClr val="000000"/>
                </a:solidFill>
                <a:latin typeface="Barlow Bold"/>
              </a:rPr>
              <a:t>54 countries</a:t>
            </a:r>
          </a:p>
        </p:txBody>
      </p:sp>
      <p:sp>
        <p:nvSpPr>
          <p:cNvPr id="21" name="TextBox 21"/>
          <p:cNvSpPr txBox="1"/>
          <p:nvPr/>
        </p:nvSpPr>
        <p:spPr>
          <a:xfrm>
            <a:off x="1284582" y="5983855"/>
            <a:ext cx="4808044" cy="2204085"/>
          </a:xfrm>
          <a:prstGeom prst="rect">
            <a:avLst/>
          </a:prstGeom>
        </p:spPr>
        <p:txBody>
          <a:bodyPr lIns="0" tIns="0" rIns="0" bIns="0" rtlCol="0" anchor="t">
            <a:spAutoFit/>
          </a:bodyPr>
          <a:lstStyle/>
          <a:p>
            <a:pPr>
              <a:lnSpc>
                <a:spcPts val="4319"/>
              </a:lnSpc>
            </a:pPr>
            <a:r>
              <a:rPr lang="en-US" sz="3999" spc="-99">
                <a:solidFill>
                  <a:srgbClr val="000000"/>
                </a:solidFill>
                <a:latin typeface="Barlow Bold"/>
              </a:rPr>
              <a:t>Distinct:</a:t>
            </a:r>
          </a:p>
          <a:p>
            <a:pPr marL="863598" lvl="1" indent="-431799">
              <a:lnSpc>
                <a:spcPts val="4319"/>
              </a:lnSpc>
              <a:buFont typeface="Arial"/>
              <a:buChar char="•"/>
            </a:pPr>
            <a:r>
              <a:rPr lang="en-US" sz="3999" spc="-99">
                <a:solidFill>
                  <a:srgbClr val="000000"/>
                </a:solidFill>
                <a:latin typeface="Barlow Bold"/>
              </a:rPr>
              <a:t>Cultural practices</a:t>
            </a:r>
          </a:p>
          <a:p>
            <a:pPr marL="863598" lvl="1" indent="-431799">
              <a:lnSpc>
                <a:spcPts val="4319"/>
              </a:lnSpc>
              <a:buFont typeface="Arial"/>
              <a:buChar char="•"/>
            </a:pPr>
            <a:r>
              <a:rPr lang="en-US" sz="3999" spc="-99">
                <a:solidFill>
                  <a:srgbClr val="000000"/>
                </a:solidFill>
                <a:latin typeface="Barlow Bold"/>
              </a:rPr>
              <a:t>Languages</a:t>
            </a:r>
          </a:p>
          <a:p>
            <a:pPr marL="863598" lvl="1" indent="-431799">
              <a:lnSpc>
                <a:spcPts val="4319"/>
              </a:lnSpc>
              <a:buFont typeface="Arial"/>
              <a:buChar char="•"/>
            </a:pPr>
            <a:r>
              <a:rPr lang="en-US" sz="3999" spc="-99">
                <a:solidFill>
                  <a:srgbClr val="000000"/>
                </a:solidFill>
                <a:latin typeface="Barlow Bold"/>
              </a:rPr>
              <a:t>Cultural identities</a:t>
            </a:r>
          </a:p>
        </p:txBody>
      </p:sp>
      <p:sp>
        <p:nvSpPr>
          <p:cNvPr id="22" name="TextBox 22"/>
          <p:cNvSpPr txBox="1"/>
          <p:nvPr/>
        </p:nvSpPr>
        <p:spPr>
          <a:xfrm>
            <a:off x="1265532" y="3674995"/>
            <a:ext cx="6375889" cy="1661160"/>
          </a:xfrm>
          <a:prstGeom prst="rect">
            <a:avLst/>
          </a:prstGeom>
        </p:spPr>
        <p:txBody>
          <a:bodyPr lIns="0" tIns="0" rIns="0" bIns="0" rtlCol="0" anchor="t">
            <a:spAutoFit/>
          </a:bodyPr>
          <a:lstStyle/>
          <a:p>
            <a:pPr marL="0" lvl="0" indent="0">
              <a:lnSpc>
                <a:spcPts val="4319"/>
              </a:lnSpc>
            </a:pPr>
            <a:r>
              <a:rPr lang="en-US" sz="3999" spc="-99">
                <a:solidFill>
                  <a:srgbClr val="000000"/>
                </a:solidFill>
                <a:latin typeface="Barlow Bold"/>
              </a:rPr>
              <a:t>5 regions: Northern, Western, Central, Southern and Eastern. </a:t>
            </a:r>
          </a:p>
        </p:txBody>
      </p:sp>
      <p:sp>
        <p:nvSpPr>
          <p:cNvPr id="23" name="Freeform 23"/>
          <p:cNvSpPr/>
          <p:nvPr/>
        </p:nvSpPr>
        <p:spPr>
          <a:xfrm rot="5400000">
            <a:off x="-1249287" y="900919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668776" y="2411776"/>
            <a:ext cx="313271" cy="31327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8776" y="4686614"/>
            <a:ext cx="313271" cy="3132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522603" y="8588399"/>
            <a:ext cx="1978630" cy="2004680"/>
          </a:xfrm>
          <a:custGeom>
            <a:avLst/>
            <a:gdLst/>
            <a:ahLst/>
            <a:cxnLst/>
            <a:rect l="l" t="t" r="r" b="b"/>
            <a:pathLst>
              <a:path w="1978630" h="2004680">
                <a:moveTo>
                  <a:pt x="0" y="0"/>
                </a:moveTo>
                <a:lnTo>
                  <a:pt x="1978630" y="0"/>
                </a:lnTo>
                <a:lnTo>
                  <a:pt x="1978630" y="2004680"/>
                </a:lnTo>
                <a:lnTo>
                  <a:pt x="0" y="2004680"/>
                </a:lnTo>
                <a:lnTo>
                  <a:pt x="0" y="0"/>
                </a:lnTo>
                <a:close/>
              </a:path>
            </a:pathLst>
          </a:custGeom>
          <a:blipFill>
            <a:blip r:embed="rId3"/>
            <a:stretch>
              <a:fillRect l="-658" r="-658"/>
            </a:stretch>
          </a:blipFill>
        </p:spPr>
      </p:sp>
      <p:sp>
        <p:nvSpPr>
          <p:cNvPr id="9" name="Freeform 9"/>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15"/>
          <p:cNvGrpSpPr/>
          <p:nvPr/>
        </p:nvGrpSpPr>
        <p:grpSpPr>
          <a:xfrm>
            <a:off x="715429" y="3333149"/>
            <a:ext cx="313271" cy="3132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75154" y="7603269"/>
            <a:ext cx="313271" cy="3132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75154" y="5667653"/>
            <a:ext cx="313271" cy="31327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8167431" y="1498395"/>
            <a:ext cx="8651788" cy="8651788"/>
          </a:xfrm>
          <a:custGeom>
            <a:avLst/>
            <a:gdLst/>
            <a:ahLst/>
            <a:cxnLst/>
            <a:rect l="l" t="t" r="r" b="b"/>
            <a:pathLst>
              <a:path w="8651788" h="8651788">
                <a:moveTo>
                  <a:pt x="0" y="0"/>
                </a:moveTo>
                <a:lnTo>
                  <a:pt x="8651788" y="0"/>
                </a:lnTo>
                <a:lnTo>
                  <a:pt x="8651788" y="8651788"/>
                </a:lnTo>
                <a:lnTo>
                  <a:pt x="0" y="8651788"/>
                </a:lnTo>
                <a:lnTo>
                  <a:pt x="0" y="0"/>
                </a:lnTo>
                <a:close/>
              </a:path>
            </a:pathLst>
          </a:custGeom>
          <a:blipFill>
            <a:blip r:embed="rId6"/>
            <a:stretch>
              <a:fillRect/>
            </a:stretch>
          </a:blipFill>
        </p:spPr>
      </p:sp>
      <p:sp>
        <p:nvSpPr>
          <p:cNvPr id="25" name="TextBox 25"/>
          <p:cNvSpPr txBox="1"/>
          <p:nvPr/>
        </p:nvSpPr>
        <p:spPr>
          <a:xfrm>
            <a:off x="1124792" y="680386"/>
            <a:ext cx="12690723" cy="779149"/>
          </a:xfrm>
          <a:prstGeom prst="rect">
            <a:avLst/>
          </a:prstGeom>
        </p:spPr>
        <p:txBody>
          <a:bodyPr lIns="0" tIns="0" rIns="0" bIns="0" rtlCol="0" anchor="t">
            <a:spAutoFit/>
          </a:bodyPr>
          <a:lstStyle/>
          <a:p>
            <a:pPr marL="0" lvl="0" indent="0">
              <a:lnSpc>
                <a:spcPts val="5940"/>
              </a:lnSpc>
            </a:pPr>
            <a:r>
              <a:rPr lang="en-US" sz="5500" spc="-137">
                <a:solidFill>
                  <a:srgbClr val="000000"/>
                </a:solidFill>
                <a:latin typeface="Pragmatica Bold"/>
              </a:rPr>
              <a:t>DIVERSITY OF CARIBBEAN PEOPLE</a:t>
            </a:r>
          </a:p>
        </p:txBody>
      </p:sp>
      <p:sp>
        <p:nvSpPr>
          <p:cNvPr id="26" name="TextBox 26"/>
          <p:cNvSpPr txBox="1"/>
          <p:nvPr/>
        </p:nvSpPr>
        <p:spPr>
          <a:xfrm>
            <a:off x="1247775" y="2243766"/>
            <a:ext cx="2938596" cy="523113"/>
          </a:xfrm>
          <a:prstGeom prst="rect">
            <a:avLst/>
          </a:prstGeom>
        </p:spPr>
        <p:txBody>
          <a:bodyPr lIns="0" tIns="0" rIns="0" bIns="0" rtlCol="0" anchor="t">
            <a:spAutoFit/>
          </a:bodyPr>
          <a:lstStyle/>
          <a:p>
            <a:pPr marL="0" lvl="0" indent="0">
              <a:lnSpc>
                <a:spcPts val="3995"/>
              </a:lnSpc>
            </a:pPr>
            <a:r>
              <a:rPr lang="en-US" sz="3699" spc="-92">
                <a:solidFill>
                  <a:srgbClr val="000000"/>
                </a:solidFill>
                <a:latin typeface="Barlow Bold"/>
              </a:rPr>
              <a:t>7000 Islands</a:t>
            </a:r>
          </a:p>
        </p:txBody>
      </p:sp>
      <p:sp>
        <p:nvSpPr>
          <p:cNvPr id="27" name="TextBox 27"/>
          <p:cNvSpPr txBox="1"/>
          <p:nvPr/>
        </p:nvSpPr>
        <p:spPr>
          <a:xfrm>
            <a:off x="1152607" y="4600743"/>
            <a:ext cx="5194414" cy="523113"/>
          </a:xfrm>
          <a:prstGeom prst="rect">
            <a:avLst/>
          </a:prstGeom>
        </p:spPr>
        <p:txBody>
          <a:bodyPr lIns="0" tIns="0" rIns="0" bIns="0" rtlCol="0" anchor="t">
            <a:spAutoFit/>
          </a:bodyPr>
          <a:lstStyle/>
          <a:p>
            <a:pPr>
              <a:lnSpc>
                <a:spcPts val="3995"/>
              </a:lnSpc>
            </a:pPr>
            <a:r>
              <a:rPr lang="en-US" sz="3699" spc="-92">
                <a:solidFill>
                  <a:srgbClr val="000000"/>
                </a:solidFill>
                <a:latin typeface="Barlow Bold"/>
              </a:rPr>
              <a:t>Distinct cultural practices</a:t>
            </a:r>
          </a:p>
        </p:txBody>
      </p:sp>
      <p:sp>
        <p:nvSpPr>
          <p:cNvPr id="28" name="TextBox 28"/>
          <p:cNvSpPr txBox="1"/>
          <p:nvPr/>
        </p:nvSpPr>
        <p:spPr>
          <a:xfrm>
            <a:off x="1165364" y="3195504"/>
            <a:ext cx="6375889" cy="1027938"/>
          </a:xfrm>
          <a:prstGeom prst="rect">
            <a:avLst/>
          </a:prstGeom>
        </p:spPr>
        <p:txBody>
          <a:bodyPr lIns="0" tIns="0" rIns="0" bIns="0" rtlCol="0" anchor="t">
            <a:spAutoFit/>
          </a:bodyPr>
          <a:lstStyle/>
          <a:p>
            <a:pPr marL="0" lvl="0" indent="0">
              <a:lnSpc>
                <a:spcPts val="3995"/>
              </a:lnSpc>
            </a:pPr>
            <a:r>
              <a:rPr lang="en-US" sz="3699" spc="-92">
                <a:solidFill>
                  <a:srgbClr val="000000"/>
                </a:solidFill>
                <a:latin typeface="Barlow Bold"/>
              </a:rPr>
              <a:t>32 Countries: 13 Sovereign states, 19 Non-sovereign states </a:t>
            </a:r>
          </a:p>
        </p:txBody>
      </p:sp>
      <p:sp>
        <p:nvSpPr>
          <p:cNvPr id="29" name="TextBox 29"/>
          <p:cNvSpPr txBox="1"/>
          <p:nvPr/>
        </p:nvSpPr>
        <p:spPr>
          <a:xfrm>
            <a:off x="1165364" y="5548975"/>
            <a:ext cx="5851678" cy="1532763"/>
          </a:xfrm>
          <a:prstGeom prst="rect">
            <a:avLst/>
          </a:prstGeom>
        </p:spPr>
        <p:txBody>
          <a:bodyPr lIns="0" tIns="0" rIns="0" bIns="0" rtlCol="0" anchor="t">
            <a:spAutoFit/>
          </a:bodyPr>
          <a:lstStyle/>
          <a:p>
            <a:pPr>
              <a:lnSpc>
                <a:spcPts val="3995"/>
              </a:lnSpc>
            </a:pPr>
            <a:r>
              <a:rPr lang="en-US" sz="3699" spc="-92">
                <a:solidFill>
                  <a:srgbClr val="000000"/>
                </a:solidFill>
                <a:latin typeface="Barlow Bold"/>
              </a:rPr>
              <a:t>British, Spanish, French, Dutch, African &amp; Creole  influences</a:t>
            </a:r>
          </a:p>
        </p:txBody>
      </p:sp>
      <p:sp>
        <p:nvSpPr>
          <p:cNvPr id="30" name="TextBox 30"/>
          <p:cNvSpPr txBox="1"/>
          <p:nvPr/>
        </p:nvSpPr>
        <p:spPr>
          <a:xfrm>
            <a:off x="1165364" y="7492679"/>
            <a:ext cx="5851678" cy="2037588"/>
          </a:xfrm>
          <a:prstGeom prst="rect">
            <a:avLst/>
          </a:prstGeom>
        </p:spPr>
        <p:txBody>
          <a:bodyPr lIns="0" tIns="0" rIns="0" bIns="0" rtlCol="0" anchor="t">
            <a:spAutoFit/>
          </a:bodyPr>
          <a:lstStyle/>
          <a:p>
            <a:pPr>
              <a:lnSpc>
                <a:spcPts val="3995"/>
              </a:lnSpc>
            </a:pPr>
            <a:r>
              <a:rPr lang="en-US" sz="3699" spc="-92">
                <a:solidFill>
                  <a:srgbClr val="000000"/>
                </a:solidFill>
                <a:latin typeface="Barlow Bold"/>
              </a:rPr>
              <a:t>Shaped by Indigenous cultures, European colonization, Trans- Atlantic Slave trade</a:t>
            </a:r>
          </a:p>
        </p:txBody>
      </p:sp>
      <p:sp>
        <p:nvSpPr>
          <p:cNvPr id="31" name="Freeform 31"/>
          <p:cNvSpPr/>
          <p:nvPr/>
        </p:nvSpPr>
        <p:spPr>
          <a:xfrm rot="5400000">
            <a:off x="-1249287" y="900919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4766484" y="7991771"/>
            <a:ext cx="2179845" cy="1980934"/>
          </a:xfrm>
          <a:custGeom>
            <a:avLst/>
            <a:gdLst/>
            <a:ahLst/>
            <a:cxnLst/>
            <a:rect l="l" t="t" r="r" b="b"/>
            <a:pathLst>
              <a:path w="2179845" h="1980934">
                <a:moveTo>
                  <a:pt x="0" y="0"/>
                </a:moveTo>
                <a:lnTo>
                  <a:pt x="2179845" y="0"/>
                </a:lnTo>
                <a:lnTo>
                  <a:pt x="2179845" y="1980934"/>
                </a:lnTo>
                <a:lnTo>
                  <a:pt x="0" y="1980934"/>
                </a:lnTo>
                <a:lnTo>
                  <a:pt x="0" y="0"/>
                </a:lnTo>
                <a:close/>
              </a:path>
            </a:pathLst>
          </a:custGeom>
          <a:blipFill>
            <a:blip r:embed="rId3"/>
            <a:stretch>
              <a:fillRect/>
            </a:stretch>
          </a:blipFill>
        </p:spPr>
      </p:sp>
      <p:grpSp>
        <p:nvGrpSpPr>
          <p:cNvPr id="3" name="Group 3"/>
          <p:cNvGrpSpPr/>
          <p:nvPr/>
        </p:nvGrpSpPr>
        <p:grpSpPr>
          <a:xfrm>
            <a:off x="4529195" y="6955166"/>
            <a:ext cx="2654424" cy="3088784"/>
            <a:chOff x="0" y="0"/>
            <a:chExt cx="698500" cy="812800"/>
          </a:xfrm>
        </p:grpSpPr>
        <p:sp>
          <p:nvSpPr>
            <p:cNvPr id="4" name="Freeform 4"/>
            <p:cNvSpPr/>
            <p:nvPr/>
          </p:nvSpPr>
          <p:spPr>
            <a:xfrm>
              <a:off x="0" y="11551"/>
              <a:ext cx="698500" cy="789697"/>
            </a:xfrm>
            <a:custGeom>
              <a:avLst/>
              <a:gdLst/>
              <a:ahLst/>
              <a:cxnLst/>
              <a:rect l="l" t="t" r="r" b="b"/>
              <a:pathLst>
                <a:path w="698500" h="789697">
                  <a:moveTo>
                    <a:pt x="401245" y="18701"/>
                  </a:moveTo>
                  <a:lnTo>
                    <a:pt x="646505" y="161397"/>
                  </a:lnTo>
                  <a:cubicBezTo>
                    <a:pt x="678696" y="180127"/>
                    <a:pt x="698500" y="214561"/>
                    <a:pt x="698500" y="251804"/>
                  </a:cubicBezTo>
                  <a:lnTo>
                    <a:pt x="698500" y="537894"/>
                  </a:lnTo>
                  <a:cubicBezTo>
                    <a:pt x="698500" y="575137"/>
                    <a:pt x="678696" y="609571"/>
                    <a:pt x="646505" y="628301"/>
                  </a:cubicBezTo>
                  <a:lnTo>
                    <a:pt x="401245" y="770997"/>
                  </a:lnTo>
                  <a:cubicBezTo>
                    <a:pt x="369104" y="789698"/>
                    <a:pt x="329396" y="789698"/>
                    <a:pt x="297255" y="770997"/>
                  </a:cubicBezTo>
                  <a:lnTo>
                    <a:pt x="51995" y="628301"/>
                  </a:lnTo>
                  <a:cubicBezTo>
                    <a:pt x="19804" y="609571"/>
                    <a:pt x="0" y="575137"/>
                    <a:pt x="0" y="537894"/>
                  </a:cubicBezTo>
                  <a:lnTo>
                    <a:pt x="0" y="251804"/>
                  </a:lnTo>
                  <a:cubicBezTo>
                    <a:pt x="0" y="214561"/>
                    <a:pt x="19804" y="180127"/>
                    <a:pt x="51995" y="161397"/>
                  </a:cubicBezTo>
                  <a:lnTo>
                    <a:pt x="297255" y="18701"/>
                  </a:lnTo>
                  <a:cubicBezTo>
                    <a:pt x="329396" y="0"/>
                    <a:pt x="369104" y="0"/>
                    <a:pt x="401245" y="18701"/>
                  </a:cubicBezTo>
                  <a:close/>
                </a:path>
              </a:pathLst>
            </a:custGeom>
            <a:gradFill rotWithShape="1">
              <a:gsLst>
                <a:gs pos="0">
                  <a:srgbClr val="1F3B80">
                    <a:alpha val="100000"/>
                  </a:srgbClr>
                </a:gs>
                <a:gs pos="100000">
                  <a:srgbClr val="3183ED">
                    <a:alpha val="100000"/>
                  </a:srgbClr>
                </a:gs>
              </a:gsLst>
              <a:lin ang="2700000"/>
            </a:gradFill>
            <a:ln w="12700" cap="rnd">
              <a:solidFill>
                <a:srgbClr val="000000"/>
              </a:solidFill>
              <a:prstDash val="solid"/>
              <a:round/>
            </a:ln>
          </p:spPr>
        </p:sp>
      </p:grpSp>
      <p:sp>
        <p:nvSpPr>
          <p:cNvPr id="5" name="Freeform 5"/>
          <p:cNvSpPr/>
          <p:nvPr/>
        </p:nvSpPr>
        <p:spPr>
          <a:xfrm rot="-5400000">
            <a:off x="2267337" y="8071474"/>
            <a:ext cx="2483303" cy="2256702"/>
          </a:xfrm>
          <a:custGeom>
            <a:avLst/>
            <a:gdLst/>
            <a:ahLst/>
            <a:cxnLst/>
            <a:rect l="l" t="t" r="r" b="b"/>
            <a:pathLst>
              <a:path w="2483303" h="2256702">
                <a:moveTo>
                  <a:pt x="0" y="0"/>
                </a:moveTo>
                <a:lnTo>
                  <a:pt x="2483303" y="0"/>
                </a:lnTo>
                <a:lnTo>
                  <a:pt x="2483303" y="2256701"/>
                </a:lnTo>
                <a:lnTo>
                  <a:pt x="0" y="2256701"/>
                </a:lnTo>
                <a:lnTo>
                  <a:pt x="0" y="0"/>
                </a:lnTo>
                <a:close/>
              </a:path>
            </a:pathLst>
          </a:custGeom>
          <a:blipFill>
            <a:blip r:embed="rId3"/>
            <a:stretch>
              <a:fillRect/>
            </a:stretch>
          </a:blipFill>
        </p:spPr>
      </p:sp>
      <p:grpSp>
        <p:nvGrpSpPr>
          <p:cNvPr id="6" name="Group 6"/>
          <p:cNvGrpSpPr/>
          <p:nvPr/>
        </p:nvGrpSpPr>
        <p:grpSpPr>
          <a:xfrm>
            <a:off x="2051919" y="7599868"/>
            <a:ext cx="2814021" cy="3274497"/>
            <a:chOff x="0" y="0"/>
            <a:chExt cx="698500" cy="812800"/>
          </a:xfrm>
        </p:grpSpPr>
        <p:sp>
          <p:nvSpPr>
            <p:cNvPr id="7" name="Freeform 7"/>
            <p:cNvSpPr/>
            <p:nvPr/>
          </p:nvSpPr>
          <p:spPr>
            <a:xfrm>
              <a:off x="0" y="10896"/>
              <a:ext cx="698500" cy="791008"/>
            </a:xfrm>
            <a:custGeom>
              <a:avLst/>
              <a:gdLst/>
              <a:ahLst/>
              <a:cxnLst/>
              <a:rect l="l" t="t" r="r" b="b"/>
              <a:pathLst>
                <a:path w="698500" h="791008">
                  <a:moveTo>
                    <a:pt x="398296" y="17640"/>
                  </a:moveTo>
                  <a:lnTo>
                    <a:pt x="649454" y="163768"/>
                  </a:lnTo>
                  <a:cubicBezTo>
                    <a:pt x="679819" y="181435"/>
                    <a:pt x="698500" y="213916"/>
                    <a:pt x="698500" y="249047"/>
                  </a:cubicBezTo>
                  <a:lnTo>
                    <a:pt x="698500" y="541961"/>
                  </a:lnTo>
                  <a:cubicBezTo>
                    <a:pt x="698500" y="577092"/>
                    <a:pt x="679819" y="609573"/>
                    <a:pt x="649454" y="627240"/>
                  </a:cubicBezTo>
                  <a:lnTo>
                    <a:pt x="398296" y="773368"/>
                  </a:lnTo>
                  <a:cubicBezTo>
                    <a:pt x="367978" y="791008"/>
                    <a:pt x="330522" y="791008"/>
                    <a:pt x="300204" y="773368"/>
                  </a:cubicBezTo>
                  <a:lnTo>
                    <a:pt x="49046" y="627240"/>
                  </a:lnTo>
                  <a:cubicBezTo>
                    <a:pt x="18681" y="609573"/>
                    <a:pt x="0" y="577092"/>
                    <a:pt x="0" y="541961"/>
                  </a:cubicBezTo>
                  <a:lnTo>
                    <a:pt x="0" y="249047"/>
                  </a:lnTo>
                  <a:cubicBezTo>
                    <a:pt x="0" y="213916"/>
                    <a:pt x="18681" y="181435"/>
                    <a:pt x="49046" y="163768"/>
                  </a:cubicBezTo>
                  <a:lnTo>
                    <a:pt x="300204" y="17640"/>
                  </a:lnTo>
                  <a:cubicBezTo>
                    <a:pt x="330522" y="0"/>
                    <a:pt x="367978" y="0"/>
                    <a:pt x="398296" y="17640"/>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id="8" name="Freeform 8"/>
          <p:cNvSpPr/>
          <p:nvPr/>
        </p:nvSpPr>
        <p:spPr>
          <a:xfrm rot="-5400000">
            <a:off x="-929062" y="8328134"/>
            <a:ext cx="3838298" cy="3488053"/>
          </a:xfrm>
          <a:custGeom>
            <a:avLst/>
            <a:gdLst/>
            <a:ahLst/>
            <a:cxnLst/>
            <a:rect l="l" t="t" r="r" b="b"/>
            <a:pathLst>
              <a:path w="3838298" h="3488053">
                <a:moveTo>
                  <a:pt x="0" y="0"/>
                </a:moveTo>
                <a:lnTo>
                  <a:pt x="3838298" y="0"/>
                </a:lnTo>
                <a:lnTo>
                  <a:pt x="3838298" y="3488053"/>
                </a:lnTo>
                <a:lnTo>
                  <a:pt x="0" y="3488053"/>
                </a:lnTo>
                <a:lnTo>
                  <a:pt x="0" y="0"/>
                </a:lnTo>
                <a:close/>
              </a:path>
            </a:pathLst>
          </a:custGeom>
          <a:blipFill>
            <a:blip r:embed="rId3"/>
            <a:stretch>
              <a:fillRect/>
            </a:stretch>
          </a:blipFill>
        </p:spPr>
      </p:sp>
      <p:grpSp>
        <p:nvGrpSpPr>
          <p:cNvPr id="9" name="Group 9"/>
          <p:cNvGrpSpPr/>
          <p:nvPr/>
        </p:nvGrpSpPr>
        <p:grpSpPr>
          <a:xfrm>
            <a:off x="-248033" y="8399012"/>
            <a:ext cx="2865581" cy="3334495"/>
            <a:chOff x="0" y="0"/>
            <a:chExt cx="698500" cy="812800"/>
          </a:xfrm>
        </p:grpSpPr>
        <p:sp>
          <p:nvSpPr>
            <p:cNvPr id="10" name="Freeform 10"/>
            <p:cNvSpPr/>
            <p:nvPr/>
          </p:nvSpPr>
          <p:spPr>
            <a:xfrm>
              <a:off x="0" y="10700"/>
              <a:ext cx="698500" cy="791400"/>
            </a:xfrm>
            <a:custGeom>
              <a:avLst/>
              <a:gdLst/>
              <a:ahLst/>
              <a:cxnLst/>
              <a:rect l="l" t="t" r="r" b="b"/>
              <a:pathLst>
                <a:path w="698500" h="791400">
                  <a:moveTo>
                    <a:pt x="397414" y="17322"/>
                  </a:moveTo>
                  <a:lnTo>
                    <a:pt x="650336" y="164478"/>
                  </a:lnTo>
                  <a:cubicBezTo>
                    <a:pt x="680156" y="181827"/>
                    <a:pt x="698500" y="213723"/>
                    <a:pt x="698500" y="248222"/>
                  </a:cubicBezTo>
                  <a:lnTo>
                    <a:pt x="698500" y="543178"/>
                  </a:lnTo>
                  <a:cubicBezTo>
                    <a:pt x="698500" y="577677"/>
                    <a:pt x="680156" y="609573"/>
                    <a:pt x="650336" y="626922"/>
                  </a:cubicBezTo>
                  <a:lnTo>
                    <a:pt x="397414" y="774078"/>
                  </a:lnTo>
                  <a:cubicBezTo>
                    <a:pt x="367641" y="791400"/>
                    <a:pt x="330859" y="791400"/>
                    <a:pt x="301086" y="774078"/>
                  </a:cubicBezTo>
                  <a:lnTo>
                    <a:pt x="48164" y="626922"/>
                  </a:lnTo>
                  <a:cubicBezTo>
                    <a:pt x="18344" y="609573"/>
                    <a:pt x="0" y="577677"/>
                    <a:pt x="0" y="543178"/>
                  </a:cubicBezTo>
                  <a:lnTo>
                    <a:pt x="0" y="248222"/>
                  </a:lnTo>
                  <a:cubicBezTo>
                    <a:pt x="0" y="213723"/>
                    <a:pt x="18344" y="181827"/>
                    <a:pt x="48164" y="164478"/>
                  </a:cubicBezTo>
                  <a:lnTo>
                    <a:pt x="301086" y="17322"/>
                  </a:lnTo>
                  <a:cubicBezTo>
                    <a:pt x="330859" y="0"/>
                    <a:pt x="367641" y="0"/>
                    <a:pt x="397414" y="17322"/>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11" name="Freeform 11"/>
          <p:cNvSpPr/>
          <p:nvPr/>
        </p:nvSpPr>
        <p:spPr>
          <a:xfrm>
            <a:off x="3111789" y="9277761"/>
            <a:ext cx="794399" cy="794399"/>
          </a:xfrm>
          <a:custGeom>
            <a:avLst/>
            <a:gdLst/>
            <a:ahLst/>
            <a:cxnLst/>
            <a:rect l="l" t="t" r="r" b="b"/>
            <a:pathLst>
              <a:path w="794399" h="794399">
                <a:moveTo>
                  <a:pt x="0" y="0"/>
                </a:moveTo>
                <a:lnTo>
                  <a:pt x="794399" y="0"/>
                </a:lnTo>
                <a:lnTo>
                  <a:pt x="794399" y="794399"/>
                </a:lnTo>
                <a:lnTo>
                  <a:pt x="0" y="7943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2527711" y="8295176"/>
            <a:ext cx="800812" cy="800812"/>
          </a:xfrm>
          <a:custGeom>
            <a:avLst/>
            <a:gdLst/>
            <a:ahLst/>
            <a:cxnLst/>
            <a:rect l="l" t="t" r="r" b="b"/>
            <a:pathLst>
              <a:path w="800812" h="800812">
                <a:moveTo>
                  <a:pt x="0" y="0"/>
                </a:moveTo>
                <a:lnTo>
                  <a:pt x="800812" y="0"/>
                </a:lnTo>
                <a:lnTo>
                  <a:pt x="800812" y="800813"/>
                </a:lnTo>
                <a:lnTo>
                  <a:pt x="0" y="8008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0" y="8874646"/>
            <a:ext cx="2277307" cy="1420470"/>
          </a:xfrm>
          <a:custGeom>
            <a:avLst/>
            <a:gdLst/>
            <a:ahLst/>
            <a:cxnLst/>
            <a:rect l="l" t="t" r="r" b="b"/>
            <a:pathLst>
              <a:path w="2277307" h="1420470">
                <a:moveTo>
                  <a:pt x="0" y="0"/>
                </a:moveTo>
                <a:lnTo>
                  <a:pt x="2277307" y="0"/>
                </a:lnTo>
                <a:lnTo>
                  <a:pt x="2277307" y="1420470"/>
                </a:lnTo>
                <a:lnTo>
                  <a:pt x="0" y="14204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5370744" y="7558047"/>
            <a:ext cx="971326" cy="1883023"/>
          </a:xfrm>
          <a:custGeom>
            <a:avLst/>
            <a:gdLst/>
            <a:ahLst/>
            <a:cxnLst/>
            <a:rect l="l" t="t" r="r" b="b"/>
            <a:pathLst>
              <a:path w="971326" h="1883023">
                <a:moveTo>
                  <a:pt x="0" y="0"/>
                </a:moveTo>
                <a:lnTo>
                  <a:pt x="971325" y="0"/>
                </a:lnTo>
                <a:lnTo>
                  <a:pt x="971325" y="1883022"/>
                </a:lnTo>
                <a:lnTo>
                  <a:pt x="0" y="1883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3661898" y="8191341"/>
            <a:ext cx="867296" cy="1008484"/>
          </a:xfrm>
          <a:custGeom>
            <a:avLst/>
            <a:gdLst/>
            <a:ahLst/>
            <a:cxnLst/>
            <a:rect l="l" t="t" r="r" b="b"/>
            <a:pathLst>
              <a:path w="867296" h="1008484">
                <a:moveTo>
                  <a:pt x="0" y="0"/>
                </a:moveTo>
                <a:lnTo>
                  <a:pt x="867297" y="0"/>
                </a:lnTo>
                <a:lnTo>
                  <a:pt x="867297" y="1008484"/>
                </a:lnTo>
                <a:lnTo>
                  <a:pt x="0" y="10084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6" name="Group 16"/>
          <p:cNvGrpSpPr/>
          <p:nvPr/>
        </p:nvGrpSpPr>
        <p:grpSpPr>
          <a:xfrm>
            <a:off x="872064" y="3333149"/>
            <a:ext cx="313271" cy="3132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6522603" y="8588399"/>
            <a:ext cx="1978630" cy="2004680"/>
          </a:xfrm>
          <a:custGeom>
            <a:avLst/>
            <a:gdLst/>
            <a:ahLst/>
            <a:cxnLst/>
            <a:rect l="l" t="t" r="r" b="b"/>
            <a:pathLst>
              <a:path w="1978630" h="2004680">
                <a:moveTo>
                  <a:pt x="0" y="0"/>
                </a:moveTo>
                <a:lnTo>
                  <a:pt x="1978630" y="0"/>
                </a:lnTo>
                <a:lnTo>
                  <a:pt x="1978630" y="2004680"/>
                </a:lnTo>
                <a:lnTo>
                  <a:pt x="0" y="2004680"/>
                </a:lnTo>
                <a:lnTo>
                  <a:pt x="0" y="0"/>
                </a:lnTo>
                <a:close/>
              </a:path>
            </a:pathLst>
          </a:custGeom>
          <a:blipFill>
            <a:blip r:embed="rId14"/>
            <a:stretch>
              <a:fillRect l="-658" r="-658"/>
            </a:stretch>
          </a:blipFill>
        </p:spPr>
      </p:sp>
      <p:sp>
        <p:nvSpPr>
          <p:cNvPr id="20" name="Freeform 20"/>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1" name="Freeform 21"/>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2" name="Freeform 22"/>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3" name="Freeform 23"/>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4" name="Freeform 24"/>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Freeform 25"/>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nvGrpSpPr>
          <p:cNvPr id="26" name="Group 26"/>
          <p:cNvGrpSpPr/>
          <p:nvPr/>
        </p:nvGrpSpPr>
        <p:grpSpPr>
          <a:xfrm>
            <a:off x="872064" y="2451977"/>
            <a:ext cx="313271" cy="3132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872064" y="4637020"/>
            <a:ext cx="313271" cy="3132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10388676" y="1998238"/>
            <a:ext cx="6462856" cy="6455324"/>
          </a:xfrm>
          <a:custGeom>
            <a:avLst/>
            <a:gdLst/>
            <a:ahLst/>
            <a:cxnLst/>
            <a:rect l="l" t="t" r="r" b="b"/>
            <a:pathLst>
              <a:path w="6462856" h="6455324">
                <a:moveTo>
                  <a:pt x="0" y="0"/>
                </a:moveTo>
                <a:lnTo>
                  <a:pt x="6462856" y="0"/>
                </a:lnTo>
                <a:lnTo>
                  <a:pt x="6462856" y="6455323"/>
                </a:lnTo>
                <a:lnTo>
                  <a:pt x="0" y="6455323"/>
                </a:lnTo>
                <a:lnTo>
                  <a:pt x="0" y="0"/>
                </a:lnTo>
                <a:close/>
              </a:path>
            </a:pathLst>
          </a:custGeom>
          <a:blipFill>
            <a:blip r:embed="rId17"/>
            <a:stretch>
              <a:fillRect/>
            </a:stretch>
          </a:blipFill>
        </p:spPr>
      </p:sp>
      <p:sp>
        <p:nvSpPr>
          <p:cNvPr id="33" name="TextBox 33"/>
          <p:cNvSpPr txBox="1"/>
          <p:nvPr/>
        </p:nvSpPr>
        <p:spPr>
          <a:xfrm>
            <a:off x="1124792" y="680386"/>
            <a:ext cx="12690723" cy="779149"/>
          </a:xfrm>
          <a:prstGeom prst="rect">
            <a:avLst/>
          </a:prstGeom>
        </p:spPr>
        <p:txBody>
          <a:bodyPr lIns="0" tIns="0" rIns="0" bIns="0" rtlCol="0" anchor="t">
            <a:spAutoFit/>
          </a:bodyPr>
          <a:lstStyle/>
          <a:p>
            <a:pPr marL="0" lvl="0" indent="0">
              <a:lnSpc>
                <a:spcPts val="5940"/>
              </a:lnSpc>
            </a:pPr>
            <a:r>
              <a:rPr lang="en-US" sz="5500" spc="-137">
                <a:solidFill>
                  <a:srgbClr val="000000"/>
                </a:solidFill>
                <a:latin typeface="Pragmatica Bold"/>
              </a:rPr>
              <a:t>DIVERSITY OF BLACK PEOPLE</a:t>
            </a:r>
          </a:p>
        </p:txBody>
      </p:sp>
      <p:sp>
        <p:nvSpPr>
          <p:cNvPr id="34" name="TextBox 34"/>
          <p:cNvSpPr txBox="1"/>
          <p:nvPr/>
        </p:nvSpPr>
        <p:spPr>
          <a:xfrm>
            <a:off x="1480097" y="3180838"/>
            <a:ext cx="7991393" cy="978789"/>
          </a:xfrm>
          <a:prstGeom prst="rect">
            <a:avLst/>
          </a:prstGeom>
        </p:spPr>
        <p:txBody>
          <a:bodyPr lIns="0" tIns="0" rIns="0" bIns="0" rtlCol="0" anchor="t">
            <a:spAutoFit/>
          </a:bodyPr>
          <a:lstStyle/>
          <a:p>
            <a:pPr>
              <a:lnSpc>
                <a:spcPts val="3888"/>
              </a:lnSpc>
            </a:pPr>
            <a:r>
              <a:rPr lang="en-US" sz="3600" spc="-89">
                <a:solidFill>
                  <a:srgbClr val="000000"/>
                </a:solidFill>
                <a:latin typeface="Barlow Bold"/>
              </a:rPr>
              <a:t>Also in America, Europe, and other parts of the world</a:t>
            </a:r>
          </a:p>
        </p:txBody>
      </p:sp>
      <p:sp>
        <p:nvSpPr>
          <p:cNvPr id="35" name="TextBox 35"/>
          <p:cNvSpPr txBox="1"/>
          <p:nvPr/>
        </p:nvSpPr>
        <p:spPr>
          <a:xfrm>
            <a:off x="1477396" y="2385918"/>
            <a:ext cx="7341815" cy="493014"/>
          </a:xfrm>
          <a:prstGeom prst="rect">
            <a:avLst/>
          </a:prstGeom>
        </p:spPr>
        <p:txBody>
          <a:bodyPr lIns="0" tIns="0" rIns="0" bIns="0" rtlCol="0" anchor="t">
            <a:spAutoFit/>
          </a:bodyPr>
          <a:lstStyle/>
          <a:p>
            <a:pPr marL="0" lvl="0" indent="0">
              <a:lnSpc>
                <a:spcPts val="3888"/>
              </a:lnSpc>
            </a:pPr>
            <a:r>
              <a:rPr lang="en-US" sz="3600" spc="-89">
                <a:solidFill>
                  <a:srgbClr val="000000"/>
                </a:solidFill>
                <a:latin typeface="Barlow Bold"/>
              </a:rPr>
              <a:t>Includes people of African descent</a:t>
            </a:r>
          </a:p>
        </p:txBody>
      </p:sp>
      <p:sp>
        <p:nvSpPr>
          <p:cNvPr id="36" name="TextBox 36"/>
          <p:cNvSpPr txBox="1"/>
          <p:nvPr/>
        </p:nvSpPr>
        <p:spPr>
          <a:xfrm>
            <a:off x="1480097" y="4434267"/>
            <a:ext cx="7341815" cy="1921002"/>
          </a:xfrm>
          <a:prstGeom prst="rect">
            <a:avLst/>
          </a:prstGeom>
        </p:spPr>
        <p:txBody>
          <a:bodyPr lIns="0" tIns="0" rIns="0" bIns="0" rtlCol="0" anchor="t">
            <a:spAutoFit/>
          </a:bodyPr>
          <a:lstStyle/>
          <a:p>
            <a:pPr>
              <a:lnSpc>
                <a:spcPts val="3888"/>
              </a:lnSpc>
            </a:pPr>
            <a:r>
              <a:rPr lang="en-US" sz="3600" spc="-89">
                <a:solidFill>
                  <a:srgbClr val="000000"/>
                </a:solidFill>
                <a:latin typeface="Barlow Bold"/>
              </a:rPr>
              <a:t>Featuring:</a:t>
            </a:r>
          </a:p>
          <a:p>
            <a:pPr marL="755651" lvl="1" indent="-377825">
              <a:lnSpc>
                <a:spcPts val="3780"/>
              </a:lnSpc>
              <a:buFont typeface="Arial"/>
              <a:buChar char="•"/>
            </a:pPr>
            <a:r>
              <a:rPr lang="en-US" sz="3500" spc="-87">
                <a:solidFill>
                  <a:srgbClr val="000000"/>
                </a:solidFill>
                <a:latin typeface="Barlow"/>
              </a:rPr>
              <a:t>Numerous additional languages</a:t>
            </a:r>
          </a:p>
          <a:p>
            <a:pPr marL="755651" lvl="1" indent="-377825">
              <a:lnSpc>
                <a:spcPts val="3780"/>
              </a:lnSpc>
              <a:buFont typeface="Arial"/>
              <a:buChar char="•"/>
            </a:pPr>
            <a:r>
              <a:rPr lang="en-US" sz="3500" spc="-87">
                <a:solidFill>
                  <a:srgbClr val="000000"/>
                </a:solidFill>
                <a:latin typeface="Barlow"/>
              </a:rPr>
              <a:t>Wide variety of religions</a:t>
            </a:r>
          </a:p>
          <a:p>
            <a:pPr marL="755651" lvl="1" indent="-377825">
              <a:lnSpc>
                <a:spcPts val="3780"/>
              </a:lnSpc>
              <a:buFont typeface="Arial"/>
              <a:buChar char="•"/>
            </a:pPr>
            <a:r>
              <a:rPr lang="en-US" sz="3500" spc="-87">
                <a:solidFill>
                  <a:srgbClr val="000000"/>
                </a:solidFill>
                <a:latin typeface="Barlow"/>
              </a:rPr>
              <a:t>Countless cultural practices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a:stretch>
              <a:fillRect/>
            </a:stretch>
          </a:blipFill>
        </p:spPr>
      </p:sp>
      <p:sp>
        <p:nvSpPr>
          <p:cNvPr id="3" name="Freeform 3"/>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98983" y="66910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6598983" y="393978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6598983" y="1188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6899738" y="4901293"/>
            <a:ext cx="2340428" cy="2180862"/>
            <a:chOff x="0" y="0"/>
            <a:chExt cx="616409" cy="574384"/>
          </a:xfrm>
        </p:grpSpPr>
        <p:sp>
          <p:nvSpPr>
            <p:cNvPr id="11" name="Freeform 11"/>
            <p:cNvSpPr/>
            <p:nvPr/>
          </p:nvSpPr>
          <p:spPr>
            <a:xfrm>
              <a:off x="0" y="0"/>
              <a:ext cx="616409" cy="574383"/>
            </a:xfrm>
            <a:custGeom>
              <a:avLst/>
              <a:gdLst/>
              <a:ahLst/>
              <a:cxnLst/>
              <a:rect l="l" t="t" r="r" b="b"/>
              <a:pathLst>
                <a:path w="616409" h="574383">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8A2D1B"/>
            </a:solidFill>
          </p:spPr>
        </p:sp>
        <p:sp>
          <p:nvSpPr>
            <p:cNvPr id="12" name="TextBox 12"/>
            <p:cNvSpPr txBox="1"/>
            <p:nvPr/>
          </p:nvSpPr>
          <p:spPr>
            <a:xfrm>
              <a:off x="0" y="-66675"/>
              <a:ext cx="616409" cy="641059"/>
            </a:xfrm>
            <a:prstGeom prst="rect">
              <a:avLst/>
            </a:prstGeom>
          </p:spPr>
          <p:txBody>
            <a:bodyPr lIns="50800" tIns="50800" rIns="50800" bIns="50800" rtlCol="0" anchor="ctr"/>
            <a:lstStyle/>
            <a:p>
              <a:pPr algn="ctr">
                <a:lnSpc>
                  <a:spcPts val="4059"/>
                </a:lnSpc>
              </a:pPr>
              <a:r>
                <a:rPr lang="en-US" sz="2899">
                  <a:solidFill>
                    <a:srgbClr val="FFFFFF"/>
                  </a:solidFill>
                  <a:latin typeface="Barlow Bold"/>
                </a:rPr>
                <a:t>RELIGIOUS BELIEFS</a:t>
              </a:r>
            </a:p>
          </p:txBody>
        </p:sp>
      </p:grpSp>
      <p:grpSp>
        <p:nvGrpSpPr>
          <p:cNvPr id="13" name="Group 13"/>
          <p:cNvGrpSpPr/>
          <p:nvPr/>
        </p:nvGrpSpPr>
        <p:grpSpPr>
          <a:xfrm>
            <a:off x="12645300" y="4901293"/>
            <a:ext cx="2340428" cy="2180862"/>
            <a:chOff x="0" y="0"/>
            <a:chExt cx="616409" cy="574384"/>
          </a:xfrm>
        </p:grpSpPr>
        <p:sp>
          <p:nvSpPr>
            <p:cNvPr id="14" name="Freeform 14"/>
            <p:cNvSpPr/>
            <p:nvPr/>
          </p:nvSpPr>
          <p:spPr>
            <a:xfrm>
              <a:off x="0" y="0"/>
              <a:ext cx="616409" cy="574383"/>
            </a:xfrm>
            <a:custGeom>
              <a:avLst/>
              <a:gdLst/>
              <a:ahLst/>
              <a:cxnLst/>
              <a:rect l="l" t="t" r="r" b="b"/>
              <a:pathLst>
                <a:path w="616409" h="574383">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020100"/>
            </a:solidFill>
          </p:spPr>
        </p:sp>
        <p:sp>
          <p:nvSpPr>
            <p:cNvPr id="15" name="TextBox 15"/>
            <p:cNvSpPr txBox="1"/>
            <p:nvPr/>
          </p:nvSpPr>
          <p:spPr>
            <a:xfrm>
              <a:off x="0" y="-57150"/>
              <a:ext cx="616409" cy="631534"/>
            </a:xfrm>
            <a:prstGeom prst="rect">
              <a:avLst/>
            </a:prstGeom>
          </p:spPr>
          <p:txBody>
            <a:bodyPr lIns="50800" tIns="50800" rIns="50800" bIns="50800" rtlCol="0" anchor="ctr"/>
            <a:lstStyle/>
            <a:p>
              <a:pPr algn="ctr">
                <a:lnSpc>
                  <a:spcPts val="3639"/>
                </a:lnSpc>
              </a:pPr>
              <a:r>
                <a:rPr lang="en-US" sz="2599">
                  <a:solidFill>
                    <a:srgbClr val="FFFFFF"/>
                  </a:solidFill>
                  <a:latin typeface="Barlow Bold"/>
                </a:rPr>
                <a:t>CULTURAL MYTHS &amp; FOLKLORE</a:t>
              </a:r>
            </a:p>
          </p:txBody>
        </p:sp>
      </p:grpSp>
      <p:grpSp>
        <p:nvGrpSpPr>
          <p:cNvPr id="16" name="Group 16"/>
          <p:cNvGrpSpPr/>
          <p:nvPr/>
        </p:nvGrpSpPr>
        <p:grpSpPr>
          <a:xfrm>
            <a:off x="1124792" y="4693238"/>
            <a:ext cx="2340428" cy="2180862"/>
            <a:chOff x="0" y="0"/>
            <a:chExt cx="616409" cy="574384"/>
          </a:xfrm>
        </p:grpSpPr>
        <p:sp>
          <p:nvSpPr>
            <p:cNvPr id="17" name="Freeform 17"/>
            <p:cNvSpPr/>
            <p:nvPr/>
          </p:nvSpPr>
          <p:spPr>
            <a:xfrm>
              <a:off x="0" y="0"/>
              <a:ext cx="616409" cy="574383"/>
            </a:xfrm>
            <a:custGeom>
              <a:avLst/>
              <a:gdLst/>
              <a:ahLst/>
              <a:cxnLst/>
              <a:rect l="l" t="t" r="r" b="b"/>
              <a:pathLst>
                <a:path w="616409" h="574383">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737373"/>
            </a:solidFill>
          </p:spPr>
        </p:sp>
        <p:sp>
          <p:nvSpPr>
            <p:cNvPr id="18" name="TextBox 18"/>
            <p:cNvSpPr txBox="1"/>
            <p:nvPr/>
          </p:nvSpPr>
          <p:spPr>
            <a:xfrm>
              <a:off x="0" y="-57150"/>
              <a:ext cx="616409" cy="631534"/>
            </a:xfrm>
            <a:prstGeom prst="rect">
              <a:avLst/>
            </a:prstGeom>
          </p:spPr>
          <p:txBody>
            <a:bodyPr lIns="50800" tIns="50800" rIns="50800" bIns="50800" rtlCol="0" anchor="ctr"/>
            <a:lstStyle/>
            <a:p>
              <a:pPr algn="ctr">
                <a:lnSpc>
                  <a:spcPts val="3499"/>
                </a:lnSpc>
              </a:pPr>
              <a:r>
                <a:rPr lang="en-US" sz="2499">
                  <a:solidFill>
                    <a:srgbClr val="FFFFFF"/>
                  </a:solidFill>
                  <a:latin typeface="Barlow Bold"/>
                </a:rPr>
                <a:t>COLLECTIVISM &amp; FAMILY VALUES</a:t>
              </a:r>
            </a:p>
          </p:txBody>
        </p:sp>
      </p:grpSp>
      <p:grpSp>
        <p:nvGrpSpPr>
          <p:cNvPr id="19" name="Group 19"/>
          <p:cNvGrpSpPr/>
          <p:nvPr/>
        </p:nvGrpSpPr>
        <p:grpSpPr>
          <a:xfrm>
            <a:off x="3706252" y="1896357"/>
            <a:ext cx="2465788" cy="2180862"/>
            <a:chOff x="0" y="0"/>
            <a:chExt cx="649426" cy="574384"/>
          </a:xfrm>
        </p:grpSpPr>
        <p:sp>
          <p:nvSpPr>
            <p:cNvPr id="20" name="Freeform 20"/>
            <p:cNvSpPr/>
            <p:nvPr/>
          </p:nvSpPr>
          <p:spPr>
            <a:xfrm>
              <a:off x="0" y="0"/>
              <a:ext cx="649426" cy="574383"/>
            </a:xfrm>
            <a:custGeom>
              <a:avLst/>
              <a:gdLst/>
              <a:ahLst/>
              <a:cxnLst/>
              <a:rect l="l" t="t" r="r" b="b"/>
              <a:pathLst>
                <a:path w="649426" h="574383">
                  <a:moveTo>
                    <a:pt x="160126" y="0"/>
                  </a:moveTo>
                  <a:lnTo>
                    <a:pt x="489299" y="0"/>
                  </a:lnTo>
                  <a:cubicBezTo>
                    <a:pt x="531767" y="0"/>
                    <a:pt x="572496" y="16870"/>
                    <a:pt x="602526" y="46900"/>
                  </a:cubicBezTo>
                  <a:cubicBezTo>
                    <a:pt x="632555" y="76929"/>
                    <a:pt x="649426" y="117658"/>
                    <a:pt x="649426" y="160126"/>
                  </a:cubicBezTo>
                  <a:lnTo>
                    <a:pt x="649426" y="414257"/>
                  </a:lnTo>
                  <a:cubicBezTo>
                    <a:pt x="649426" y="456725"/>
                    <a:pt x="632555" y="497454"/>
                    <a:pt x="602526" y="527484"/>
                  </a:cubicBezTo>
                  <a:cubicBezTo>
                    <a:pt x="572496" y="557513"/>
                    <a:pt x="531767" y="574383"/>
                    <a:pt x="489299" y="574383"/>
                  </a:cubicBezTo>
                  <a:lnTo>
                    <a:pt x="160126" y="574383"/>
                  </a:lnTo>
                  <a:cubicBezTo>
                    <a:pt x="117658" y="574383"/>
                    <a:pt x="76929" y="557513"/>
                    <a:pt x="46900" y="527484"/>
                  </a:cubicBezTo>
                  <a:cubicBezTo>
                    <a:pt x="16870" y="497454"/>
                    <a:pt x="0" y="456725"/>
                    <a:pt x="0" y="414257"/>
                  </a:cubicBezTo>
                  <a:lnTo>
                    <a:pt x="0" y="160126"/>
                  </a:lnTo>
                  <a:cubicBezTo>
                    <a:pt x="0" y="117658"/>
                    <a:pt x="16870" y="76929"/>
                    <a:pt x="46900" y="46900"/>
                  </a:cubicBezTo>
                  <a:cubicBezTo>
                    <a:pt x="76929" y="16870"/>
                    <a:pt x="117658" y="0"/>
                    <a:pt x="160126" y="0"/>
                  </a:cubicBezTo>
                  <a:close/>
                </a:path>
              </a:pathLst>
            </a:custGeom>
            <a:solidFill>
              <a:srgbClr val="FBD046"/>
            </a:solidFill>
          </p:spPr>
        </p:sp>
        <p:sp>
          <p:nvSpPr>
            <p:cNvPr id="21" name="TextBox 21"/>
            <p:cNvSpPr txBox="1"/>
            <p:nvPr/>
          </p:nvSpPr>
          <p:spPr>
            <a:xfrm>
              <a:off x="0" y="-57150"/>
              <a:ext cx="649426" cy="631534"/>
            </a:xfrm>
            <a:prstGeom prst="rect">
              <a:avLst/>
            </a:prstGeom>
          </p:spPr>
          <p:txBody>
            <a:bodyPr lIns="50800" tIns="50800" rIns="50800" bIns="50800" rtlCol="0" anchor="ctr"/>
            <a:lstStyle/>
            <a:p>
              <a:pPr algn="ctr">
                <a:lnSpc>
                  <a:spcPts val="3499"/>
                </a:lnSpc>
              </a:pPr>
              <a:r>
                <a:rPr lang="en-US" sz="2499">
                  <a:solidFill>
                    <a:srgbClr val="020100"/>
                  </a:solidFill>
                  <a:latin typeface="Barlow Bold"/>
                </a:rPr>
                <a:t> CEREMONIAL PRACTICES</a:t>
              </a:r>
            </a:p>
          </p:txBody>
        </p:sp>
      </p:grpSp>
      <p:grpSp>
        <p:nvGrpSpPr>
          <p:cNvPr id="22" name="Group 22"/>
          <p:cNvGrpSpPr/>
          <p:nvPr/>
        </p:nvGrpSpPr>
        <p:grpSpPr>
          <a:xfrm>
            <a:off x="9534827" y="1896357"/>
            <a:ext cx="2340428" cy="2180862"/>
            <a:chOff x="0" y="0"/>
            <a:chExt cx="616409" cy="574384"/>
          </a:xfrm>
        </p:grpSpPr>
        <p:sp>
          <p:nvSpPr>
            <p:cNvPr id="23" name="Freeform 23"/>
            <p:cNvSpPr/>
            <p:nvPr/>
          </p:nvSpPr>
          <p:spPr>
            <a:xfrm>
              <a:off x="0" y="0"/>
              <a:ext cx="616409" cy="574383"/>
            </a:xfrm>
            <a:custGeom>
              <a:avLst/>
              <a:gdLst/>
              <a:ahLst/>
              <a:cxnLst/>
              <a:rect l="l" t="t" r="r" b="b"/>
              <a:pathLst>
                <a:path w="616409" h="574383">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F34E0D"/>
            </a:solidFill>
          </p:spPr>
        </p:sp>
        <p:sp>
          <p:nvSpPr>
            <p:cNvPr id="24" name="TextBox 24"/>
            <p:cNvSpPr txBox="1"/>
            <p:nvPr/>
          </p:nvSpPr>
          <p:spPr>
            <a:xfrm>
              <a:off x="0" y="-66675"/>
              <a:ext cx="616409" cy="641059"/>
            </a:xfrm>
            <a:prstGeom prst="rect">
              <a:avLst/>
            </a:prstGeom>
          </p:spPr>
          <p:txBody>
            <a:bodyPr lIns="50800" tIns="50800" rIns="50800" bIns="50800" rtlCol="0" anchor="ctr"/>
            <a:lstStyle/>
            <a:p>
              <a:pPr algn="ctr">
                <a:lnSpc>
                  <a:spcPts val="4059"/>
                </a:lnSpc>
              </a:pPr>
              <a:r>
                <a:rPr lang="en-US" sz="2899">
                  <a:solidFill>
                    <a:srgbClr val="1D1D1E"/>
                  </a:solidFill>
                  <a:latin typeface="Barlow Bold"/>
                </a:rPr>
                <a:t>GENDER ROLES*</a:t>
              </a:r>
            </a:p>
          </p:txBody>
        </p:sp>
      </p:grpSp>
      <p:sp>
        <p:nvSpPr>
          <p:cNvPr id="25" name="Freeform 25"/>
          <p:cNvSpPr/>
          <p:nvPr/>
        </p:nvSpPr>
        <p:spPr>
          <a:xfrm>
            <a:off x="645190" y="7972428"/>
            <a:ext cx="1961936" cy="2314572"/>
          </a:xfrm>
          <a:custGeom>
            <a:avLst/>
            <a:gdLst/>
            <a:ahLst/>
            <a:cxnLst/>
            <a:rect l="l" t="t" r="r" b="b"/>
            <a:pathLst>
              <a:path w="1961936" h="2314572">
                <a:moveTo>
                  <a:pt x="0" y="0"/>
                </a:moveTo>
                <a:lnTo>
                  <a:pt x="1961936" y="0"/>
                </a:lnTo>
                <a:lnTo>
                  <a:pt x="1961936" y="2314572"/>
                </a:lnTo>
                <a:lnTo>
                  <a:pt x="0" y="2314572"/>
                </a:lnTo>
                <a:lnTo>
                  <a:pt x="0" y="0"/>
                </a:lnTo>
                <a:close/>
              </a:path>
            </a:pathLst>
          </a:custGeom>
          <a:blipFill>
            <a:blip r:embed="rId6"/>
            <a:stretch>
              <a:fillRect/>
            </a:stretch>
          </a:blipFill>
        </p:spPr>
      </p:sp>
      <p:sp>
        <p:nvSpPr>
          <p:cNvPr id="26" name="Freeform 26"/>
          <p:cNvSpPr/>
          <p:nvPr/>
        </p:nvSpPr>
        <p:spPr>
          <a:xfrm>
            <a:off x="2779468" y="7972428"/>
            <a:ext cx="2763381" cy="2314572"/>
          </a:xfrm>
          <a:custGeom>
            <a:avLst/>
            <a:gdLst/>
            <a:ahLst/>
            <a:cxnLst/>
            <a:rect l="l" t="t" r="r" b="b"/>
            <a:pathLst>
              <a:path w="2763381" h="2314572">
                <a:moveTo>
                  <a:pt x="0" y="0"/>
                </a:moveTo>
                <a:lnTo>
                  <a:pt x="2763381" y="0"/>
                </a:lnTo>
                <a:lnTo>
                  <a:pt x="2763381" y="2314572"/>
                </a:lnTo>
                <a:lnTo>
                  <a:pt x="0" y="2314572"/>
                </a:lnTo>
                <a:lnTo>
                  <a:pt x="0" y="0"/>
                </a:lnTo>
                <a:close/>
              </a:path>
            </a:pathLst>
          </a:custGeom>
          <a:blipFill>
            <a:blip r:embed="rId7"/>
            <a:stretch>
              <a:fillRect/>
            </a:stretch>
          </a:blipFill>
        </p:spPr>
      </p:sp>
      <p:grpSp>
        <p:nvGrpSpPr>
          <p:cNvPr id="27" name="Group 27"/>
          <p:cNvGrpSpPr/>
          <p:nvPr/>
        </p:nvGrpSpPr>
        <p:grpSpPr>
          <a:xfrm>
            <a:off x="14918872" y="1896357"/>
            <a:ext cx="2340428" cy="2180862"/>
            <a:chOff x="0" y="0"/>
            <a:chExt cx="616409" cy="574384"/>
          </a:xfrm>
        </p:grpSpPr>
        <p:sp>
          <p:nvSpPr>
            <p:cNvPr id="28" name="Freeform 28"/>
            <p:cNvSpPr/>
            <p:nvPr/>
          </p:nvSpPr>
          <p:spPr>
            <a:xfrm>
              <a:off x="0" y="0"/>
              <a:ext cx="616409" cy="574383"/>
            </a:xfrm>
            <a:custGeom>
              <a:avLst/>
              <a:gdLst/>
              <a:ahLst/>
              <a:cxnLst/>
              <a:rect l="l" t="t" r="r" b="b"/>
              <a:pathLst>
                <a:path w="616409" h="574383">
                  <a:moveTo>
                    <a:pt x="168703" y="0"/>
                  </a:moveTo>
                  <a:lnTo>
                    <a:pt x="447706" y="0"/>
                  </a:lnTo>
                  <a:cubicBezTo>
                    <a:pt x="492449" y="0"/>
                    <a:pt x="535359" y="17774"/>
                    <a:pt x="566997" y="49412"/>
                  </a:cubicBezTo>
                  <a:cubicBezTo>
                    <a:pt x="598635" y="81050"/>
                    <a:pt x="616409" y="123960"/>
                    <a:pt x="616409" y="168703"/>
                  </a:cubicBezTo>
                  <a:lnTo>
                    <a:pt x="616409" y="405680"/>
                  </a:lnTo>
                  <a:cubicBezTo>
                    <a:pt x="616409" y="450423"/>
                    <a:pt x="598635" y="493333"/>
                    <a:pt x="566997" y="524971"/>
                  </a:cubicBezTo>
                  <a:cubicBezTo>
                    <a:pt x="535359" y="556609"/>
                    <a:pt x="492449" y="574383"/>
                    <a:pt x="447706" y="574383"/>
                  </a:cubicBezTo>
                  <a:lnTo>
                    <a:pt x="168703" y="574383"/>
                  </a:lnTo>
                  <a:cubicBezTo>
                    <a:pt x="123960" y="574383"/>
                    <a:pt x="81050" y="556609"/>
                    <a:pt x="49412" y="524971"/>
                  </a:cubicBezTo>
                  <a:cubicBezTo>
                    <a:pt x="17774" y="493333"/>
                    <a:pt x="0" y="450423"/>
                    <a:pt x="0" y="405680"/>
                  </a:cubicBezTo>
                  <a:lnTo>
                    <a:pt x="0" y="168703"/>
                  </a:lnTo>
                  <a:cubicBezTo>
                    <a:pt x="0" y="123960"/>
                    <a:pt x="17774" y="81050"/>
                    <a:pt x="49412" y="49412"/>
                  </a:cubicBezTo>
                  <a:cubicBezTo>
                    <a:pt x="81050" y="17774"/>
                    <a:pt x="123960" y="0"/>
                    <a:pt x="168703" y="0"/>
                  </a:cubicBezTo>
                  <a:close/>
                </a:path>
              </a:pathLst>
            </a:custGeom>
            <a:solidFill>
              <a:srgbClr val="38512A"/>
            </a:solidFill>
          </p:spPr>
        </p:sp>
        <p:sp>
          <p:nvSpPr>
            <p:cNvPr id="29" name="TextBox 29"/>
            <p:cNvSpPr txBox="1"/>
            <p:nvPr/>
          </p:nvSpPr>
          <p:spPr>
            <a:xfrm>
              <a:off x="0" y="-66675"/>
              <a:ext cx="616409" cy="641059"/>
            </a:xfrm>
            <a:prstGeom prst="rect">
              <a:avLst/>
            </a:prstGeom>
          </p:spPr>
          <p:txBody>
            <a:bodyPr lIns="50800" tIns="50800" rIns="50800" bIns="50800" rtlCol="0" anchor="ctr"/>
            <a:lstStyle/>
            <a:p>
              <a:pPr algn="ctr">
                <a:lnSpc>
                  <a:spcPts val="4059"/>
                </a:lnSpc>
              </a:pPr>
              <a:r>
                <a:rPr lang="en-US" sz="2899">
                  <a:solidFill>
                    <a:srgbClr val="FFFFFF"/>
                  </a:solidFill>
                  <a:latin typeface="Barlow Bold"/>
                </a:rPr>
                <a:t>STIGMA &amp; TABOO*</a:t>
              </a:r>
            </a:p>
          </p:txBody>
        </p:sp>
      </p:grpSp>
      <p:sp>
        <p:nvSpPr>
          <p:cNvPr id="30" name="Freeform 30"/>
          <p:cNvSpPr/>
          <p:nvPr/>
        </p:nvSpPr>
        <p:spPr>
          <a:xfrm>
            <a:off x="11046308" y="8007965"/>
            <a:ext cx="2769206" cy="2319451"/>
          </a:xfrm>
          <a:custGeom>
            <a:avLst/>
            <a:gdLst/>
            <a:ahLst/>
            <a:cxnLst/>
            <a:rect l="l" t="t" r="r" b="b"/>
            <a:pathLst>
              <a:path w="2769206" h="2319451">
                <a:moveTo>
                  <a:pt x="0" y="0"/>
                </a:moveTo>
                <a:lnTo>
                  <a:pt x="2769206" y="0"/>
                </a:lnTo>
                <a:lnTo>
                  <a:pt x="2769206" y="2319451"/>
                </a:lnTo>
                <a:lnTo>
                  <a:pt x="0" y="2319451"/>
                </a:lnTo>
                <a:lnTo>
                  <a:pt x="0" y="0"/>
                </a:lnTo>
                <a:close/>
              </a:path>
            </a:pathLst>
          </a:custGeom>
          <a:blipFill>
            <a:blip r:embed="rId8"/>
            <a:stretch>
              <a:fillRect/>
            </a:stretch>
          </a:blipFill>
        </p:spPr>
      </p:sp>
      <p:sp>
        <p:nvSpPr>
          <p:cNvPr id="31" name="Freeform 31"/>
          <p:cNvSpPr/>
          <p:nvPr/>
        </p:nvSpPr>
        <p:spPr>
          <a:xfrm>
            <a:off x="13861995" y="7833739"/>
            <a:ext cx="2113753" cy="2493677"/>
          </a:xfrm>
          <a:custGeom>
            <a:avLst/>
            <a:gdLst/>
            <a:ahLst/>
            <a:cxnLst/>
            <a:rect l="l" t="t" r="r" b="b"/>
            <a:pathLst>
              <a:path w="2113753" h="2493677">
                <a:moveTo>
                  <a:pt x="0" y="0"/>
                </a:moveTo>
                <a:lnTo>
                  <a:pt x="2113753" y="0"/>
                </a:lnTo>
                <a:lnTo>
                  <a:pt x="2113753" y="2493677"/>
                </a:lnTo>
                <a:lnTo>
                  <a:pt x="0" y="2493677"/>
                </a:lnTo>
                <a:lnTo>
                  <a:pt x="0" y="0"/>
                </a:lnTo>
                <a:close/>
              </a:path>
            </a:pathLst>
          </a:custGeom>
          <a:blipFill>
            <a:blip r:embed="rId9"/>
            <a:stretch>
              <a:fillRect/>
            </a:stretch>
          </a:blipFill>
        </p:spPr>
      </p:sp>
      <p:sp>
        <p:nvSpPr>
          <p:cNvPr id="32" name="TextBox 32"/>
          <p:cNvSpPr txBox="1"/>
          <p:nvPr/>
        </p:nvSpPr>
        <p:spPr>
          <a:xfrm>
            <a:off x="1124792" y="680386"/>
            <a:ext cx="12690723" cy="779149"/>
          </a:xfrm>
          <a:prstGeom prst="rect">
            <a:avLst/>
          </a:prstGeom>
        </p:spPr>
        <p:txBody>
          <a:bodyPr lIns="0" tIns="0" rIns="0" bIns="0" rtlCol="0" anchor="t">
            <a:spAutoFit/>
          </a:bodyPr>
          <a:lstStyle/>
          <a:p>
            <a:pPr marL="0" lvl="0" indent="0">
              <a:lnSpc>
                <a:spcPts val="5940"/>
              </a:lnSpc>
            </a:pPr>
            <a:r>
              <a:rPr lang="en-US" sz="5500" spc="-137">
                <a:solidFill>
                  <a:srgbClr val="000000"/>
                </a:solidFill>
                <a:latin typeface="Pragmatica Bold"/>
              </a:rPr>
              <a:t>CULTURAL INFLUENCES ON SRH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355705" y="6122439"/>
            <a:ext cx="3789613" cy="3443811"/>
          </a:xfrm>
          <a:custGeom>
            <a:avLst/>
            <a:gdLst/>
            <a:ahLst/>
            <a:cxnLst/>
            <a:rect l="l" t="t" r="r" b="b"/>
            <a:pathLst>
              <a:path w="3789613" h="3443811">
                <a:moveTo>
                  <a:pt x="0" y="0"/>
                </a:moveTo>
                <a:lnTo>
                  <a:pt x="3789613" y="0"/>
                </a:lnTo>
                <a:lnTo>
                  <a:pt x="3789613" y="3443811"/>
                </a:lnTo>
                <a:lnTo>
                  <a:pt x="0" y="3443811"/>
                </a:lnTo>
                <a:lnTo>
                  <a:pt x="0" y="0"/>
                </a:lnTo>
                <a:close/>
              </a:path>
            </a:pathLst>
          </a:custGeom>
          <a:blipFill>
            <a:blip r:embed="rId3"/>
            <a:stretch>
              <a:fillRect/>
            </a:stretch>
          </a:blipFill>
        </p:spPr>
      </p:sp>
      <p:grpSp>
        <p:nvGrpSpPr>
          <p:cNvPr id="3" name="Group 3"/>
          <p:cNvGrpSpPr/>
          <p:nvPr/>
        </p:nvGrpSpPr>
        <p:grpSpPr>
          <a:xfrm>
            <a:off x="1863163" y="6061251"/>
            <a:ext cx="2930082" cy="3409550"/>
            <a:chOff x="0" y="0"/>
            <a:chExt cx="698500" cy="812800"/>
          </a:xfrm>
        </p:grpSpPr>
        <p:sp>
          <p:nvSpPr>
            <p:cNvPr id="4" name="Freeform 4"/>
            <p:cNvSpPr/>
            <p:nvPr/>
          </p:nvSpPr>
          <p:spPr>
            <a:xfrm>
              <a:off x="0" y="10465"/>
              <a:ext cx="698500" cy="791871"/>
            </a:xfrm>
            <a:custGeom>
              <a:avLst/>
              <a:gdLst/>
              <a:ahLst/>
              <a:cxnLst/>
              <a:rect l="l" t="t" r="r" b="b"/>
              <a:pathLst>
                <a:path w="698500" h="791871">
                  <a:moveTo>
                    <a:pt x="396353" y="16941"/>
                  </a:moveTo>
                  <a:lnTo>
                    <a:pt x="651397" y="165329"/>
                  </a:lnTo>
                  <a:cubicBezTo>
                    <a:pt x="680559" y="182297"/>
                    <a:pt x="698500" y="213491"/>
                    <a:pt x="698500" y="247231"/>
                  </a:cubicBezTo>
                  <a:lnTo>
                    <a:pt x="698500" y="544639"/>
                  </a:lnTo>
                  <a:cubicBezTo>
                    <a:pt x="698500" y="578379"/>
                    <a:pt x="680559" y="609573"/>
                    <a:pt x="651397" y="626541"/>
                  </a:cubicBezTo>
                  <a:lnTo>
                    <a:pt x="396353" y="774929"/>
                  </a:lnTo>
                  <a:cubicBezTo>
                    <a:pt x="367236" y="791870"/>
                    <a:pt x="331264" y="791870"/>
                    <a:pt x="302147" y="774929"/>
                  </a:cubicBezTo>
                  <a:lnTo>
                    <a:pt x="47103" y="626541"/>
                  </a:lnTo>
                  <a:cubicBezTo>
                    <a:pt x="17941" y="609573"/>
                    <a:pt x="0" y="578379"/>
                    <a:pt x="0" y="544639"/>
                  </a:cubicBezTo>
                  <a:lnTo>
                    <a:pt x="0" y="247231"/>
                  </a:lnTo>
                  <a:cubicBezTo>
                    <a:pt x="0" y="213491"/>
                    <a:pt x="17941" y="182297"/>
                    <a:pt x="47103" y="165329"/>
                  </a:cubicBezTo>
                  <a:lnTo>
                    <a:pt x="302147" y="16941"/>
                  </a:lnTo>
                  <a:cubicBezTo>
                    <a:pt x="331264" y="0"/>
                    <a:pt x="367236" y="0"/>
                    <a:pt x="396353" y="16941"/>
                  </a:cubicBezTo>
                  <a:close/>
                </a:path>
              </a:pathLst>
            </a:custGeom>
            <a:gradFill rotWithShape="1">
              <a:gsLst>
                <a:gs pos="0">
                  <a:srgbClr val="1F3B80">
                    <a:alpha val="100000"/>
                  </a:srgbClr>
                </a:gs>
                <a:gs pos="100000">
                  <a:srgbClr val="3183ED">
                    <a:alpha val="100000"/>
                  </a:srgbClr>
                </a:gs>
              </a:gsLst>
              <a:lin ang="2700000"/>
            </a:gradFill>
            <a:ln w="12700" cap="rnd">
              <a:solidFill>
                <a:srgbClr val="000000"/>
              </a:solidFill>
              <a:prstDash val="solid"/>
              <a:round/>
            </a:ln>
          </p:spPr>
        </p:sp>
      </p:grpSp>
      <p:sp>
        <p:nvSpPr>
          <p:cNvPr id="5" name="Freeform 5"/>
          <p:cNvSpPr/>
          <p:nvPr/>
        </p:nvSpPr>
        <p:spPr>
          <a:xfrm rot="-5400000">
            <a:off x="-1408194" y="7471370"/>
            <a:ext cx="4736020" cy="4303858"/>
          </a:xfrm>
          <a:custGeom>
            <a:avLst/>
            <a:gdLst/>
            <a:ahLst/>
            <a:cxnLst/>
            <a:rect l="l" t="t" r="r" b="b"/>
            <a:pathLst>
              <a:path w="4736020" h="4303858">
                <a:moveTo>
                  <a:pt x="0" y="0"/>
                </a:moveTo>
                <a:lnTo>
                  <a:pt x="4736020" y="0"/>
                </a:lnTo>
                <a:lnTo>
                  <a:pt x="4736020" y="4303858"/>
                </a:lnTo>
                <a:lnTo>
                  <a:pt x="0" y="4303858"/>
                </a:lnTo>
                <a:lnTo>
                  <a:pt x="0" y="0"/>
                </a:lnTo>
                <a:close/>
              </a:path>
            </a:pathLst>
          </a:custGeom>
          <a:blipFill>
            <a:blip r:embed="rId3"/>
            <a:stretch>
              <a:fillRect/>
            </a:stretch>
          </a:blipFill>
        </p:spPr>
      </p:sp>
      <p:grpSp>
        <p:nvGrpSpPr>
          <p:cNvPr id="6" name="Group 6"/>
          <p:cNvGrpSpPr/>
          <p:nvPr/>
        </p:nvGrpSpPr>
        <p:grpSpPr>
          <a:xfrm>
            <a:off x="-752686" y="7673691"/>
            <a:ext cx="3488905" cy="4059817"/>
            <a:chOff x="0" y="0"/>
            <a:chExt cx="698500" cy="812800"/>
          </a:xfrm>
        </p:grpSpPr>
        <p:sp>
          <p:nvSpPr>
            <p:cNvPr id="7" name="Freeform 7"/>
            <p:cNvSpPr/>
            <p:nvPr/>
          </p:nvSpPr>
          <p:spPr>
            <a:xfrm>
              <a:off x="0" y="8788"/>
              <a:ext cx="698500" cy="795223"/>
            </a:xfrm>
            <a:custGeom>
              <a:avLst/>
              <a:gdLst/>
              <a:ahLst/>
              <a:cxnLst/>
              <a:rect l="l" t="t" r="r" b="b"/>
              <a:pathLst>
                <a:path w="698500" h="795223">
                  <a:moveTo>
                    <a:pt x="388809" y="14228"/>
                  </a:moveTo>
                  <a:lnTo>
                    <a:pt x="658941" y="171396"/>
                  </a:lnTo>
                  <a:cubicBezTo>
                    <a:pt x="683433" y="185646"/>
                    <a:pt x="698500" y="211844"/>
                    <a:pt x="698500" y="240179"/>
                  </a:cubicBezTo>
                  <a:lnTo>
                    <a:pt x="698500" y="555045"/>
                  </a:lnTo>
                  <a:cubicBezTo>
                    <a:pt x="698500" y="583380"/>
                    <a:pt x="683433" y="609578"/>
                    <a:pt x="658941" y="623828"/>
                  </a:cubicBezTo>
                  <a:lnTo>
                    <a:pt x="388809" y="780996"/>
                  </a:lnTo>
                  <a:cubicBezTo>
                    <a:pt x="364355" y="795224"/>
                    <a:pt x="334145" y="795224"/>
                    <a:pt x="309691" y="780996"/>
                  </a:cubicBezTo>
                  <a:lnTo>
                    <a:pt x="39559" y="623828"/>
                  </a:lnTo>
                  <a:cubicBezTo>
                    <a:pt x="15067" y="609578"/>
                    <a:pt x="0" y="583380"/>
                    <a:pt x="0" y="555045"/>
                  </a:cubicBezTo>
                  <a:lnTo>
                    <a:pt x="0" y="240179"/>
                  </a:lnTo>
                  <a:cubicBezTo>
                    <a:pt x="0" y="211844"/>
                    <a:pt x="15067" y="185646"/>
                    <a:pt x="39559" y="171396"/>
                  </a:cubicBezTo>
                  <a:lnTo>
                    <a:pt x="309691" y="14228"/>
                  </a:lnTo>
                  <a:cubicBezTo>
                    <a:pt x="334145" y="0"/>
                    <a:pt x="364355" y="0"/>
                    <a:pt x="388809" y="14228"/>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8" name="Freeform 8"/>
          <p:cNvSpPr/>
          <p:nvPr/>
        </p:nvSpPr>
        <p:spPr>
          <a:xfrm>
            <a:off x="0" y="8588399"/>
            <a:ext cx="2736219" cy="1706716"/>
          </a:xfrm>
          <a:custGeom>
            <a:avLst/>
            <a:gdLst/>
            <a:ahLst/>
            <a:cxnLst/>
            <a:rect l="l" t="t" r="r" b="b"/>
            <a:pathLst>
              <a:path w="2736219" h="1706716">
                <a:moveTo>
                  <a:pt x="0" y="0"/>
                </a:moveTo>
                <a:lnTo>
                  <a:pt x="2736219" y="0"/>
                </a:lnTo>
                <a:lnTo>
                  <a:pt x="2736219" y="1706717"/>
                </a:lnTo>
                <a:lnTo>
                  <a:pt x="0" y="17067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5906194" y="2366868"/>
            <a:ext cx="10423224" cy="7090410"/>
          </a:xfrm>
          <a:prstGeom prst="rect">
            <a:avLst/>
          </a:prstGeom>
        </p:spPr>
        <p:txBody>
          <a:bodyPr lIns="0" tIns="0" rIns="0" bIns="0" rtlCol="0" anchor="t">
            <a:spAutoFit/>
          </a:bodyPr>
          <a:lstStyle/>
          <a:p>
            <a:pPr>
              <a:lnSpc>
                <a:spcPts val="4319"/>
              </a:lnSpc>
            </a:pPr>
            <a:r>
              <a:rPr lang="en-US" sz="3999" spc="-99">
                <a:solidFill>
                  <a:srgbClr val="000000"/>
                </a:solidFill>
                <a:latin typeface="Barlow"/>
              </a:rPr>
              <a:t>Stigma surrounding sexual health - discussion of sexual matters openly</a:t>
            </a:r>
          </a:p>
          <a:p>
            <a:pPr>
              <a:lnSpc>
                <a:spcPts val="4319"/>
              </a:lnSpc>
            </a:pPr>
            <a:endParaRPr lang="en-US" sz="3999" spc="-99">
              <a:solidFill>
                <a:srgbClr val="000000"/>
              </a:solidFill>
              <a:latin typeface="Barlow"/>
            </a:endParaRPr>
          </a:p>
          <a:p>
            <a:pPr>
              <a:lnSpc>
                <a:spcPts val="4319"/>
              </a:lnSpc>
            </a:pPr>
            <a:r>
              <a:rPr lang="en-US" sz="3999" spc="-99">
                <a:solidFill>
                  <a:srgbClr val="000000"/>
                </a:solidFill>
                <a:latin typeface="Barlow"/>
              </a:rPr>
              <a:t>Stigma regarding reproductive choices - Premarital sex, contraception and abortion</a:t>
            </a:r>
          </a:p>
          <a:p>
            <a:pPr>
              <a:lnSpc>
                <a:spcPts val="4319"/>
              </a:lnSpc>
            </a:pPr>
            <a:endParaRPr lang="en-US" sz="3999" spc="-99">
              <a:solidFill>
                <a:srgbClr val="000000"/>
              </a:solidFill>
              <a:latin typeface="Barlow"/>
            </a:endParaRPr>
          </a:p>
          <a:p>
            <a:pPr>
              <a:lnSpc>
                <a:spcPts val="4319"/>
              </a:lnSpc>
            </a:pPr>
            <a:r>
              <a:rPr lang="en-US" sz="3999" spc="-99">
                <a:solidFill>
                  <a:srgbClr val="000000"/>
                </a:solidFill>
                <a:latin typeface="Barlow"/>
              </a:rPr>
              <a:t>Stigma due to heterosexism, cissexism, homophobia, transphobia</a:t>
            </a:r>
          </a:p>
          <a:p>
            <a:pPr>
              <a:lnSpc>
                <a:spcPts val="4319"/>
              </a:lnSpc>
            </a:pPr>
            <a:endParaRPr lang="en-US" sz="3999" spc="-99">
              <a:solidFill>
                <a:srgbClr val="000000"/>
              </a:solidFill>
              <a:latin typeface="Barlow"/>
            </a:endParaRPr>
          </a:p>
          <a:p>
            <a:pPr>
              <a:lnSpc>
                <a:spcPts val="4319"/>
              </a:lnSpc>
            </a:pPr>
            <a:r>
              <a:rPr lang="en-US" sz="3999" spc="-99">
                <a:solidFill>
                  <a:srgbClr val="000000"/>
                </a:solidFill>
                <a:latin typeface="Barlow"/>
              </a:rPr>
              <a:t>HIV/AIDS Stigma</a:t>
            </a:r>
          </a:p>
          <a:p>
            <a:pPr>
              <a:lnSpc>
                <a:spcPts val="4319"/>
              </a:lnSpc>
            </a:pPr>
            <a:endParaRPr lang="en-US" sz="3999" spc="-99">
              <a:solidFill>
                <a:srgbClr val="000000"/>
              </a:solidFill>
              <a:latin typeface="Barlow"/>
            </a:endParaRPr>
          </a:p>
          <a:p>
            <a:pPr marL="0" lvl="0" indent="0">
              <a:lnSpc>
                <a:spcPts val="4319"/>
              </a:lnSpc>
            </a:pPr>
            <a:r>
              <a:rPr lang="en-US" sz="3999" spc="-99">
                <a:solidFill>
                  <a:srgbClr val="000000"/>
                </a:solidFill>
                <a:latin typeface="Barlow"/>
              </a:rPr>
              <a:t>Mental Health Stigma - access to care, talking about it</a:t>
            </a:r>
          </a:p>
        </p:txBody>
      </p:sp>
      <p:grpSp>
        <p:nvGrpSpPr>
          <p:cNvPr id="10" name="Group 10"/>
          <p:cNvGrpSpPr/>
          <p:nvPr/>
        </p:nvGrpSpPr>
        <p:grpSpPr>
          <a:xfrm>
            <a:off x="5285688" y="2568412"/>
            <a:ext cx="313271" cy="31327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285688" y="7452754"/>
            <a:ext cx="313271" cy="31327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6"/>
            <a:stretch>
              <a:fillRect l="-658" r="-658"/>
            </a:stretch>
          </a:blipFill>
        </p:spPr>
      </p:sp>
      <p:sp>
        <p:nvSpPr>
          <p:cNvPr id="17" name="Freeform 17"/>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Freeform 21"/>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a:off x="2456140" y="6893961"/>
            <a:ext cx="1744129" cy="1744129"/>
          </a:xfrm>
          <a:custGeom>
            <a:avLst/>
            <a:gdLst/>
            <a:ahLst/>
            <a:cxnLst/>
            <a:rect l="l" t="t" r="r" b="b"/>
            <a:pathLst>
              <a:path w="1744129" h="1744129">
                <a:moveTo>
                  <a:pt x="0" y="0"/>
                </a:moveTo>
                <a:lnTo>
                  <a:pt x="1744129" y="0"/>
                </a:lnTo>
                <a:lnTo>
                  <a:pt x="1744129" y="1744129"/>
                </a:lnTo>
                <a:lnTo>
                  <a:pt x="0" y="17441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TextBox 24"/>
          <p:cNvSpPr txBox="1"/>
          <p:nvPr/>
        </p:nvSpPr>
        <p:spPr>
          <a:xfrm>
            <a:off x="1124792" y="891379"/>
            <a:ext cx="9334130" cy="845443"/>
          </a:xfrm>
          <a:prstGeom prst="rect">
            <a:avLst/>
          </a:prstGeom>
        </p:spPr>
        <p:txBody>
          <a:bodyPr lIns="0" tIns="0" rIns="0" bIns="0" rtlCol="0" anchor="t">
            <a:spAutoFit/>
          </a:bodyPr>
          <a:lstStyle/>
          <a:p>
            <a:pPr marL="0" lvl="0" indent="0">
              <a:lnSpc>
                <a:spcPts val="6588"/>
              </a:lnSpc>
            </a:pPr>
            <a:r>
              <a:rPr lang="en-US" sz="6100" spc="-152">
                <a:solidFill>
                  <a:srgbClr val="000000"/>
                </a:solidFill>
                <a:latin typeface="Pragmatica Bold"/>
              </a:rPr>
              <a:t>STIGMA &amp; TABOO</a:t>
            </a:r>
          </a:p>
        </p:txBody>
      </p:sp>
      <p:grpSp>
        <p:nvGrpSpPr>
          <p:cNvPr id="25" name="Group 25"/>
          <p:cNvGrpSpPr/>
          <p:nvPr/>
        </p:nvGrpSpPr>
        <p:grpSpPr>
          <a:xfrm>
            <a:off x="5285688" y="4223442"/>
            <a:ext cx="313271" cy="3132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5285688" y="5792902"/>
            <a:ext cx="313271" cy="3132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5285688" y="8588399"/>
            <a:ext cx="313271" cy="313271"/>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33" name="TextBox 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408194" y="7471370"/>
            <a:ext cx="4736020" cy="4303858"/>
          </a:xfrm>
          <a:custGeom>
            <a:avLst/>
            <a:gdLst/>
            <a:ahLst/>
            <a:cxnLst/>
            <a:rect l="l" t="t" r="r" b="b"/>
            <a:pathLst>
              <a:path w="4736020" h="4303858">
                <a:moveTo>
                  <a:pt x="0" y="0"/>
                </a:moveTo>
                <a:lnTo>
                  <a:pt x="4736020" y="0"/>
                </a:lnTo>
                <a:lnTo>
                  <a:pt x="4736020" y="4303858"/>
                </a:lnTo>
                <a:lnTo>
                  <a:pt x="0" y="4303858"/>
                </a:lnTo>
                <a:lnTo>
                  <a:pt x="0" y="0"/>
                </a:lnTo>
                <a:close/>
              </a:path>
            </a:pathLst>
          </a:custGeom>
          <a:blipFill>
            <a:blip r:embed="rId3"/>
            <a:stretch>
              <a:fillRect/>
            </a:stretch>
          </a:blipFill>
        </p:spPr>
      </p:sp>
      <p:grpSp>
        <p:nvGrpSpPr>
          <p:cNvPr id="3" name="Group 3"/>
          <p:cNvGrpSpPr/>
          <p:nvPr/>
        </p:nvGrpSpPr>
        <p:grpSpPr>
          <a:xfrm>
            <a:off x="-970019" y="7552607"/>
            <a:ext cx="3488905" cy="4059817"/>
            <a:chOff x="0" y="0"/>
            <a:chExt cx="698500" cy="812800"/>
          </a:xfrm>
        </p:grpSpPr>
        <p:sp>
          <p:nvSpPr>
            <p:cNvPr id="4" name="Freeform 4"/>
            <p:cNvSpPr/>
            <p:nvPr/>
          </p:nvSpPr>
          <p:spPr>
            <a:xfrm>
              <a:off x="0" y="8788"/>
              <a:ext cx="698500" cy="795223"/>
            </a:xfrm>
            <a:custGeom>
              <a:avLst/>
              <a:gdLst/>
              <a:ahLst/>
              <a:cxnLst/>
              <a:rect l="l" t="t" r="r" b="b"/>
              <a:pathLst>
                <a:path w="698500" h="795223">
                  <a:moveTo>
                    <a:pt x="388809" y="14228"/>
                  </a:moveTo>
                  <a:lnTo>
                    <a:pt x="658941" y="171396"/>
                  </a:lnTo>
                  <a:cubicBezTo>
                    <a:pt x="683433" y="185646"/>
                    <a:pt x="698500" y="211844"/>
                    <a:pt x="698500" y="240179"/>
                  </a:cubicBezTo>
                  <a:lnTo>
                    <a:pt x="698500" y="555045"/>
                  </a:lnTo>
                  <a:cubicBezTo>
                    <a:pt x="698500" y="583380"/>
                    <a:pt x="683433" y="609578"/>
                    <a:pt x="658941" y="623828"/>
                  </a:cubicBezTo>
                  <a:lnTo>
                    <a:pt x="388809" y="780996"/>
                  </a:lnTo>
                  <a:cubicBezTo>
                    <a:pt x="364355" y="795224"/>
                    <a:pt x="334145" y="795224"/>
                    <a:pt x="309691" y="780996"/>
                  </a:cubicBezTo>
                  <a:lnTo>
                    <a:pt x="39559" y="623828"/>
                  </a:lnTo>
                  <a:cubicBezTo>
                    <a:pt x="15067" y="609578"/>
                    <a:pt x="0" y="583380"/>
                    <a:pt x="0" y="555045"/>
                  </a:cubicBezTo>
                  <a:lnTo>
                    <a:pt x="0" y="240179"/>
                  </a:lnTo>
                  <a:cubicBezTo>
                    <a:pt x="0" y="211844"/>
                    <a:pt x="15067" y="185646"/>
                    <a:pt x="39559" y="171396"/>
                  </a:cubicBezTo>
                  <a:lnTo>
                    <a:pt x="309691" y="14228"/>
                  </a:lnTo>
                  <a:cubicBezTo>
                    <a:pt x="334145" y="0"/>
                    <a:pt x="364355" y="0"/>
                    <a:pt x="388809" y="14228"/>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5" name="TextBox 5"/>
          <p:cNvSpPr txBox="1"/>
          <p:nvPr/>
        </p:nvSpPr>
        <p:spPr>
          <a:xfrm>
            <a:off x="3111745" y="1909662"/>
            <a:ext cx="12524896" cy="8026908"/>
          </a:xfrm>
          <a:prstGeom prst="rect">
            <a:avLst/>
          </a:prstGeom>
        </p:spPr>
        <p:txBody>
          <a:bodyPr lIns="0" tIns="0" rIns="0" bIns="0" rtlCol="0" anchor="t">
            <a:spAutoFit/>
          </a:bodyPr>
          <a:lstStyle/>
          <a:p>
            <a:pPr>
              <a:lnSpc>
                <a:spcPts val="4535"/>
              </a:lnSpc>
            </a:pPr>
            <a:r>
              <a:rPr lang="en-US" sz="4199" spc="-104">
                <a:solidFill>
                  <a:srgbClr val="000000"/>
                </a:solidFill>
                <a:latin typeface="Barlow"/>
              </a:rPr>
              <a:t>Patriarchal systems exist across the world and ACB communities are not left out. More often than not in those systems, men take the leading roles in the family while women are expected to be subservient.</a:t>
            </a:r>
          </a:p>
          <a:p>
            <a:pPr>
              <a:lnSpc>
                <a:spcPts val="4535"/>
              </a:lnSpc>
            </a:pPr>
            <a:endParaRPr lang="en-US" sz="4199" spc="-104">
              <a:solidFill>
                <a:srgbClr val="000000"/>
              </a:solidFill>
              <a:latin typeface="Barlow"/>
            </a:endParaRPr>
          </a:p>
          <a:p>
            <a:pPr>
              <a:lnSpc>
                <a:spcPts val="4535"/>
              </a:lnSpc>
            </a:pPr>
            <a:r>
              <a:rPr lang="en-US" sz="4199" spc="-104">
                <a:solidFill>
                  <a:srgbClr val="000000"/>
                </a:solidFill>
                <a:latin typeface="Barlow"/>
              </a:rPr>
              <a:t>           Decision-making Authority</a:t>
            </a:r>
          </a:p>
          <a:p>
            <a:pPr>
              <a:lnSpc>
                <a:spcPts val="4535"/>
              </a:lnSpc>
            </a:pPr>
            <a:endParaRPr lang="en-US" sz="4199" spc="-104">
              <a:solidFill>
                <a:srgbClr val="000000"/>
              </a:solidFill>
              <a:latin typeface="Barlow"/>
            </a:endParaRPr>
          </a:p>
          <a:p>
            <a:pPr>
              <a:lnSpc>
                <a:spcPts val="4535"/>
              </a:lnSpc>
            </a:pPr>
            <a:r>
              <a:rPr lang="en-US" sz="4199" spc="-104">
                <a:solidFill>
                  <a:srgbClr val="000000"/>
                </a:solidFill>
                <a:latin typeface="Barlow"/>
              </a:rPr>
              <a:t>           Communication Patterns</a:t>
            </a:r>
          </a:p>
          <a:p>
            <a:pPr>
              <a:lnSpc>
                <a:spcPts val="4535"/>
              </a:lnSpc>
            </a:pPr>
            <a:endParaRPr lang="en-US" sz="4199" spc="-104">
              <a:solidFill>
                <a:srgbClr val="000000"/>
              </a:solidFill>
              <a:latin typeface="Barlow"/>
            </a:endParaRPr>
          </a:p>
          <a:p>
            <a:pPr>
              <a:lnSpc>
                <a:spcPts val="4535"/>
              </a:lnSpc>
            </a:pPr>
            <a:r>
              <a:rPr lang="en-US" sz="4199" spc="-104">
                <a:solidFill>
                  <a:srgbClr val="000000"/>
                </a:solidFill>
                <a:latin typeface="Barlow"/>
              </a:rPr>
              <a:t>           Economic Empowerment</a:t>
            </a:r>
          </a:p>
          <a:p>
            <a:pPr>
              <a:lnSpc>
                <a:spcPts val="4535"/>
              </a:lnSpc>
            </a:pPr>
            <a:endParaRPr lang="en-US" sz="4199" spc="-104">
              <a:solidFill>
                <a:srgbClr val="000000"/>
              </a:solidFill>
              <a:latin typeface="Barlow"/>
            </a:endParaRPr>
          </a:p>
          <a:p>
            <a:pPr>
              <a:lnSpc>
                <a:spcPts val="4535"/>
              </a:lnSpc>
            </a:pPr>
            <a:r>
              <a:rPr lang="en-US" sz="4199" spc="-104">
                <a:solidFill>
                  <a:srgbClr val="000000"/>
                </a:solidFill>
                <a:latin typeface="Barlow"/>
              </a:rPr>
              <a:t>           Cultural Expectations</a:t>
            </a:r>
          </a:p>
          <a:p>
            <a:pPr>
              <a:lnSpc>
                <a:spcPts val="4535"/>
              </a:lnSpc>
            </a:pPr>
            <a:endParaRPr lang="en-US" sz="4199" spc="-104">
              <a:solidFill>
                <a:srgbClr val="000000"/>
              </a:solidFill>
              <a:latin typeface="Barlow"/>
            </a:endParaRPr>
          </a:p>
          <a:p>
            <a:pPr marL="0" lvl="0" indent="0">
              <a:lnSpc>
                <a:spcPts val="4535"/>
              </a:lnSpc>
            </a:pPr>
            <a:r>
              <a:rPr lang="en-US" sz="4199" spc="-104">
                <a:solidFill>
                  <a:srgbClr val="000000"/>
                </a:solidFill>
                <a:latin typeface="Barlow"/>
              </a:rPr>
              <a:t>           Reproductive Coercion</a:t>
            </a:r>
          </a:p>
        </p:txBody>
      </p:sp>
      <p:grpSp>
        <p:nvGrpSpPr>
          <p:cNvPr id="6" name="Group 6"/>
          <p:cNvGrpSpPr/>
          <p:nvPr/>
        </p:nvGrpSpPr>
        <p:grpSpPr>
          <a:xfrm>
            <a:off x="3588693" y="9517757"/>
            <a:ext cx="313271" cy="31327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2227"/>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588693" y="7329242"/>
            <a:ext cx="313271" cy="31327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2227"/>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4"/>
            <a:stretch>
              <a:fillRect l="-658" r="-658"/>
            </a:stretch>
          </a:blipFill>
        </p:spPr>
      </p:sp>
      <p:sp>
        <p:nvSpPr>
          <p:cNvPr id="13" name="Freeform 13"/>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9" name="Group 19"/>
          <p:cNvGrpSpPr/>
          <p:nvPr/>
        </p:nvGrpSpPr>
        <p:grpSpPr>
          <a:xfrm>
            <a:off x="3588693" y="4954547"/>
            <a:ext cx="313271" cy="31327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2227"/>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3588693" y="6139671"/>
            <a:ext cx="313271" cy="31327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2227"/>
            </a:solidFill>
          </p:spPr>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3588693" y="8423436"/>
            <a:ext cx="313271" cy="3132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2227"/>
            </a:solidFill>
          </p:spPr>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a:off x="90414" y="8329680"/>
            <a:ext cx="1876572" cy="1878921"/>
          </a:xfrm>
          <a:custGeom>
            <a:avLst/>
            <a:gdLst/>
            <a:ahLst/>
            <a:cxnLst/>
            <a:rect l="l" t="t" r="r" b="b"/>
            <a:pathLst>
              <a:path w="1876572" h="1878921">
                <a:moveTo>
                  <a:pt x="0" y="0"/>
                </a:moveTo>
                <a:lnTo>
                  <a:pt x="1876572" y="0"/>
                </a:lnTo>
                <a:lnTo>
                  <a:pt x="1876572" y="1878921"/>
                </a:lnTo>
                <a:lnTo>
                  <a:pt x="0" y="18789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9" name="Freeform 29"/>
          <p:cNvSpPr/>
          <p:nvPr/>
        </p:nvSpPr>
        <p:spPr>
          <a:xfrm>
            <a:off x="15636641" y="469302"/>
            <a:ext cx="1682092" cy="1868991"/>
          </a:xfrm>
          <a:custGeom>
            <a:avLst/>
            <a:gdLst/>
            <a:ahLst/>
            <a:cxnLst/>
            <a:rect l="l" t="t" r="r" b="b"/>
            <a:pathLst>
              <a:path w="1682092" h="1868991">
                <a:moveTo>
                  <a:pt x="0" y="0"/>
                </a:moveTo>
                <a:lnTo>
                  <a:pt x="1682092" y="0"/>
                </a:lnTo>
                <a:lnTo>
                  <a:pt x="1682092" y="1868991"/>
                </a:lnTo>
                <a:lnTo>
                  <a:pt x="0" y="18689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TextBox 30"/>
          <p:cNvSpPr txBox="1"/>
          <p:nvPr/>
        </p:nvSpPr>
        <p:spPr>
          <a:xfrm>
            <a:off x="1270957" y="478899"/>
            <a:ext cx="12795723" cy="779149"/>
          </a:xfrm>
          <a:prstGeom prst="rect">
            <a:avLst/>
          </a:prstGeom>
        </p:spPr>
        <p:txBody>
          <a:bodyPr lIns="0" tIns="0" rIns="0" bIns="0" rtlCol="0" anchor="t">
            <a:spAutoFit/>
          </a:bodyPr>
          <a:lstStyle/>
          <a:p>
            <a:pPr marL="0" lvl="0" indent="0">
              <a:lnSpc>
                <a:spcPts val="5940"/>
              </a:lnSpc>
            </a:pPr>
            <a:r>
              <a:rPr lang="en-US" sz="5500" spc="-137">
                <a:solidFill>
                  <a:srgbClr val="000000"/>
                </a:solidFill>
                <a:latin typeface="Pragmatica Bold"/>
              </a:rPr>
              <a:t>GENDER ROLES &amp; POWER DYNAMICS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970286" y="8578197"/>
            <a:ext cx="2937006" cy="3417607"/>
            <a:chOff x="0" y="0"/>
            <a:chExt cx="698500" cy="812800"/>
          </a:xfrm>
        </p:grpSpPr>
        <p:sp>
          <p:nvSpPr>
            <p:cNvPr id="3" name="Freeform 3"/>
            <p:cNvSpPr/>
            <p:nvPr/>
          </p:nvSpPr>
          <p:spPr>
            <a:xfrm>
              <a:off x="0" y="10440"/>
              <a:ext cx="698500" cy="791920"/>
            </a:xfrm>
            <a:custGeom>
              <a:avLst/>
              <a:gdLst/>
              <a:ahLst/>
              <a:cxnLst/>
              <a:rect l="l" t="t" r="r" b="b"/>
              <a:pathLst>
                <a:path w="698500" h="791920">
                  <a:moveTo>
                    <a:pt x="396242" y="16901"/>
                  </a:moveTo>
                  <a:lnTo>
                    <a:pt x="651508" y="165419"/>
                  </a:lnTo>
                  <a:cubicBezTo>
                    <a:pt x="680602" y="182346"/>
                    <a:pt x="698500" y="213467"/>
                    <a:pt x="698500" y="247127"/>
                  </a:cubicBezTo>
                  <a:lnTo>
                    <a:pt x="698500" y="544793"/>
                  </a:lnTo>
                  <a:cubicBezTo>
                    <a:pt x="698500" y="578453"/>
                    <a:pt x="680602" y="609574"/>
                    <a:pt x="651508" y="626501"/>
                  </a:cubicBezTo>
                  <a:lnTo>
                    <a:pt x="396242" y="775019"/>
                  </a:lnTo>
                  <a:cubicBezTo>
                    <a:pt x="367194" y="791920"/>
                    <a:pt x="331306" y="791920"/>
                    <a:pt x="302258" y="775019"/>
                  </a:cubicBezTo>
                  <a:lnTo>
                    <a:pt x="46992" y="626501"/>
                  </a:lnTo>
                  <a:cubicBezTo>
                    <a:pt x="17898" y="609574"/>
                    <a:pt x="0" y="578453"/>
                    <a:pt x="0" y="544793"/>
                  </a:cubicBezTo>
                  <a:lnTo>
                    <a:pt x="0" y="247127"/>
                  </a:lnTo>
                  <a:cubicBezTo>
                    <a:pt x="0" y="213467"/>
                    <a:pt x="17898" y="182346"/>
                    <a:pt x="46992" y="165419"/>
                  </a:cubicBezTo>
                  <a:lnTo>
                    <a:pt x="302258" y="16901"/>
                  </a:lnTo>
                  <a:cubicBezTo>
                    <a:pt x="331306" y="0"/>
                    <a:pt x="367194" y="0"/>
                    <a:pt x="396242" y="16901"/>
                  </a:cubicBezTo>
                  <a:close/>
                </a:path>
              </a:pathLst>
            </a:custGeom>
            <a:solidFill>
              <a:srgbClr val="F2F2F2"/>
            </a:solidFill>
            <a:ln w="12700" cap="rnd">
              <a:solidFill>
                <a:srgbClr val="000000"/>
              </a:solidFill>
              <a:prstDash val="solid"/>
              <a:round/>
            </a:ln>
          </p:spPr>
        </p:sp>
      </p:grpSp>
      <p:sp>
        <p:nvSpPr>
          <p:cNvPr id="4" name="Freeform 4"/>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3"/>
            <a:stretch>
              <a:fillRect l="-658" r="-658"/>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90414" y="9172929"/>
            <a:ext cx="1034378" cy="1035672"/>
          </a:xfrm>
          <a:custGeom>
            <a:avLst/>
            <a:gdLst/>
            <a:ahLst/>
            <a:cxnLst/>
            <a:rect l="l" t="t" r="r" b="b"/>
            <a:pathLst>
              <a:path w="1034378" h="1035672">
                <a:moveTo>
                  <a:pt x="0" y="0"/>
                </a:moveTo>
                <a:lnTo>
                  <a:pt x="1034378" y="0"/>
                </a:lnTo>
                <a:lnTo>
                  <a:pt x="1034378" y="1035672"/>
                </a:lnTo>
                <a:lnTo>
                  <a:pt x="0" y="10356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2228535" y="8496918"/>
            <a:ext cx="5194815" cy="1476227"/>
            <a:chOff x="0" y="0"/>
            <a:chExt cx="1368182" cy="388800"/>
          </a:xfrm>
        </p:grpSpPr>
        <p:sp>
          <p:nvSpPr>
            <p:cNvPr id="13" name="Freeform 13"/>
            <p:cNvSpPr/>
            <p:nvPr/>
          </p:nvSpPr>
          <p:spPr>
            <a:xfrm>
              <a:off x="0" y="0"/>
              <a:ext cx="1368182" cy="388800"/>
            </a:xfrm>
            <a:custGeom>
              <a:avLst/>
              <a:gdLst/>
              <a:ahLst/>
              <a:cxnLst/>
              <a:rect l="l" t="t" r="r" b="b"/>
              <a:pathLst>
                <a:path w="1368182" h="388800">
                  <a:moveTo>
                    <a:pt x="1164982" y="0"/>
                  </a:moveTo>
                  <a:lnTo>
                    <a:pt x="203200" y="0"/>
                  </a:lnTo>
                  <a:lnTo>
                    <a:pt x="0" y="194400"/>
                  </a:lnTo>
                  <a:lnTo>
                    <a:pt x="203200" y="388800"/>
                  </a:lnTo>
                  <a:lnTo>
                    <a:pt x="1164982" y="388800"/>
                  </a:lnTo>
                  <a:lnTo>
                    <a:pt x="1368182" y="194400"/>
                  </a:lnTo>
                  <a:lnTo>
                    <a:pt x="1164982" y="0"/>
                  </a:lnTo>
                  <a:close/>
                </a:path>
              </a:pathLst>
            </a:custGeom>
            <a:solidFill>
              <a:srgbClr val="F7C89C"/>
            </a:solidFill>
          </p:spPr>
        </p:sp>
        <p:sp>
          <p:nvSpPr>
            <p:cNvPr id="14" name="TextBox 14"/>
            <p:cNvSpPr txBox="1"/>
            <p:nvPr/>
          </p:nvSpPr>
          <p:spPr>
            <a:xfrm>
              <a:off x="152400" y="-57150"/>
              <a:ext cx="1063382" cy="445950"/>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PROMOTE GENDER EQUALITY</a:t>
              </a:r>
            </a:p>
          </p:txBody>
        </p:sp>
      </p:grpSp>
      <p:grpSp>
        <p:nvGrpSpPr>
          <p:cNvPr id="15" name="Group 15"/>
          <p:cNvGrpSpPr/>
          <p:nvPr/>
        </p:nvGrpSpPr>
        <p:grpSpPr>
          <a:xfrm>
            <a:off x="4825942" y="6653065"/>
            <a:ext cx="5218963" cy="1541751"/>
            <a:chOff x="0" y="0"/>
            <a:chExt cx="1374542" cy="406058"/>
          </a:xfrm>
        </p:grpSpPr>
        <p:sp>
          <p:nvSpPr>
            <p:cNvPr id="16" name="Freeform 16"/>
            <p:cNvSpPr/>
            <p:nvPr/>
          </p:nvSpPr>
          <p:spPr>
            <a:xfrm>
              <a:off x="0" y="0"/>
              <a:ext cx="1374542" cy="406058"/>
            </a:xfrm>
            <a:custGeom>
              <a:avLst/>
              <a:gdLst/>
              <a:ahLst/>
              <a:cxnLst/>
              <a:rect l="l" t="t" r="r" b="b"/>
              <a:pathLst>
                <a:path w="1374542" h="406058">
                  <a:moveTo>
                    <a:pt x="1171342" y="0"/>
                  </a:moveTo>
                  <a:lnTo>
                    <a:pt x="203200" y="0"/>
                  </a:lnTo>
                  <a:lnTo>
                    <a:pt x="0" y="203029"/>
                  </a:lnTo>
                  <a:lnTo>
                    <a:pt x="203200" y="406058"/>
                  </a:lnTo>
                  <a:lnTo>
                    <a:pt x="1171342" y="406058"/>
                  </a:lnTo>
                  <a:lnTo>
                    <a:pt x="1374542" y="203029"/>
                  </a:lnTo>
                  <a:lnTo>
                    <a:pt x="1171342" y="0"/>
                  </a:lnTo>
                  <a:close/>
                </a:path>
              </a:pathLst>
            </a:custGeom>
            <a:solidFill>
              <a:srgbClr val="FCC0C5"/>
            </a:solidFill>
          </p:spPr>
        </p:sp>
        <p:sp>
          <p:nvSpPr>
            <p:cNvPr id="17" name="TextBox 17"/>
            <p:cNvSpPr txBox="1"/>
            <p:nvPr/>
          </p:nvSpPr>
          <p:spPr>
            <a:xfrm>
              <a:off x="152400" y="-57150"/>
              <a:ext cx="1069742" cy="463208"/>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ENCOURAGE COUPLE’S COUNSELLING &amp; EDUCATION</a:t>
              </a:r>
            </a:p>
          </p:txBody>
        </p:sp>
      </p:grpSp>
      <p:sp>
        <p:nvSpPr>
          <p:cNvPr id="18" name="Freeform 18"/>
          <p:cNvSpPr/>
          <p:nvPr/>
        </p:nvSpPr>
        <p:spPr>
          <a:xfrm>
            <a:off x="15288846" y="354376"/>
            <a:ext cx="2029887" cy="2370671"/>
          </a:xfrm>
          <a:custGeom>
            <a:avLst/>
            <a:gdLst/>
            <a:ahLst/>
            <a:cxnLst/>
            <a:rect l="l" t="t" r="r" b="b"/>
            <a:pathLst>
              <a:path w="2029887" h="2370671">
                <a:moveTo>
                  <a:pt x="0" y="0"/>
                </a:moveTo>
                <a:lnTo>
                  <a:pt x="2029887" y="0"/>
                </a:lnTo>
                <a:lnTo>
                  <a:pt x="2029887" y="2370671"/>
                </a:lnTo>
                <a:lnTo>
                  <a:pt x="0" y="23706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TextBox 19"/>
          <p:cNvSpPr txBox="1"/>
          <p:nvPr/>
        </p:nvSpPr>
        <p:spPr>
          <a:xfrm>
            <a:off x="2923535" y="478899"/>
            <a:ext cx="11309711" cy="779149"/>
          </a:xfrm>
          <a:prstGeom prst="rect">
            <a:avLst/>
          </a:prstGeom>
        </p:spPr>
        <p:txBody>
          <a:bodyPr lIns="0" tIns="0" rIns="0" bIns="0" rtlCol="0" anchor="t">
            <a:spAutoFit/>
          </a:bodyPr>
          <a:lstStyle/>
          <a:p>
            <a:pPr marL="0" lvl="0" indent="0">
              <a:lnSpc>
                <a:spcPts val="5940"/>
              </a:lnSpc>
            </a:pPr>
            <a:r>
              <a:rPr lang="en-US" sz="5500" spc="-137">
                <a:solidFill>
                  <a:srgbClr val="000000"/>
                </a:solidFill>
                <a:latin typeface="Pragmatica Bold"/>
              </a:rPr>
              <a:t>ADDRESSING POWER DYNAMICS</a:t>
            </a:r>
          </a:p>
        </p:txBody>
      </p:sp>
      <p:grpSp>
        <p:nvGrpSpPr>
          <p:cNvPr id="20" name="Group 20"/>
          <p:cNvGrpSpPr/>
          <p:nvPr/>
        </p:nvGrpSpPr>
        <p:grpSpPr>
          <a:xfrm>
            <a:off x="7423349" y="4685895"/>
            <a:ext cx="5218963" cy="1541751"/>
            <a:chOff x="0" y="0"/>
            <a:chExt cx="1374542" cy="406058"/>
          </a:xfrm>
        </p:grpSpPr>
        <p:sp>
          <p:nvSpPr>
            <p:cNvPr id="21" name="Freeform 21"/>
            <p:cNvSpPr/>
            <p:nvPr/>
          </p:nvSpPr>
          <p:spPr>
            <a:xfrm>
              <a:off x="0" y="0"/>
              <a:ext cx="1374542" cy="406058"/>
            </a:xfrm>
            <a:custGeom>
              <a:avLst/>
              <a:gdLst/>
              <a:ahLst/>
              <a:cxnLst/>
              <a:rect l="l" t="t" r="r" b="b"/>
              <a:pathLst>
                <a:path w="1374542" h="406058">
                  <a:moveTo>
                    <a:pt x="1171342" y="0"/>
                  </a:moveTo>
                  <a:lnTo>
                    <a:pt x="203200" y="0"/>
                  </a:lnTo>
                  <a:lnTo>
                    <a:pt x="0" y="203029"/>
                  </a:lnTo>
                  <a:lnTo>
                    <a:pt x="203200" y="406058"/>
                  </a:lnTo>
                  <a:lnTo>
                    <a:pt x="1171342" y="406058"/>
                  </a:lnTo>
                  <a:lnTo>
                    <a:pt x="1374542" y="203029"/>
                  </a:lnTo>
                  <a:lnTo>
                    <a:pt x="1171342" y="0"/>
                  </a:lnTo>
                  <a:close/>
                </a:path>
              </a:pathLst>
            </a:custGeom>
            <a:solidFill>
              <a:srgbClr val="DC6874"/>
            </a:solidFill>
          </p:spPr>
        </p:sp>
        <p:sp>
          <p:nvSpPr>
            <p:cNvPr id="22" name="TextBox 22"/>
            <p:cNvSpPr txBox="1"/>
            <p:nvPr/>
          </p:nvSpPr>
          <p:spPr>
            <a:xfrm>
              <a:off x="152400" y="-57150"/>
              <a:ext cx="1069742" cy="463208"/>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COMMUNITY EMPOWERMENT PROGRAMS</a:t>
              </a:r>
            </a:p>
          </p:txBody>
        </p:sp>
      </p:grpSp>
      <p:grpSp>
        <p:nvGrpSpPr>
          <p:cNvPr id="23" name="Group 23"/>
          <p:cNvGrpSpPr/>
          <p:nvPr/>
        </p:nvGrpSpPr>
        <p:grpSpPr>
          <a:xfrm>
            <a:off x="10032831" y="2725047"/>
            <a:ext cx="5218963" cy="1541751"/>
            <a:chOff x="0" y="0"/>
            <a:chExt cx="1374542" cy="406058"/>
          </a:xfrm>
        </p:grpSpPr>
        <p:sp>
          <p:nvSpPr>
            <p:cNvPr id="24" name="Freeform 24"/>
            <p:cNvSpPr/>
            <p:nvPr/>
          </p:nvSpPr>
          <p:spPr>
            <a:xfrm>
              <a:off x="0" y="0"/>
              <a:ext cx="1374542" cy="406058"/>
            </a:xfrm>
            <a:custGeom>
              <a:avLst/>
              <a:gdLst/>
              <a:ahLst/>
              <a:cxnLst/>
              <a:rect l="l" t="t" r="r" b="b"/>
              <a:pathLst>
                <a:path w="1374542" h="406058">
                  <a:moveTo>
                    <a:pt x="1171342" y="0"/>
                  </a:moveTo>
                  <a:lnTo>
                    <a:pt x="203200" y="0"/>
                  </a:lnTo>
                  <a:lnTo>
                    <a:pt x="0" y="203029"/>
                  </a:lnTo>
                  <a:lnTo>
                    <a:pt x="203200" y="406058"/>
                  </a:lnTo>
                  <a:lnTo>
                    <a:pt x="1171342" y="406058"/>
                  </a:lnTo>
                  <a:lnTo>
                    <a:pt x="1374542" y="203029"/>
                  </a:lnTo>
                  <a:lnTo>
                    <a:pt x="1171342" y="0"/>
                  </a:lnTo>
                  <a:close/>
                </a:path>
              </a:pathLst>
            </a:custGeom>
            <a:solidFill>
              <a:srgbClr val="830C4F"/>
            </a:solidFill>
          </p:spPr>
        </p:sp>
        <p:sp>
          <p:nvSpPr>
            <p:cNvPr id="25" name="TextBox 25"/>
            <p:cNvSpPr txBox="1"/>
            <p:nvPr/>
          </p:nvSpPr>
          <p:spPr>
            <a:xfrm>
              <a:off x="152400" y="-57150"/>
              <a:ext cx="1069742" cy="463208"/>
            </a:xfrm>
            <a:prstGeom prst="rect">
              <a:avLst/>
            </a:prstGeom>
          </p:spPr>
          <p:txBody>
            <a:bodyPr lIns="50800" tIns="50800" rIns="50800" bIns="50800" rtlCol="0" anchor="ctr"/>
            <a:lstStyle/>
            <a:p>
              <a:pPr algn="ctr">
                <a:lnSpc>
                  <a:spcPts val="3499"/>
                </a:lnSpc>
              </a:pPr>
              <a:r>
                <a:rPr lang="en-US" sz="2499">
                  <a:solidFill>
                    <a:srgbClr val="FBFAF8"/>
                  </a:solidFill>
                  <a:latin typeface="Barlow Bold"/>
                </a:rPr>
                <a:t>ESTABLISH CLEAR ROLES &amp; RESPONSIBILITIES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0" y="8588399"/>
            <a:ext cx="2736219" cy="1706716"/>
          </a:xfrm>
          <a:custGeom>
            <a:avLst/>
            <a:gdLst/>
            <a:ahLst/>
            <a:cxnLst/>
            <a:rect l="l" t="t" r="r" b="b"/>
            <a:pathLst>
              <a:path w="2736219" h="1706716">
                <a:moveTo>
                  <a:pt x="0" y="0"/>
                </a:moveTo>
                <a:lnTo>
                  <a:pt x="2736219" y="0"/>
                </a:lnTo>
                <a:lnTo>
                  <a:pt x="2736219" y="1706717"/>
                </a:lnTo>
                <a:lnTo>
                  <a:pt x="0" y="17067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2930772" y="2553102"/>
            <a:ext cx="10810584" cy="6472940"/>
          </a:xfrm>
          <a:prstGeom prst="rect">
            <a:avLst/>
          </a:prstGeom>
        </p:spPr>
        <p:txBody>
          <a:bodyPr lIns="0" tIns="0" rIns="0" bIns="0" rtlCol="0" anchor="t">
            <a:spAutoFit/>
          </a:bodyPr>
          <a:lstStyle/>
          <a:p>
            <a:pPr>
              <a:lnSpc>
                <a:spcPts val="5184"/>
              </a:lnSpc>
            </a:pPr>
            <a:r>
              <a:rPr lang="en-US" sz="4800" spc="-120">
                <a:solidFill>
                  <a:srgbClr val="000000"/>
                </a:solidFill>
                <a:latin typeface="Barlow"/>
              </a:rPr>
              <a:t>Historical Trauma - cumulative emotional and psychological wounding across generations which presents as Intergenerational trauma.</a:t>
            </a:r>
          </a:p>
          <a:p>
            <a:pPr>
              <a:lnSpc>
                <a:spcPts val="5040"/>
              </a:lnSpc>
            </a:pPr>
            <a:endParaRPr lang="en-US" sz="4800" spc="-120">
              <a:solidFill>
                <a:srgbClr val="000000"/>
              </a:solidFill>
              <a:latin typeface="Barlow"/>
            </a:endParaRPr>
          </a:p>
          <a:p>
            <a:pPr marL="1007653" lvl="1" indent="-503826">
              <a:lnSpc>
                <a:spcPts val="5040"/>
              </a:lnSpc>
              <a:buFont typeface="Arial"/>
              <a:buChar char="•"/>
            </a:pPr>
            <a:r>
              <a:rPr lang="en-US" sz="4667" spc="-116">
                <a:solidFill>
                  <a:srgbClr val="000000"/>
                </a:solidFill>
                <a:latin typeface="Barlow"/>
              </a:rPr>
              <a:t>Mental Health</a:t>
            </a:r>
          </a:p>
          <a:p>
            <a:pPr>
              <a:lnSpc>
                <a:spcPts val="5040"/>
              </a:lnSpc>
            </a:pPr>
            <a:endParaRPr lang="en-US" sz="4667" spc="-116">
              <a:solidFill>
                <a:srgbClr val="000000"/>
              </a:solidFill>
              <a:latin typeface="Barlow"/>
            </a:endParaRPr>
          </a:p>
          <a:p>
            <a:pPr marL="1007653" lvl="1" indent="-503826">
              <a:lnSpc>
                <a:spcPts val="5040"/>
              </a:lnSpc>
              <a:buFont typeface="Arial"/>
              <a:buChar char="•"/>
            </a:pPr>
            <a:r>
              <a:rPr lang="en-US" sz="4667" spc="-116">
                <a:solidFill>
                  <a:srgbClr val="000000"/>
                </a:solidFill>
                <a:latin typeface="Barlow"/>
              </a:rPr>
              <a:t>Health Behaviors</a:t>
            </a:r>
          </a:p>
          <a:p>
            <a:pPr>
              <a:lnSpc>
                <a:spcPts val="5040"/>
              </a:lnSpc>
            </a:pPr>
            <a:endParaRPr lang="en-US" sz="4667" spc="-116">
              <a:solidFill>
                <a:srgbClr val="000000"/>
              </a:solidFill>
              <a:latin typeface="Barlow"/>
            </a:endParaRPr>
          </a:p>
          <a:p>
            <a:pPr marL="1007653" lvl="1" indent="-503826">
              <a:lnSpc>
                <a:spcPts val="5040"/>
              </a:lnSpc>
              <a:buFont typeface="Arial"/>
              <a:buChar char="•"/>
            </a:pPr>
            <a:r>
              <a:rPr lang="en-US" sz="4667" spc="-116">
                <a:solidFill>
                  <a:srgbClr val="000000"/>
                </a:solidFill>
                <a:latin typeface="Barlow"/>
              </a:rPr>
              <a:t>Resilience &amp; Strength</a:t>
            </a:r>
          </a:p>
        </p:txBody>
      </p:sp>
      <p:sp>
        <p:nvSpPr>
          <p:cNvPr id="4" name="Freeform 4"/>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5"/>
            <a:stretch>
              <a:fillRect l="-658" r="-658"/>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5400000">
            <a:off x="-1249287" y="68408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5400000">
            <a:off x="-1249287" y="401349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a:off x="-1249287"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1925213" y="4152000"/>
            <a:ext cx="4193427" cy="4114800"/>
          </a:xfrm>
          <a:custGeom>
            <a:avLst/>
            <a:gdLst/>
            <a:ahLst/>
            <a:cxnLst/>
            <a:rect l="l" t="t" r="r" b="b"/>
            <a:pathLst>
              <a:path w="4193427" h="4114800">
                <a:moveTo>
                  <a:pt x="0" y="0"/>
                </a:moveTo>
                <a:lnTo>
                  <a:pt x="4193427" y="0"/>
                </a:lnTo>
                <a:lnTo>
                  <a:pt x="4193427"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1124792" y="891379"/>
            <a:ext cx="15204626" cy="845443"/>
          </a:xfrm>
          <a:prstGeom prst="rect">
            <a:avLst/>
          </a:prstGeom>
        </p:spPr>
        <p:txBody>
          <a:bodyPr lIns="0" tIns="0" rIns="0" bIns="0" rtlCol="0" anchor="t">
            <a:spAutoFit/>
          </a:bodyPr>
          <a:lstStyle/>
          <a:p>
            <a:pPr marL="0" lvl="0" indent="0">
              <a:lnSpc>
                <a:spcPts val="6588"/>
              </a:lnSpc>
            </a:pPr>
            <a:r>
              <a:rPr lang="en-US" sz="6100" spc="-152">
                <a:solidFill>
                  <a:srgbClr val="000000"/>
                </a:solidFill>
                <a:latin typeface="Pragmatica Bold"/>
              </a:rPr>
              <a:t>HISTORICAL TRAUMA &amp; ITS INFLUENCES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0" y="8787269"/>
            <a:ext cx="2417390" cy="1507847"/>
          </a:xfrm>
          <a:custGeom>
            <a:avLst/>
            <a:gdLst/>
            <a:ahLst/>
            <a:cxnLst/>
            <a:rect l="l" t="t" r="r" b="b"/>
            <a:pathLst>
              <a:path w="2417390" h="1507847">
                <a:moveTo>
                  <a:pt x="0" y="0"/>
                </a:moveTo>
                <a:lnTo>
                  <a:pt x="2417390" y="0"/>
                </a:lnTo>
                <a:lnTo>
                  <a:pt x="2417390" y="1507847"/>
                </a:lnTo>
                <a:lnTo>
                  <a:pt x="0" y="15078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2417390" y="1224132"/>
            <a:ext cx="12237646" cy="9001125"/>
          </a:xfrm>
          <a:prstGeom prst="rect">
            <a:avLst/>
          </a:prstGeom>
        </p:spPr>
        <p:txBody>
          <a:bodyPr lIns="0" tIns="0" rIns="0" bIns="0" rtlCol="0" anchor="t">
            <a:spAutoFit/>
          </a:bodyPr>
          <a:lstStyle/>
          <a:p>
            <a:pPr marL="863599" lvl="1" indent="-431800" algn="just">
              <a:lnSpc>
                <a:spcPts val="5999"/>
              </a:lnSpc>
              <a:buFont typeface="Arial"/>
              <a:buChar char="•"/>
            </a:pPr>
            <a:r>
              <a:rPr lang="en-US" sz="3999" spc="-99">
                <a:solidFill>
                  <a:srgbClr val="000000"/>
                </a:solidFill>
                <a:latin typeface="Barlow Bold"/>
              </a:rPr>
              <a:t>Exploitation &amp; Abuse</a:t>
            </a:r>
            <a:r>
              <a:rPr lang="en-US" sz="3999" spc="-99">
                <a:solidFill>
                  <a:srgbClr val="000000"/>
                </a:solidFill>
                <a:latin typeface="Barlow"/>
              </a:rPr>
              <a:t> - The Tuskegee Syphilis Study </a:t>
            </a:r>
            <a:r>
              <a:rPr lang="en-US" sz="3999" spc="-99">
                <a:solidFill>
                  <a:srgbClr val="000000"/>
                </a:solidFill>
                <a:latin typeface="Barlow Italics"/>
              </a:rPr>
              <a:t>(CDC, 2022)</a:t>
            </a:r>
          </a:p>
          <a:p>
            <a:pPr marL="863599" lvl="1" indent="-431800" algn="just">
              <a:lnSpc>
                <a:spcPts val="5999"/>
              </a:lnSpc>
              <a:buFont typeface="Arial"/>
              <a:buChar char="•"/>
            </a:pPr>
            <a:r>
              <a:rPr lang="en-US" sz="3999" spc="-99">
                <a:solidFill>
                  <a:srgbClr val="000000"/>
                </a:solidFill>
                <a:latin typeface="Barlow Bold"/>
              </a:rPr>
              <a:t>Medical Experimentation</a:t>
            </a:r>
            <a:r>
              <a:rPr lang="en-US" sz="3999" spc="-99">
                <a:solidFill>
                  <a:srgbClr val="000000"/>
                </a:solidFill>
                <a:latin typeface="Barlow"/>
              </a:rPr>
              <a:t> - testing of new drugs in the colonial era without informed consent </a:t>
            </a:r>
            <a:r>
              <a:rPr lang="en-US" sz="3999" spc="-99">
                <a:solidFill>
                  <a:srgbClr val="000000"/>
                </a:solidFill>
                <a:latin typeface="Barlow Italics"/>
              </a:rPr>
              <a:t>(Washington, 2007)</a:t>
            </a:r>
          </a:p>
          <a:p>
            <a:pPr marL="863599" lvl="1" indent="-431800" algn="just">
              <a:lnSpc>
                <a:spcPts val="5999"/>
              </a:lnSpc>
              <a:buFont typeface="Arial"/>
              <a:buChar char="•"/>
            </a:pPr>
            <a:r>
              <a:rPr lang="en-US" sz="3999" spc="-99">
                <a:solidFill>
                  <a:srgbClr val="000000"/>
                </a:solidFill>
                <a:latin typeface="Barlow Bold"/>
              </a:rPr>
              <a:t>Discrimination &amp; Segregation</a:t>
            </a:r>
            <a:r>
              <a:rPr lang="en-US" sz="3999" spc="-99">
                <a:solidFill>
                  <a:srgbClr val="000000"/>
                </a:solidFill>
                <a:latin typeface="Barlow"/>
              </a:rPr>
              <a:t> - Denied access to medical facilities and services</a:t>
            </a:r>
            <a:r>
              <a:rPr lang="en-US" sz="3999" spc="-99">
                <a:solidFill>
                  <a:srgbClr val="000000"/>
                </a:solidFill>
                <a:latin typeface="Barlow Italics"/>
              </a:rPr>
              <a:t> (Dryden and Nnorom, 2021)</a:t>
            </a:r>
          </a:p>
          <a:p>
            <a:pPr marL="863599" lvl="1" indent="-431800" algn="just">
              <a:lnSpc>
                <a:spcPts val="5999"/>
              </a:lnSpc>
              <a:buFont typeface="Arial"/>
              <a:buChar char="•"/>
            </a:pPr>
            <a:r>
              <a:rPr lang="en-US" sz="3999" spc="-99">
                <a:solidFill>
                  <a:srgbClr val="000000"/>
                </a:solidFill>
                <a:latin typeface="Barlow Bold"/>
              </a:rPr>
              <a:t>Systemic Racism and Bias</a:t>
            </a:r>
            <a:r>
              <a:rPr lang="en-US" sz="3999" spc="-99">
                <a:solidFill>
                  <a:srgbClr val="000000"/>
                </a:solidFill>
                <a:latin typeface="Barlow"/>
              </a:rPr>
              <a:t> </a:t>
            </a:r>
            <a:r>
              <a:rPr lang="en-US" sz="3999" spc="-99">
                <a:solidFill>
                  <a:srgbClr val="000000"/>
                </a:solidFill>
                <a:latin typeface="Barlow Italics"/>
              </a:rPr>
              <a:t>(Mahabir et al., 2021)</a:t>
            </a:r>
          </a:p>
          <a:p>
            <a:pPr marL="863599" lvl="1" indent="-431800" algn="just">
              <a:lnSpc>
                <a:spcPts val="5999"/>
              </a:lnSpc>
              <a:buFont typeface="Arial"/>
              <a:buChar char="•"/>
            </a:pPr>
            <a:r>
              <a:rPr lang="en-US" sz="3999" spc="-99">
                <a:solidFill>
                  <a:srgbClr val="020000"/>
                </a:solidFill>
                <a:latin typeface="Barlow Bold"/>
              </a:rPr>
              <a:t>Forced Sterilization</a:t>
            </a:r>
            <a:r>
              <a:rPr lang="en-US" sz="3999" spc="-99">
                <a:solidFill>
                  <a:srgbClr val="020000"/>
                </a:solidFill>
                <a:latin typeface="Barlow"/>
              </a:rPr>
              <a:t> - the implementation of the Eugenics Program in the early 20th century </a:t>
            </a:r>
            <a:r>
              <a:rPr lang="en-US" sz="3999" spc="-99">
                <a:solidFill>
                  <a:srgbClr val="020000"/>
                </a:solidFill>
                <a:latin typeface="Barlow Italics"/>
              </a:rPr>
              <a:t>(Alonso, 2020)</a:t>
            </a:r>
          </a:p>
        </p:txBody>
      </p:sp>
      <p:sp>
        <p:nvSpPr>
          <p:cNvPr id="4" name="Freeform 4"/>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5"/>
            <a:stretch>
              <a:fillRect l="-658" r="-658"/>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5400000">
            <a:off x="-124928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5400000">
            <a:off x="-1249287" y="404297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a:off x="-1252300"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4921736" y="3087415"/>
            <a:ext cx="2602611" cy="4114800"/>
          </a:xfrm>
          <a:custGeom>
            <a:avLst/>
            <a:gdLst/>
            <a:ahLst/>
            <a:cxnLst/>
            <a:rect l="l" t="t" r="r" b="b"/>
            <a:pathLst>
              <a:path w="2602611" h="4114800">
                <a:moveTo>
                  <a:pt x="0" y="0"/>
                </a:moveTo>
                <a:lnTo>
                  <a:pt x="2602611" y="0"/>
                </a:lnTo>
                <a:lnTo>
                  <a:pt x="260261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1438179" y="478899"/>
            <a:ext cx="15431690" cy="779149"/>
          </a:xfrm>
          <a:prstGeom prst="rect">
            <a:avLst/>
          </a:prstGeom>
        </p:spPr>
        <p:txBody>
          <a:bodyPr lIns="0" tIns="0" rIns="0" bIns="0" rtlCol="0" anchor="t">
            <a:spAutoFit/>
          </a:bodyPr>
          <a:lstStyle/>
          <a:p>
            <a:pPr marL="0" lvl="0" indent="0">
              <a:lnSpc>
                <a:spcPts val="5940"/>
              </a:lnSpc>
            </a:pPr>
            <a:r>
              <a:rPr lang="en-US" sz="5500" spc="-137">
                <a:solidFill>
                  <a:srgbClr val="000000"/>
                </a:solidFill>
                <a:latin typeface="Pragmatica Bold"/>
              </a:rPr>
              <a:t>HISTORICAL EVENTS THAT LED TO MISTRUST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7271003" y="516576"/>
            <a:ext cx="3745995" cy="843915"/>
          </a:xfrm>
          <a:prstGeom prst="rect">
            <a:avLst/>
          </a:prstGeom>
        </p:spPr>
        <p:txBody>
          <a:bodyPr lIns="0" tIns="0" rIns="0" bIns="0" rtlCol="0" anchor="t">
            <a:spAutoFit/>
          </a:bodyPr>
          <a:lstStyle/>
          <a:p>
            <a:pPr marL="0" lvl="0" indent="0">
              <a:lnSpc>
                <a:spcPts val="6480"/>
              </a:lnSpc>
            </a:pPr>
            <a:r>
              <a:rPr lang="en-US" sz="6000" spc="-150">
                <a:solidFill>
                  <a:srgbClr val="000000"/>
                </a:solidFill>
                <a:latin typeface="Pragmatica Bold"/>
              </a:rPr>
              <a:t>OUTLINE</a:t>
            </a:r>
          </a:p>
        </p:txBody>
      </p:sp>
      <p:sp>
        <p:nvSpPr>
          <p:cNvPr id="3" name="Freeform 3"/>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a:stretch>
              <a:fillRect/>
            </a:stretch>
          </a:blipFill>
        </p:spPr>
      </p:sp>
      <p:sp>
        <p:nvSpPr>
          <p:cNvPr id="4" name="Freeform 4"/>
          <p:cNvSpPr/>
          <p:nvPr/>
        </p:nvSpPr>
        <p:spPr>
          <a:xfrm rot="5400000">
            <a:off x="16540497" y="389999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16540497" y="11113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249287" y="85986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1249287" y="584404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400000">
            <a:off x="-1249287" y="308939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400000">
            <a:off x="-1249287" y="33474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2387514" y="1217616"/>
            <a:ext cx="14871786" cy="8448676"/>
          </a:xfrm>
          <a:prstGeom prst="rect">
            <a:avLst/>
          </a:prstGeom>
        </p:spPr>
        <p:txBody>
          <a:bodyPr lIns="0" tIns="0" rIns="0" bIns="0" rtlCol="0" anchor="t">
            <a:spAutoFit/>
          </a:bodyPr>
          <a:lstStyle/>
          <a:p>
            <a:pPr>
              <a:lnSpc>
                <a:spcPts val="6749"/>
              </a:lnSpc>
            </a:pPr>
            <a:r>
              <a:rPr lang="en-US" sz="4499">
                <a:solidFill>
                  <a:srgbClr val="000000"/>
                </a:solidFill>
                <a:latin typeface="Barlow"/>
              </a:rPr>
              <a:t>ACKNOWLEDGEMENTS</a:t>
            </a:r>
          </a:p>
          <a:p>
            <a:pPr>
              <a:lnSpc>
                <a:spcPts val="6749"/>
              </a:lnSpc>
            </a:pPr>
            <a:r>
              <a:rPr lang="en-US" sz="4499">
                <a:solidFill>
                  <a:srgbClr val="000000"/>
                </a:solidFill>
                <a:latin typeface="Barlow"/>
              </a:rPr>
              <a:t>PROJECT OVERVIEW &amp; PARTNERS</a:t>
            </a:r>
          </a:p>
          <a:p>
            <a:pPr>
              <a:lnSpc>
                <a:spcPts val="6749"/>
              </a:lnSpc>
            </a:pPr>
            <a:r>
              <a:rPr lang="en-US" sz="4499">
                <a:solidFill>
                  <a:srgbClr val="000000"/>
                </a:solidFill>
                <a:latin typeface="Barlow"/>
              </a:rPr>
              <a:t>OBJECTIVES</a:t>
            </a:r>
          </a:p>
          <a:p>
            <a:pPr>
              <a:lnSpc>
                <a:spcPts val="6749"/>
              </a:lnSpc>
            </a:pPr>
            <a:r>
              <a:rPr lang="en-US" sz="4499">
                <a:solidFill>
                  <a:srgbClr val="000000"/>
                </a:solidFill>
                <a:latin typeface="Barlow"/>
              </a:rPr>
              <a:t>INTRODUCTION</a:t>
            </a:r>
          </a:p>
          <a:p>
            <a:pPr>
              <a:lnSpc>
                <a:spcPts val="6749"/>
              </a:lnSpc>
            </a:pPr>
            <a:r>
              <a:rPr lang="en-US" sz="4499">
                <a:solidFill>
                  <a:srgbClr val="000000"/>
                </a:solidFill>
                <a:latin typeface="Barlow"/>
              </a:rPr>
              <a:t>CULTURAL INFLUENCES ON SEXUAL &amp; REPRODUCTIVE HEALTH (SRH)</a:t>
            </a:r>
          </a:p>
          <a:p>
            <a:pPr>
              <a:lnSpc>
                <a:spcPts val="6749"/>
              </a:lnSpc>
            </a:pPr>
            <a:r>
              <a:rPr lang="en-US" sz="4499">
                <a:solidFill>
                  <a:srgbClr val="000000"/>
                </a:solidFill>
                <a:latin typeface="Barlow"/>
              </a:rPr>
              <a:t>HISTORY OF AFRICAN, CARIBBEAN AND BLACK (ACB) POPULATION</a:t>
            </a:r>
          </a:p>
          <a:p>
            <a:pPr>
              <a:lnSpc>
                <a:spcPts val="6749"/>
              </a:lnSpc>
            </a:pPr>
            <a:r>
              <a:rPr lang="en-US" sz="4499">
                <a:solidFill>
                  <a:srgbClr val="000000"/>
                </a:solidFill>
                <a:latin typeface="Barlow"/>
              </a:rPr>
              <a:t>BUILDING TRUST &amp; CULTURAL COMPETENCE</a:t>
            </a:r>
          </a:p>
          <a:p>
            <a:pPr>
              <a:lnSpc>
                <a:spcPts val="6749"/>
              </a:lnSpc>
            </a:pPr>
            <a:r>
              <a:rPr lang="en-US" sz="4499">
                <a:solidFill>
                  <a:srgbClr val="000000"/>
                </a:solidFill>
                <a:latin typeface="Barlow"/>
              </a:rPr>
              <a:t>CONCLUSION</a:t>
            </a:r>
          </a:p>
        </p:txBody>
      </p:sp>
      <p:sp>
        <p:nvSpPr>
          <p:cNvPr id="12" name="Freeform 12"/>
          <p:cNvSpPr/>
          <p:nvPr/>
        </p:nvSpPr>
        <p:spPr>
          <a:xfrm>
            <a:off x="1809300" y="5024347"/>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809300" y="8412180"/>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809300" y="3277132"/>
            <a:ext cx="313268" cy="313268"/>
          </a:xfrm>
          <a:custGeom>
            <a:avLst/>
            <a:gdLst/>
            <a:ahLst/>
            <a:cxnLst/>
            <a:rect l="l" t="t" r="r" b="b"/>
            <a:pathLst>
              <a:path w="313268" h="313268">
                <a:moveTo>
                  <a:pt x="0" y="0"/>
                </a:moveTo>
                <a:lnTo>
                  <a:pt x="313268" y="0"/>
                </a:lnTo>
                <a:lnTo>
                  <a:pt x="313268" y="313267"/>
                </a:lnTo>
                <a:lnTo>
                  <a:pt x="0" y="313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809300" y="6660637"/>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809300" y="4149104"/>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1809300" y="2401889"/>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a:off x="1809300" y="1526840"/>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a:off x="1809300" y="9258300"/>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3"/>
            <a:stretch>
              <a:fillRect l="-658" r="-658"/>
            </a:stretch>
          </a:blipFill>
        </p:spPr>
      </p:sp>
      <p:sp>
        <p:nvSpPr>
          <p:cNvPr id="3" name="Freeform 3"/>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7346128" y="6632049"/>
            <a:ext cx="2662866" cy="2626251"/>
          </a:xfrm>
          <a:custGeom>
            <a:avLst/>
            <a:gdLst/>
            <a:ahLst/>
            <a:cxnLst/>
            <a:rect l="l" t="t" r="r" b="b"/>
            <a:pathLst>
              <a:path w="2662866" h="2626251">
                <a:moveTo>
                  <a:pt x="0" y="0"/>
                </a:moveTo>
                <a:lnTo>
                  <a:pt x="2662865" y="0"/>
                </a:lnTo>
                <a:lnTo>
                  <a:pt x="2662865" y="2626251"/>
                </a:lnTo>
                <a:lnTo>
                  <a:pt x="0" y="26262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10"/>
          <p:cNvGrpSpPr/>
          <p:nvPr/>
        </p:nvGrpSpPr>
        <p:grpSpPr>
          <a:xfrm>
            <a:off x="2322412" y="5863085"/>
            <a:ext cx="2775815" cy="277581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046"/>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499"/>
                </a:lnSpc>
              </a:pPr>
              <a:r>
                <a:rPr lang="en-US" sz="2499">
                  <a:solidFill>
                    <a:srgbClr val="830C4F"/>
                  </a:solidFill>
                  <a:latin typeface="Barlow Bold"/>
                </a:rPr>
                <a:t>CULTURAL COMPETENCY TRAINING</a:t>
              </a:r>
            </a:p>
          </p:txBody>
        </p:sp>
      </p:grpSp>
      <p:sp>
        <p:nvSpPr>
          <p:cNvPr id="13" name="TextBox 13"/>
          <p:cNvSpPr txBox="1"/>
          <p:nvPr/>
        </p:nvSpPr>
        <p:spPr>
          <a:xfrm>
            <a:off x="1525910" y="897048"/>
            <a:ext cx="15733390" cy="779149"/>
          </a:xfrm>
          <a:prstGeom prst="rect">
            <a:avLst/>
          </a:prstGeom>
        </p:spPr>
        <p:txBody>
          <a:bodyPr lIns="0" tIns="0" rIns="0" bIns="0" rtlCol="0" anchor="t">
            <a:spAutoFit/>
          </a:bodyPr>
          <a:lstStyle/>
          <a:p>
            <a:pPr marL="0" lvl="0" indent="0">
              <a:lnSpc>
                <a:spcPts val="5940"/>
              </a:lnSpc>
            </a:pPr>
            <a:r>
              <a:rPr lang="en-US" sz="5500" spc="-137">
                <a:solidFill>
                  <a:srgbClr val="000000"/>
                </a:solidFill>
                <a:latin typeface="Pragmatica Bold"/>
              </a:rPr>
              <a:t>BUILDING TRUST: PRACTICAL TIPS FOR HCPs</a:t>
            </a:r>
          </a:p>
        </p:txBody>
      </p:sp>
      <p:grpSp>
        <p:nvGrpSpPr>
          <p:cNvPr id="14" name="Group 14"/>
          <p:cNvGrpSpPr/>
          <p:nvPr/>
        </p:nvGrpSpPr>
        <p:grpSpPr>
          <a:xfrm>
            <a:off x="10837325" y="2148025"/>
            <a:ext cx="2995475" cy="299547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A12A"/>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499"/>
                </a:lnSpc>
              </a:pPr>
              <a:r>
                <a:rPr lang="en-US" sz="2499">
                  <a:solidFill>
                    <a:srgbClr val="830C4F"/>
                  </a:solidFill>
                  <a:latin typeface="Barlow Bold"/>
                </a:rPr>
                <a:t>STAFF DIVERSITY &amp; INCLUSIVITY</a:t>
              </a:r>
            </a:p>
          </p:txBody>
        </p:sp>
      </p:grpSp>
      <p:grpSp>
        <p:nvGrpSpPr>
          <p:cNvPr id="17" name="Group 17"/>
          <p:cNvGrpSpPr/>
          <p:nvPr/>
        </p:nvGrpSpPr>
        <p:grpSpPr>
          <a:xfrm>
            <a:off x="12621968" y="5721837"/>
            <a:ext cx="2917063" cy="291706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3499"/>
                </a:lnSpc>
              </a:pPr>
              <a:r>
                <a:rPr lang="en-US" sz="2499">
                  <a:solidFill>
                    <a:srgbClr val="830C4F"/>
                  </a:solidFill>
                  <a:latin typeface="Barlow Bold"/>
                </a:rPr>
                <a:t>COMMUNITY ENGAGEMENT</a:t>
              </a:r>
            </a:p>
          </p:txBody>
        </p:sp>
      </p:grpSp>
      <p:grpSp>
        <p:nvGrpSpPr>
          <p:cNvPr id="20" name="Group 20"/>
          <p:cNvGrpSpPr/>
          <p:nvPr/>
        </p:nvGrpSpPr>
        <p:grpSpPr>
          <a:xfrm rot="-7747397">
            <a:off x="9836808" y="4737762"/>
            <a:ext cx="1133124" cy="2250645"/>
            <a:chOff x="0" y="0"/>
            <a:chExt cx="545646" cy="1083778"/>
          </a:xfrm>
        </p:grpSpPr>
        <p:sp>
          <p:nvSpPr>
            <p:cNvPr id="21" name="Freeform 21"/>
            <p:cNvSpPr/>
            <p:nvPr/>
          </p:nvSpPr>
          <p:spPr>
            <a:xfrm>
              <a:off x="0" y="0"/>
              <a:ext cx="545646" cy="1083778"/>
            </a:xfrm>
            <a:custGeom>
              <a:avLst/>
              <a:gdLst/>
              <a:ahLst/>
              <a:cxnLst/>
              <a:rect l="l" t="t" r="r" b="b"/>
              <a:pathLst>
                <a:path w="545646" h="1083778">
                  <a:moveTo>
                    <a:pt x="272823" y="0"/>
                  </a:moveTo>
                  <a:lnTo>
                    <a:pt x="0" y="406400"/>
                  </a:lnTo>
                  <a:lnTo>
                    <a:pt x="203200" y="406400"/>
                  </a:lnTo>
                  <a:lnTo>
                    <a:pt x="203200" y="1083778"/>
                  </a:lnTo>
                  <a:lnTo>
                    <a:pt x="342446" y="1083778"/>
                  </a:lnTo>
                  <a:lnTo>
                    <a:pt x="342446" y="406400"/>
                  </a:lnTo>
                  <a:lnTo>
                    <a:pt x="545646" y="406400"/>
                  </a:lnTo>
                  <a:lnTo>
                    <a:pt x="272823" y="0"/>
                  </a:lnTo>
                  <a:close/>
                </a:path>
              </a:pathLst>
            </a:custGeom>
            <a:solidFill>
              <a:srgbClr val="830C4F"/>
            </a:solidFill>
          </p:spPr>
        </p:sp>
        <p:sp>
          <p:nvSpPr>
            <p:cNvPr id="22" name="TextBox 22"/>
            <p:cNvSpPr txBox="1"/>
            <p:nvPr/>
          </p:nvSpPr>
          <p:spPr>
            <a:xfrm>
              <a:off x="203200" y="53975"/>
              <a:ext cx="139246" cy="1029803"/>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5465840">
            <a:off x="10748919" y="6475373"/>
            <a:ext cx="1133124" cy="2250645"/>
            <a:chOff x="0" y="0"/>
            <a:chExt cx="545646" cy="1083778"/>
          </a:xfrm>
        </p:grpSpPr>
        <p:sp>
          <p:nvSpPr>
            <p:cNvPr id="24" name="Freeform 24"/>
            <p:cNvSpPr/>
            <p:nvPr/>
          </p:nvSpPr>
          <p:spPr>
            <a:xfrm>
              <a:off x="0" y="0"/>
              <a:ext cx="545646" cy="1083778"/>
            </a:xfrm>
            <a:custGeom>
              <a:avLst/>
              <a:gdLst/>
              <a:ahLst/>
              <a:cxnLst/>
              <a:rect l="l" t="t" r="r" b="b"/>
              <a:pathLst>
                <a:path w="545646" h="1083778">
                  <a:moveTo>
                    <a:pt x="272823" y="0"/>
                  </a:moveTo>
                  <a:lnTo>
                    <a:pt x="0" y="406400"/>
                  </a:lnTo>
                  <a:lnTo>
                    <a:pt x="203200" y="406400"/>
                  </a:lnTo>
                  <a:lnTo>
                    <a:pt x="203200" y="1083778"/>
                  </a:lnTo>
                  <a:lnTo>
                    <a:pt x="342446" y="1083778"/>
                  </a:lnTo>
                  <a:lnTo>
                    <a:pt x="342446" y="406400"/>
                  </a:lnTo>
                  <a:lnTo>
                    <a:pt x="545646" y="406400"/>
                  </a:lnTo>
                  <a:lnTo>
                    <a:pt x="272823" y="0"/>
                  </a:lnTo>
                  <a:close/>
                </a:path>
              </a:pathLst>
            </a:custGeom>
            <a:solidFill>
              <a:srgbClr val="830C4F"/>
            </a:solidFill>
          </p:spPr>
        </p:sp>
        <p:sp>
          <p:nvSpPr>
            <p:cNvPr id="25" name="TextBox 25"/>
            <p:cNvSpPr txBox="1"/>
            <p:nvPr/>
          </p:nvSpPr>
          <p:spPr>
            <a:xfrm>
              <a:off x="203200" y="53975"/>
              <a:ext cx="139246" cy="1029803"/>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rot="8003468">
            <a:off x="6778281" y="5006177"/>
            <a:ext cx="983966" cy="1954382"/>
            <a:chOff x="0" y="0"/>
            <a:chExt cx="545646" cy="1083778"/>
          </a:xfrm>
        </p:grpSpPr>
        <p:sp>
          <p:nvSpPr>
            <p:cNvPr id="27" name="Freeform 27"/>
            <p:cNvSpPr/>
            <p:nvPr/>
          </p:nvSpPr>
          <p:spPr>
            <a:xfrm>
              <a:off x="0" y="0"/>
              <a:ext cx="545646" cy="1083778"/>
            </a:xfrm>
            <a:custGeom>
              <a:avLst/>
              <a:gdLst/>
              <a:ahLst/>
              <a:cxnLst/>
              <a:rect l="l" t="t" r="r" b="b"/>
              <a:pathLst>
                <a:path w="545646" h="1083778">
                  <a:moveTo>
                    <a:pt x="272823" y="0"/>
                  </a:moveTo>
                  <a:lnTo>
                    <a:pt x="0" y="406400"/>
                  </a:lnTo>
                  <a:lnTo>
                    <a:pt x="203200" y="406400"/>
                  </a:lnTo>
                  <a:lnTo>
                    <a:pt x="203200" y="1083778"/>
                  </a:lnTo>
                  <a:lnTo>
                    <a:pt x="342446" y="1083778"/>
                  </a:lnTo>
                  <a:lnTo>
                    <a:pt x="342446" y="406400"/>
                  </a:lnTo>
                  <a:lnTo>
                    <a:pt x="545646" y="406400"/>
                  </a:lnTo>
                  <a:lnTo>
                    <a:pt x="272823" y="0"/>
                  </a:lnTo>
                  <a:close/>
                </a:path>
              </a:pathLst>
            </a:custGeom>
            <a:solidFill>
              <a:srgbClr val="830C4F"/>
            </a:solidFill>
          </p:spPr>
        </p:sp>
        <p:sp>
          <p:nvSpPr>
            <p:cNvPr id="28" name="TextBox 28"/>
            <p:cNvSpPr txBox="1"/>
            <p:nvPr/>
          </p:nvSpPr>
          <p:spPr>
            <a:xfrm>
              <a:off x="203200" y="53975"/>
              <a:ext cx="139246" cy="1029803"/>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rot="5400000">
            <a:off x="5760067" y="6682838"/>
            <a:ext cx="924221" cy="1835715"/>
            <a:chOff x="0" y="0"/>
            <a:chExt cx="545646" cy="1083778"/>
          </a:xfrm>
        </p:grpSpPr>
        <p:sp>
          <p:nvSpPr>
            <p:cNvPr id="30" name="Freeform 30"/>
            <p:cNvSpPr/>
            <p:nvPr/>
          </p:nvSpPr>
          <p:spPr>
            <a:xfrm>
              <a:off x="0" y="0"/>
              <a:ext cx="545646" cy="1083778"/>
            </a:xfrm>
            <a:custGeom>
              <a:avLst/>
              <a:gdLst/>
              <a:ahLst/>
              <a:cxnLst/>
              <a:rect l="l" t="t" r="r" b="b"/>
              <a:pathLst>
                <a:path w="545646" h="1083778">
                  <a:moveTo>
                    <a:pt x="272823" y="0"/>
                  </a:moveTo>
                  <a:lnTo>
                    <a:pt x="0" y="406400"/>
                  </a:lnTo>
                  <a:lnTo>
                    <a:pt x="203200" y="406400"/>
                  </a:lnTo>
                  <a:lnTo>
                    <a:pt x="203200" y="1083778"/>
                  </a:lnTo>
                  <a:lnTo>
                    <a:pt x="342446" y="1083778"/>
                  </a:lnTo>
                  <a:lnTo>
                    <a:pt x="342446" y="406400"/>
                  </a:lnTo>
                  <a:lnTo>
                    <a:pt x="545646" y="406400"/>
                  </a:lnTo>
                  <a:lnTo>
                    <a:pt x="272823" y="0"/>
                  </a:lnTo>
                  <a:close/>
                </a:path>
              </a:pathLst>
            </a:custGeom>
            <a:solidFill>
              <a:srgbClr val="830C4F"/>
            </a:solidFill>
          </p:spPr>
        </p:sp>
        <p:sp>
          <p:nvSpPr>
            <p:cNvPr id="31" name="TextBox 31"/>
            <p:cNvSpPr txBox="1"/>
            <p:nvPr/>
          </p:nvSpPr>
          <p:spPr>
            <a:xfrm>
              <a:off x="203200" y="53975"/>
              <a:ext cx="139246" cy="1029803"/>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4724440" y="2148025"/>
            <a:ext cx="3067919" cy="2995475"/>
            <a:chOff x="0" y="0"/>
            <a:chExt cx="832457" cy="812800"/>
          </a:xfrm>
        </p:grpSpPr>
        <p:sp>
          <p:nvSpPr>
            <p:cNvPr id="33" name="Freeform 33"/>
            <p:cNvSpPr/>
            <p:nvPr/>
          </p:nvSpPr>
          <p:spPr>
            <a:xfrm>
              <a:off x="0" y="0"/>
              <a:ext cx="832457" cy="812800"/>
            </a:xfrm>
            <a:custGeom>
              <a:avLst/>
              <a:gdLst/>
              <a:ahLst/>
              <a:cxnLst/>
              <a:rect l="l" t="t" r="r" b="b"/>
              <a:pathLst>
                <a:path w="832457" h="812800">
                  <a:moveTo>
                    <a:pt x="416229" y="0"/>
                  </a:moveTo>
                  <a:cubicBezTo>
                    <a:pt x="186352" y="0"/>
                    <a:pt x="0" y="181951"/>
                    <a:pt x="0" y="406400"/>
                  </a:cubicBezTo>
                  <a:cubicBezTo>
                    <a:pt x="0" y="630849"/>
                    <a:pt x="186352" y="812800"/>
                    <a:pt x="416229" y="812800"/>
                  </a:cubicBezTo>
                  <a:cubicBezTo>
                    <a:pt x="646105" y="812800"/>
                    <a:pt x="832457" y="630849"/>
                    <a:pt x="832457" y="406400"/>
                  </a:cubicBezTo>
                  <a:cubicBezTo>
                    <a:pt x="832457" y="181951"/>
                    <a:pt x="646105" y="0"/>
                    <a:pt x="416229" y="0"/>
                  </a:cubicBezTo>
                  <a:close/>
                </a:path>
              </a:pathLst>
            </a:custGeom>
            <a:solidFill>
              <a:srgbClr val="EC9B72"/>
            </a:solidFill>
          </p:spPr>
        </p:sp>
        <p:sp>
          <p:nvSpPr>
            <p:cNvPr id="34" name="TextBox 34"/>
            <p:cNvSpPr txBox="1"/>
            <p:nvPr/>
          </p:nvSpPr>
          <p:spPr>
            <a:xfrm>
              <a:off x="78043" y="19050"/>
              <a:ext cx="676372" cy="717550"/>
            </a:xfrm>
            <a:prstGeom prst="rect">
              <a:avLst/>
            </a:prstGeom>
          </p:spPr>
          <p:txBody>
            <a:bodyPr lIns="50800" tIns="50800" rIns="50800" bIns="50800" rtlCol="0" anchor="ctr"/>
            <a:lstStyle/>
            <a:p>
              <a:pPr algn="ctr">
                <a:lnSpc>
                  <a:spcPts val="3499"/>
                </a:lnSpc>
              </a:pPr>
              <a:r>
                <a:rPr lang="en-US" sz="2499">
                  <a:solidFill>
                    <a:srgbClr val="830C4F"/>
                  </a:solidFill>
                  <a:latin typeface="Barlow Bold"/>
                </a:rPr>
                <a:t>OPEN &amp; TRANSPARENT COMMUNICATION</a:t>
              </a:r>
            </a:p>
          </p:txBody>
        </p:sp>
      </p:grpSp>
      <p:sp>
        <p:nvSpPr>
          <p:cNvPr id="35" name="Freeform 35"/>
          <p:cNvSpPr/>
          <p:nvPr/>
        </p:nvSpPr>
        <p:spPr>
          <a:xfrm rot="5400000">
            <a:off x="-1249287" y="88499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3"/>
            <a:stretch>
              <a:fillRect l="-658" r="-658"/>
            </a:stretch>
          </a:blipFill>
        </p:spPr>
      </p:sp>
      <p:sp>
        <p:nvSpPr>
          <p:cNvPr id="3" name="Freeform 3"/>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4472310" y="4095373"/>
            <a:ext cx="2990518" cy="2949398"/>
          </a:xfrm>
          <a:custGeom>
            <a:avLst/>
            <a:gdLst/>
            <a:ahLst/>
            <a:cxnLst/>
            <a:rect l="l" t="t" r="r" b="b"/>
            <a:pathLst>
              <a:path w="2990518" h="2949398">
                <a:moveTo>
                  <a:pt x="0" y="0"/>
                </a:moveTo>
                <a:lnTo>
                  <a:pt x="2990518" y="0"/>
                </a:lnTo>
                <a:lnTo>
                  <a:pt x="2990518" y="2949398"/>
                </a:lnTo>
                <a:lnTo>
                  <a:pt x="0" y="29493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a:off x="-1249287" y="88499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090097" y="2975199"/>
            <a:ext cx="12791664" cy="5512894"/>
          </a:xfrm>
          <a:custGeom>
            <a:avLst/>
            <a:gdLst/>
            <a:ahLst/>
            <a:cxnLst/>
            <a:rect l="l" t="t" r="r" b="b"/>
            <a:pathLst>
              <a:path w="12791664" h="5512894">
                <a:moveTo>
                  <a:pt x="0" y="0"/>
                </a:moveTo>
                <a:lnTo>
                  <a:pt x="12791663" y="0"/>
                </a:lnTo>
                <a:lnTo>
                  <a:pt x="12791663" y="5512894"/>
                </a:lnTo>
                <a:lnTo>
                  <a:pt x="0" y="5512894"/>
                </a:lnTo>
                <a:lnTo>
                  <a:pt x="0" y="0"/>
                </a:lnTo>
                <a:close/>
              </a:path>
            </a:pathLst>
          </a:custGeom>
          <a:blipFill>
            <a:blip r:embed="rId8"/>
            <a:stretch>
              <a:fillRect t="-22703" b="-22703"/>
            </a:stretch>
          </a:blipFill>
        </p:spPr>
      </p:sp>
      <p:grpSp>
        <p:nvGrpSpPr>
          <p:cNvPr id="12" name="Group 12"/>
          <p:cNvGrpSpPr/>
          <p:nvPr/>
        </p:nvGrpSpPr>
        <p:grpSpPr>
          <a:xfrm>
            <a:off x="1405461" y="3862596"/>
            <a:ext cx="2339897" cy="3738100"/>
            <a:chOff x="0" y="0"/>
            <a:chExt cx="616269" cy="984520"/>
          </a:xfrm>
        </p:grpSpPr>
        <p:sp>
          <p:nvSpPr>
            <p:cNvPr id="13" name="Freeform 13"/>
            <p:cNvSpPr/>
            <p:nvPr/>
          </p:nvSpPr>
          <p:spPr>
            <a:xfrm>
              <a:off x="0" y="0"/>
              <a:ext cx="616269" cy="984520"/>
            </a:xfrm>
            <a:custGeom>
              <a:avLst/>
              <a:gdLst/>
              <a:ahLst/>
              <a:cxnLst/>
              <a:rect l="l" t="t" r="r" b="b"/>
              <a:pathLst>
                <a:path w="616269" h="984520">
                  <a:moveTo>
                    <a:pt x="168742" y="0"/>
                  </a:moveTo>
                  <a:lnTo>
                    <a:pt x="447528" y="0"/>
                  </a:lnTo>
                  <a:cubicBezTo>
                    <a:pt x="540721" y="0"/>
                    <a:pt x="616269" y="75548"/>
                    <a:pt x="616269" y="168742"/>
                  </a:cubicBezTo>
                  <a:lnTo>
                    <a:pt x="616269" y="815779"/>
                  </a:lnTo>
                  <a:cubicBezTo>
                    <a:pt x="616269" y="908972"/>
                    <a:pt x="540721" y="984520"/>
                    <a:pt x="447528" y="984520"/>
                  </a:cubicBezTo>
                  <a:lnTo>
                    <a:pt x="168742" y="984520"/>
                  </a:lnTo>
                  <a:cubicBezTo>
                    <a:pt x="75548" y="984520"/>
                    <a:pt x="0" y="908972"/>
                    <a:pt x="0" y="815779"/>
                  </a:cubicBezTo>
                  <a:lnTo>
                    <a:pt x="0" y="168742"/>
                  </a:lnTo>
                  <a:cubicBezTo>
                    <a:pt x="0" y="75548"/>
                    <a:pt x="75548" y="0"/>
                    <a:pt x="168742" y="0"/>
                  </a:cubicBezTo>
                  <a:close/>
                </a:path>
              </a:pathLst>
            </a:custGeom>
            <a:solidFill>
              <a:srgbClr val="38B6FF"/>
            </a:solidFill>
          </p:spPr>
        </p:sp>
        <p:sp>
          <p:nvSpPr>
            <p:cNvPr id="14" name="TextBox 14"/>
            <p:cNvSpPr txBox="1"/>
            <p:nvPr/>
          </p:nvSpPr>
          <p:spPr>
            <a:xfrm>
              <a:off x="0" y="-47625"/>
              <a:ext cx="616269" cy="1032145"/>
            </a:xfrm>
            <a:prstGeom prst="rect">
              <a:avLst/>
            </a:prstGeom>
          </p:spPr>
          <p:txBody>
            <a:bodyPr lIns="50800" tIns="50800" rIns="50800" bIns="50800" rtlCol="0" anchor="ctr"/>
            <a:lstStyle/>
            <a:p>
              <a:pPr algn="ctr">
                <a:lnSpc>
                  <a:spcPts val="3064"/>
                </a:lnSpc>
              </a:pPr>
              <a:r>
                <a:rPr lang="en-US" sz="2199">
                  <a:solidFill>
                    <a:srgbClr val="AF2227"/>
                  </a:solidFill>
                  <a:latin typeface="Barlow Bold"/>
                </a:rPr>
                <a:t>PATIENT EMPOWERMENT</a:t>
              </a:r>
            </a:p>
          </p:txBody>
        </p:sp>
      </p:grpSp>
      <p:grpSp>
        <p:nvGrpSpPr>
          <p:cNvPr id="15" name="Group 15"/>
          <p:cNvGrpSpPr/>
          <p:nvPr/>
        </p:nvGrpSpPr>
        <p:grpSpPr>
          <a:xfrm>
            <a:off x="4671653" y="3862596"/>
            <a:ext cx="2339897" cy="3738100"/>
            <a:chOff x="0" y="0"/>
            <a:chExt cx="616269" cy="984520"/>
          </a:xfrm>
        </p:grpSpPr>
        <p:sp>
          <p:nvSpPr>
            <p:cNvPr id="16" name="Freeform 16"/>
            <p:cNvSpPr/>
            <p:nvPr/>
          </p:nvSpPr>
          <p:spPr>
            <a:xfrm>
              <a:off x="0" y="0"/>
              <a:ext cx="616269" cy="984520"/>
            </a:xfrm>
            <a:custGeom>
              <a:avLst/>
              <a:gdLst/>
              <a:ahLst/>
              <a:cxnLst/>
              <a:rect l="l" t="t" r="r" b="b"/>
              <a:pathLst>
                <a:path w="616269" h="984520">
                  <a:moveTo>
                    <a:pt x="168742" y="0"/>
                  </a:moveTo>
                  <a:lnTo>
                    <a:pt x="447528" y="0"/>
                  </a:lnTo>
                  <a:cubicBezTo>
                    <a:pt x="540721" y="0"/>
                    <a:pt x="616269" y="75548"/>
                    <a:pt x="616269" y="168742"/>
                  </a:cubicBezTo>
                  <a:lnTo>
                    <a:pt x="616269" y="815779"/>
                  </a:lnTo>
                  <a:cubicBezTo>
                    <a:pt x="616269" y="908972"/>
                    <a:pt x="540721" y="984520"/>
                    <a:pt x="447528" y="984520"/>
                  </a:cubicBezTo>
                  <a:lnTo>
                    <a:pt x="168742" y="984520"/>
                  </a:lnTo>
                  <a:cubicBezTo>
                    <a:pt x="75548" y="984520"/>
                    <a:pt x="0" y="908972"/>
                    <a:pt x="0" y="815779"/>
                  </a:cubicBezTo>
                  <a:lnTo>
                    <a:pt x="0" y="168742"/>
                  </a:lnTo>
                  <a:cubicBezTo>
                    <a:pt x="0" y="75548"/>
                    <a:pt x="75548" y="0"/>
                    <a:pt x="168742" y="0"/>
                  </a:cubicBezTo>
                  <a:close/>
                </a:path>
              </a:pathLst>
            </a:custGeom>
            <a:solidFill>
              <a:srgbClr val="5A8CF2"/>
            </a:solidFill>
          </p:spPr>
        </p:sp>
        <p:sp>
          <p:nvSpPr>
            <p:cNvPr id="17" name="TextBox 17"/>
            <p:cNvSpPr txBox="1"/>
            <p:nvPr/>
          </p:nvSpPr>
          <p:spPr>
            <a:xfrm>
              <a:off x="0" y="-47625"/>
              <a:ext cx="616269" cy="1032145"/>
            </a:xfrm>
            <a:prstGeom prst="rect">
              <a:avLst/>
            </a:prstGeom>
          </p:spPr>
          <p:txBody>
            <a:bodyPr lIns="50800" tIns="50800" rIns="50800" bIns="50800" rtlCol="0" anchor="ctr"/>
            <a:lstStyle/>
            <a:p>
              <a:pPr algn="ctr">
                <a:lnSpc>
                  <a:spcPts val="3064"/>
                </a:lnSpc>
              </a:pPr>
              <a:r>
                <a:rPr lang="en-US" sz="2199">
                  <a:solidFill>
                    <a:srgbClr val="AD202F"/>
                  </a:solidFill>
                  <a:latin typeface="Barlow Bold"/>
                </a:rPr>
                <a:t>PATIENT AUTONOMY &amp; INVOLVEMENT</a:t>
              </a:r>
            </a:p>
          </p:txBody>
        </p:sp>
      </p:grpSp>
      <p:grpSp>
        <p:nvGrpSpPr>
          <p:cNvPr id="18" name="Group 18"/>
          <p:cNvGrpSpPr/>
          <p:nvPr/>
        </p:nvGrpSpPr>
        <p:grpSpPr>
          <a:xfrm>
            <a:off x="7916425" y="3862596"/>
            <a:ext cx="2339897" cy="3738100"/>
            <a:chOff x="0" y="0"/>
            <a:chExt cx="616269" cy="984520"/>
          </a:xfrm>
        </p:grpSpPr>
        <p:sp>
          <p:nvSpPr>
            <p:cNvPr id="19" name="Freeform 19"/>
            <p:cNvSpPr/>
            <p:nvPr/>
          </p:nvSpPr>
          <p:spPr>
            <a:xfrm>
              <a:off x="0" y="0"/>
              <a:ext cx="616269" cy="984520"/>
            </a:xfrm>
            <a:custGeom>
              <a:avLst/>
              <a:gdLst/>
              <a:ahLst/>
              <a:cxnLst/>
              <a:rect l="l" t="t" r="r" b="b"/>
              <a:pathLst>
                <a:path w="616269" h="984520">
                  <a:moveTo>
                    <a:pt x="168742" y="0"/>
                  </a:moveTo>
                  <a:lnTo>
                    <a:pt x="447528" y="0"/>
                  </a:lnTo>
                  <a:cubicBezTo>
                    <a:pt x="540721" y="0"/>
                    <a:pt x="616269" y="75548"/>
                    <a:pt x="616269" y="168742"/>
                  </a:cubicBezTo>
                  <a:lnTo>
                    <a:pt x="616269" y="815779"/>
                  </a:lnTo>
                  <a:cubicBezTo>
                    <a:pt x="616269" y="908972"/>
                    <a:pt x="540721" y="984520"/>
                    <a:pt x="447528" y="984520"/>
                  </a:cubicBezTo>
                  <a:lnTo>
                    <a:pt x="168742" y="984520"/>
                  </a:lnTo>
                  <a:cubicBezTo>
                    <a:pt x="75548" y="984520"/>
                    <a:pt x="0" y="908972"/>
                    <a:pt x="0" y="815779"/>
                  </a:cubicBezTo>
                  <a:lnTo>
                    <a:pt x="0" y="168742"/>
                  </a:lnTo>
                  <a:cubicBezTo>
                    <a:pt x="0" y="75548"/>
                    <a:pt x="75548" y="0"/>
                    <a:pt x="168742" y="0"/>
                  </a:cubicBezTo>
                  <a:close/>
                </a:path>
              </a:pathLst>
            </a:custGeom>
            <a:solidFill>
              <a:srgbClr val="1F3B80"/>
            </a:solidFill>
          </p:spPr>
        </p:sp>
        <p:sp>
          <p:nvSpPr>
            <p:cNvPr id="20" name="TextBox 20"/>
            <p:cNvSpPr txBox="1"/>
            <p:nvPr/>
          </p:nvSpPr>
          <p:spPr>
            <a:xfrm>
              <a:off x="0" y="-47625"/>
              <a:ext cx="616269" cy="1032145"/>
            </a:xfrm>
            <a:prstGeom prst="rect">
              <a:avLst/>
            </a:prstGeom>
          </p:spPr>
          <p:txBody>
            <a:bodyPr lIns="50800" tIns="50800" rIns="50800" bIns="50800" rtlCol="0" anchor="ctr"/>
            <a:lstStyle/>
            <a:p>
              <a:pPr algn="ctr">
                <a:lnSpc>
                  <a:spcPts val="2925"/>
                </a:lnSpc>
              </a:pPr>
              <a:r>
                <a:rPr lang="en-US" sz="2100">
                  <a:solidFill>
                    <a:srgbClr val="FFFFFF"/>
                  </a:solidFill>
                  <a:latin typeface="Barlow Bold"/>
                </a:rPr>
                <a:t>ACCESSIBLE &amp; EQUITABLE CARE</a:t>
              </a:r>
            </a:p>
          </p:txBody>
        </p:sp>
      </p:grpSp>
      <p:sp>
        <p:nvSpPr>
          <p:cNvPr id="21" name="TextBox 21"/>
          <p:cNvSpPr txBox="1"/>
          <p:nvPr/>
        </p:nvSpPr>
        <p:spPr>
          <a:xfrm>
            <a:off x="861245" y="312028"/>
            <a:ext cx="16601583" cy="936625"/>
          </a:xfrm>
          <a:prstGeom prst="rect">
            <a:avLst/>
          </a:prstGeom>
        </p:spPr>
        <p:txBody>
          <a:bodyPr lIns="0" tIns="0" rIns="0" bIns="0" rtlCol="0" anchor="t">
            <a:spAutoFit/>
          </a:bodyPr>
          <a:lstStyle/>
          <a:p>
            <a:pPr algn="ctr">
              <a:lnSpc>
                <a:spcPts val="7699"/>
              </a:lnSpc>
              <a:spcBef>
                <a:spcPct val="0"/>
              </a:spcBef>
            </a:pPr>
            <a:r>
              <a:rPr lang="en-US" sz="5499">
                <a:solidFill>
                  <a:srgbClr val="000000"/>
                </a:solidFill>
                <a:latin typeface="Pragmatica Bold"/>
              </a:rPr>
              <a:t>BUILDING TRUST: PRACTICAL TIPS FOR HCPs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408194" y="7471370"/>
            <a:ext cx="4736020" cy="4303858"/>
          </a:xfrm>
          <a:custGeom>
            <a:avLst/>
            <a:gdLst/>
            <a:ahLst/>
            <a:cxnLst/>
            <a:rect l="l" t="t" r="r" b="b"/>
            <a:pathLst>
              <a:path w="4736020" h="4303858">
                <a:moveTo>
                  <a:pt x="0" y="0"/>
                </a:moveTo>
                <a:lnTo>
                  <a:pt x="4736020" y="0"/>
                </a:lnTo>
                <a:lnTo>
                  <a:pt x="4736020" y="4303858"/>
                </a:lnTo>
                <a:lnTo>
                  <a:pt x="0" y="4303858"/>
                </a:lnTo>
                <a:lnTo>
                  <a:pt x="0" y="0"/>
                </a:lnTo>
                <a:close/>
              </a:path>
            </a:pathLst>
          </a:custGeom>
          <a:blipFill>
            <a:blip r:embed="rId3"/>
            <a:stretch>
              <a:fillRect/>
            </a:stretch>
          </a:blipFill>
        </p:spPr>
      </p:sp>
      <p:grpSp>
        <p:nvGrpSpPr>
          <p:cNvPr id="3" name="Group 3"/>
          <p:cNvGrpSpPr/>
          <p:nvPr/>
        </p:nvGrpSpPr>
        <p:grpSpPr>
          <a:xfrm>
            <a:off x="-970019" y="7552607"/>
            <a:ext cx="3703514" cy="4059817"/>
            <a:chOff x="0" y="0"/>
            <a:chExt cx="741466" cy="812800"/>
          </a:xfrm>
        </p:grpSpPr>
        <p:sp>
          <p:nvSpPr>
            <p:cNvPr id="4" name="Freeform 4"/>
            <p:cNvSpPr/>
            <p:nvPr/>
          </p:nvSpPr>
          <p:spPr>
            <a:xfrm>
              <a:off x="0" y="7814"/>
              <a:ext cx="741466" cy="797173"/>
            </a:xfrm>
            <a:custGeom>
              <a:avLst/>
              <a:gdLst/>
              <a:ahLst/>
              <a:cxnLst/>
              <a:rect l="l" t="t" r="r" b="b"/>
              <a:pathLst>
                <a:path w="741466" h="797173">
                  <a:moveTo>
                    <a:pt x="408541" y="12909"/>
                  </a:moveTo>
                  <a:lnTo>
                    <a:pt x="703658" y="174663"/>
                  </a:lnTo>
                  <a:cubicBezTo>
                    <a:pt x="726972" y="187442"/>
                    <a:pt x="741466" y="211914"/>
                    <a:pt x="741466" y="238501"/>
                  </a:cubicBezTo>
                  <a:lnTo>
                    <a:pt x="741466" y="558671"/>
                  </a:lnTo>
                  <a:cubicBezTo>
                    <a:pt x="741466" y="585258"/>
                    <a:pt x="726972" y="609730"/>
                    <a:pt x="703658" y="622509"/>
                  </a:cubicBezTo>
                  <a:lnTo>
                    <a:pt x="408541" y="784263"/>
                  </a:lnTo>
                  <a:cubicBezTo>
                    <a:pt x="384989" y="797172"/>
                    <a:pt x="356477" y="797172"/>
                    <a:pt x="332925" y="784263"/>
                  </a:cubicBezTo>
                  <a:lnTo>
                    <a:pt x="37808" y="622509"/>
                  </a:lnTo>
                  <a:cubicBezTo>
                    <a:pt x="14494" y="609730"/>
                    <a:pt x="0" y="585258"/>
                    <a:pt x="0" y="558671"/>
                  </a:cubicBezTo>
                  <a:lnTo>
                    <a:pt x="0" y="238501"/>
                  </a:lnTo>
                  <a:cubicBezTo>
                    <a:pt x="0" y="211914"/>
                    <a:pt x="14494" y="187442"/>
                    <a:pt x="37808" y="174663"/>
                  </a:cubicBezTo>
                  <a:lnTo>
                    <a:pt x="332925" y="12909"/>
                  </a:lnTo>
                  <a:cubicBezTo>
                    <a:pt x="356477" y="0"/>
                    <a:pt x="384989" y="0"/>
                    <a:pt x="408541" y="12909"/>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5" name="TextBox 5"/>
          <p:cNvSpPr txBox="1"/>
          <p:nvPr/>
        </p:nvSpPr>
        <p:spPr>
          <a:xfrm>
            <a:off x="3667844" y="2376393"/>
            <a:ext cx="11727224" cy="7580757"/>
          </a:xfrm>
          <a:prstGeom prst="rect">
            <a:avLst/>
          </a:prstGeom>
        </p:spPr>
        <p:txBody>
          <a:bodyPr lIns="0" tIns="0" rIns="0" bIns="0" rtlCol="0" anchor="t">
            <a:spAutoFit/>
          </a:bodyPr>
          <a:lstStyle/>
          <a:p>
            <a:pPr marL="928368" lvl="1" indent="-464184">
              <a:lnSpc>
                <a:spcPts val="4643"/>
              </a:lnSpc>
              <a:buFont typeface="Arial"/>
              <a:buChar char="•"/>
            </a:pPr>
            <a:r>
              <a:rPr lang="en-US" sz="4299" spc="-107">
                <a:solidFill>
                  <a:srgbClr val="000000"/>
                </a:solidFill>
                <a:latin typeface="Barlow"/>
              </a:rPr>
              <a:t>Cultural Competence &amp; Effective Communication</a:t>
            </a:r>
          </a:p>
          <a:p>
            <a:pPr>
              <a:lnSpc>
                <a:spcPts val="4643"/>
              </a:lnSpc>
            </a:pPr>
            <a:endParaRPr lang="en-US" sz="4299" spc="-107">
              <a:solidFill>
                <a:srgbClr val="000000"/>
              </a:solidFill>
              <a:latin typeface="Barlow"/>
            </a:endParaRPr>
          </a:p>
          <a:p>
            <a:pPr marL="928368" lvl="1" indent="-464184">
              <a:lnSpc>
                <a:spcPts val="4643"/>
              </a:lnSpc>
              <a:buFont typeface="Arial"/>
              <a:buChar char="•"/>
            </a:pPr>
            <a:r>
              <a:rPr lang="en-US" sz="4299" spc="-107">
                <a:solidFill>
                  <a:srgbClr val="000000"/>
                </a:solidFill>
                <a:latin typeface="Barlow"/>
              </a:rPr>
              <a:t>Promotes Access to Care</a:t>
            </a:r>
          </a:p>
          <a:p>
            <a:pPr>
              <a:lnSpc>
                <a:spcPts val="4643"/>
              </a:lnSpc>
            </a:pPr>
            <a:endParaRPr lang="en-US" sz="4299" spc="-107">
              <a:solidFill>
                <a:srgbClr val="000000"/>
              </a:solidFill>
              <a:latin typeface="Barlow"/>
            </a:endParaRPr>
          </a:p>
          <a:p>
            <a:pPr marL="928368" lvl="1" indent="-464184">
              <a:lnSpc>
                <a:spcPts val="4643"/>
              </a:lnSpc>
              <a:buFont typeface="Arial"/>
              <a:buChar char="•"/>
            </a:pPr>
            <a:r>
              <a:rPr lang="en-US" sz="4299" spc="-107">
                <a:solidFill>
                  <a:srgbClr val="000000"/>
                </a:solidFill>
                <a:latin typeface="Barlow"/>
              </a:rPr>
              <a:t>Promotes Trust and Relationship Building</a:t>
            </a:r>
          </a:p>
          <a:p>
            <a:pPr>
              <a:lnSpc>
                <a:spcPts val="4643"/>
              </a:lnSpc>
            </a:pPr>
            <a:endParaRPr lang="en-US" sz="4299" spc="-107">
              <a:solidFill>
                <a:srgbClr val="000000"/>
              </a:solidFill>
              <a:latin typeface="Barlow"/>
            </a:endParaRPr>
          </a:p>
          <a:p>
            <a:pPr marL="928368" lvl="1" indent="-464184">
              <a:lnSpc>
                <a:spcPts val="4643"/>
              </a:lnSpc>
              <a:buFont typeface="Arial"/>
              <a:buChar char="•"/>
            </a:pPr>
            <a:r>
              <a:rPr lang="en-US" sz="4299" spc="-107">
                <a:solidFill>
                  <a:srgbClr val="000000"/>
                </a:solidFill>
                <a:latin typeface="Barlow"/>
              </a:rPr>
              <a:t>Cultural Sensitivity in Decision Making</a:t>
            </a:r>
          </a:p>
          <a:p>
            <a:pPr>
              <a:lnSpc>
                <a:spcPts val="4643"/>
              </a:lnSpc>
            </a:pPr>
            <a:endParaRPr lang="en-US" sz="4299" spc="-107">
              <a:solidFill>
                <a:srgbClr val="000000"/>
              </a:solidFill>
              <a:latin typeface="Barlow"/>
            </a:endParaRPr>
          </a:p>
          <a:p>
            <a:pPr marL="928368" lvl="1" indent="-464184">
              <a:lnSpc>
                <a:spcPts val="4643"/>
              </a:lnSpc>
              <a:buFont typeface="Arial"/>
              <a:buChar char="•"/>
            </a:pPr>
            <a:r>
              <a:rPr lang="en-US" sz="4299" spc="-107">
                <a:solidFill>
                  <a:srgbClr val="000000"/>
                </a:solidFill>
                <a:latin typeface="Barlow"/>
              </a:rPr>
              <a:t>Prevents Stereotyping and Prejudice</a:t>
            </a:r>
          </a:p>
          <a:p>
            <a:pPr>
              <a:lnSpc>
                <a:spcPts val="4643"/>
              </a:lnSpc>
            </a:pPr>
            <a:endParaRPr lang="en-US" sz="4299" spc="-107">
              <a:solidFill>
                <a:srgbClr val="000000"/>
              </a:solidFill>
              <a:latin typeface="Barlow"/>
            </a:endParaRPr>
          </a:p>
          <a:p>
            <a:pPr marL="928368" lvl="1" indent="-464184">
              <a:lnSpc>
                <a:spcPts val="4643"/>
              </a:lnSpc>
              <a:buFont typeface="Arial"/>
              <a:buChar char="•"/>
            </a:pPr>
            <a:r>
              <a:rPr lang="en-US" sz="4299" spc="-107">
                <a:solidFill>
                  <a:srgbClr val="000000"/>
                </a:solidFill>
                <a:latin typeface="Barlow"/>
              </a:rPr>
              <a:t>Promotes Inclusivity and Diversity -&gt; Tailored &amp; Inclusive Care</a:t>
            </a:r>
          </a:p>
        </p:txBody>
      </p:sp>
      <p:sp>
        <p:nvSpPr>
          <p:cNvPr id="6" name="Freeform 6"/>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4"/>
            <a:stretch>
              <a:fillRect l="-658" r="-658"/>
            </a:stretch>
          </a:blipFill>
        </p:spPr>
      </p:sp>
      <p:sp>
        <p:nvSpPr>
          <p:cNvPr id="7" name="Freeform 7"/>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400000">
            <a:off x="16540497"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203421" y="8173347"/>
            <a:ext cx="2464241" cy="1688005"/>
          </a:xfrm>
          <a:custGeom>
            <a:avLst/>
            <a:gdLst/>
            <a:ahLst/>
            <a:cxnLst/>
            <a:rect l="l" t="t" r="r" b="b"/>
            <a:pathLst>
              <a:path w="2464241" h="1688005">
                <a:moveTo>
                  <a:pt x="0" y="0"/>
                </a:moveTo>
                <a:lnTo>
                  <a:pt x="2464242" y="0"/>
                </a:lnTo>
                <a:lnTo>
                  <a:pt x="2464242" y="1688005"/>
                </a:lnTo>
                <a:lnTo>
                  <a:pt x="0" y="1688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4" name="Group 14"/>
          <p:cNvGrpSpPr/>
          <p:nvPr/>
        </p:nvGrpSpPr>
        <p:grpSpPr>
          <a:xfrm>
            <a:off x="15454185" y="-1569249"/>
            <a:ext cx="3610231" cy="3715959"/>
            <a:chOff x="0" y="0"/>
            <a:chExt cx="717375" cy="738384"/>
          </a:xfrm>
        </p:grpSpPr>
        <p:sp>
          <p:nvSpPr>
            <p:cNvPr id="15" name="Freeform 15"/>
            <p:cNvSpPr/>
            <p:nvPr/>
          </p:nvSpPr>
          <p:spPr>
            <a:xfrm>
              <a:off x="14828" y="0"/>
              <a:ext cx="687720" cy="738384"/>
            </a:xfrm>
            <a:custGeom>
              <a:avLst/>
              <a:gdLst/>
              <a:ahLst/>
              <a:cxnLst/>
              <a:rect l="l" t="t" r="r" b="b"/>
              <a:pathLst>
                <a:path w="687720" h="738384">
                  <a:moveTo>
                    <a:pt x="663255" y="440582"/>
                  </a:moveTo>
                  <a:lnTo>
                    <a:pt x="538640" y="666995"/>
                  </a:lnTo>
                  <a:cubicBezTo>
                    <a:pt x="514404" y="711029"/>
                    <a:pt x="468123" y="738384"/>
                    <a:pt x="417859" y="738384"/>
                  </a:cubicBezTo>
                  <a:lnTo>
                    <a:pt x="269861" y="738384"/>
                  </a:lnTo>
                  <a:cubicBezTo>
                    <a:pt x="219597" y="738384"/>
                    <a:pt x="173316" y="711029"/>
                    <a:pt x="149080" y="666995"/>
                  </a:cubicBezTo>
                  <a:lnTo>
                    <a:pt x="24464" y="440582"/>
                  </a:lnTo>
                  <a:cubicBezTo>
                    <a:pt x="0" y="396133"/>
                    <a:pt x="0" y="342252"/>
                    <a:pt x="24464" y="297802"/>
                  </a:cubicBezTo>
                  <a:lnTo>
                    <a:pt x="149080" y="71390"/>
                  </a:lnTo>
                  <a:cubicBezTo>
                    <a:pt x="173316" y="27355"/>
                    <a:pt x="219597" y="0"/>
                    <a:pt x="269861" y="0"/>
                  </a:cubicBezTo>
                  <a:lnTo>
                    <a:pt x="417859" y="0"/>
                  </a:lnTo>
                  <a:cubicBezTo>
                    <a:pt x="468123" y="0"/>
                    <a:pt x="514404" y="27355"/>
                    <a:pt x="538640" y="71390"/>
                  </a:cubicBezTo>
                  <a:lnTo>
                    <a:pt x="663255" y="297802"/>
                  </a:lnTo>
                  <a:cubicBezTo>
                    <a:pt x="687720" y="342252"/>
                    <a:pt x="687720" y="396133"/>
                    <a:pt x="663255" y="440582"/>
                  </a:cubicBezTo>
                  <a:close/>
                </a:path>
              </a:pathLst>
            </a:custGeom>
            <a:gradFill rotWithShape="1">
              <a:gsLst>
                <a:gs pos="0">
                  <a:srgbClr val="FFB613">
                    <a:alpha val="100000"/>
                  </a:srgbClr>
                </a:gs>
                <a:gs pos="100000">
                  <a:srgbClr val="FFE42F">
                    <a:alpha val="100000"/>
                  </a:srgbClr>
                </a:gs>
              </a:gsLst>
              <a:lin ang="5400000"/>
            </a:gradFill>
          </p:spPr>
        </p:sp>
        <p:sp>
          <p:nvSpPr>
            <p:cNvPr id="16" name="TextBox 16"/>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6329418" y="236415"/>
            <a:ext cx="1564764" cy="1584571"/>
          </a:xfrm>
          <a:custGeom>
            <a:avLst/>
            <a:gdLst/>
            <a:ahLst/>
            <a:cxnLst/>
            <a:rect l="l" t="t" r="r" b="b"/>
            <a:pathLst>
              <a:path w="1564764" h="1584571">
                <a:moveTo>
                  <a:pt x="0" y="0"/>
                </a:moveTo>
                <a:lnTo>
                  <a:pt x="1564764" y="0"/>
                </a:lnTo>
                <a:lnTo>
                  <a:pt x="1564764" y="1584570"/>
                </a:lnTo>
                <a:lnTo>
                  <a:pt x="0" y="15845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8" name="TextBox 18"/>
          <p:cNvSpPr txBox="1"/>
          <p:nvPr/>
        </p:nvSpPr>
        <p:spPr>
          <a:xfrm>
            <a:off x="2096582" y="615086"/>
            <a:ext cx="13487612" cy="1531624"/>
          </a:xfrm>
          <a:prstGeom prst="rect">
            <a:avLst/>
          </a:prstGeom>
        </p:spPr>
        <p:txBody>
          <a:bodyPr lIns="0" tIns="0" rIns="0" bIns="0" rtlCol="0" anchor="t">
            <a:spAutoFit/>
          </a:bodyPr>
          <a:lstStyle/>
          <a:p>
            <a:pPr marL="0" lvl="0" indent="0" algn="ctr">
              <a:lnSpc>
                <a:spcPts val="5940"/>
              </a:lnSpc>
            </a:pPr>
            <a:r>
              <a:rPr lang="en-US" sz="5500" spc="-137">
                <a:solidFill>
                  <a:srgbClr val="000000"/>
                </a:solidFill>
                <a:latin typeface="Pragmatica Bold"/>
              </a:rPr>
              <a:t>BENEFITS OF RECOGNIZING CULTURAL DIFFERENCES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2550205" y="2936681"/>
            <a:ext cx="11727224" cy="5516880"/>
          </a:xfrm>
          <a:prstGeom prst="rect">
            <a:avLst/>
          </a:prstGeom>
        </p:spPr>
        <p:txBody>
          <a:bodyPr lIns="0" tIns="0" rIns="0" bIns="0" rtlCol="0" anchor="t">
            <a:spAutoFit/>
          </a:bodyPr>
          <a:lstStyle/>
          <a:p>
            <a:pPr marL="971547" lvl="1" indent="-485773">
              <a:lnSpc>
                <a:spcPts val="4859"/>
              </a:lnSpc>
              <a:buFont typeface="Arial"/>
              <a:buChar char="•"/>
            </a:pPr>
            <a:r>
              <a:rPr lang="en-US" sz="4499" spc="-112">
                <a:solidFill>
                  <a:srgbClr val="000000"/>
                </a:solidFill>
                <a:latin typeface="Barlow"/>
              </a:rPr>
              <a:t>Ensure language access for patients with limited English proficiency.</a:t>
            </a:r>
          </a:p>
          <a:p>
            <a:pPr>
              <a:lnSpc>
                <a:spcPts val="4859"/>
              </a:lnSpc>
            </a:pPr>
            <a:endParaRPr lang="en-US" sz="4499" spc="-112">
              <a:solidFill>
                <a:srgbClr val="000000"/>
              </a:solidFill>
              <a:latin typeface="Barlow"/>
            </a:endParaRPr>
          </a:p>
          <a:p>
            <a:pPr marL="971547" lvl="1" indent="-485773">
              <a:lnSpc>
                <a:spcPts val="4859"/>
              </a:lnSpc>
              <a:buFont typeface="Arial"/>
              <a:buChar char="•"/>
            </a:pPr>
            <a:r>
              <a:rPr lang="en-US" sz="4499" spc="-112">
                <a:solidFill>
                  <a:srgbClr val="000000"/>
                </a:solidFill>
                <a:latin typeface="Barlow"/>
              </a:rPr>
              <a:t>Provide patient education materials in multiple languages and formats.</a:t>
            </a:r>
          </a:p>
          <a:p>
            <a:pPr>
              <a:lnSpc>
                <a:spcPts val="4859"/>
              </a:lnSpc>
            </a:pPr>
            <a:endParaRPr lang="en-US" sz="4499" spc="-112">
              <a:solidFill>
                <a:srgbClr val="000000"/>
              </a:solidFill>
              <a:latin typeface="Barlow"/>
            </a:endParaRPr>
          </a:p>
          <a:p>
            <a:pPr marL="971547" lvl="1" indent="-485773">
              <a:lnSpc>
                <a:spcPts val="4859"/>
              </a:lnSpc>
              <a:buFont typeface="Arial"/>
              <a:buChar char="•"/>
            </a:pPr>
            <a:r>
              <a:rPr lang="en-US" sz="4499" spc="-112">
                <a:solidFill>
                  <a:srgbClr val="000000"/>
                </a:solidFill>
                <a:latin typeface="Barlow"/>
              </a:rPr>
              <a:t>Approach each patient with cultural humility</a:t>
            </a:r>
          </a:p>
          <a:p>
            <a:pPr>
              <a:lnSpc>
                <a:spcPts val="4859"/>
              </a:lnSpc>
            </a:pPr>
            <a:endParaRPr lang="en-US" sz="4499" spc="-112">
              <a:solidFill>
                <a:srgbClr val="000000"/>
              </a:solidFill>
              <a:latin typeface="Barlow"/>
            </a:endParaRPr>
          </a:p>
          <a:p>
            <a:pPr marL="971547" lvl="1" indent="-485773">
              <a:lnSpc>
                <a:spcPts val="4859"/>
              </a:lnSpc>
              <a:buFont typeface="Arial"/>
              <a:buChar char="•"/>
            </a:pPr>
            <a:r>
              <a:rPr lang="en-US" sz="4499" spc="-112">
                <a:solidFill>
                  <a:srgbClr val="000000"/>
                </a:solidFill>
                <a:latin typeface="Barlow"/>
              </a:rPr>
              <a:t>Establish feedback mechanisms </a:t>
            </a:r>
          </a:p>
        </p:txBody>
      </p:sp>
      <p:sp>
        <p:nvSpPr>
          <p:cNvPr id="3" name="Freeform 3"/>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3"/>
            <a:stretch>
              <a:fillRect l="-658" r="-658"/>
            </a:stretch>
          </a:blipFill>
        </p:spPr>
      </p:sp>
      <p:sp>
        <p:nvSpPr>
          <p:cNvPr id="4" name="Freeform 4"/>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6540497"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3823806" y="4304506"/>
            <a:ext cx="3733414" cy="3388073"/>
          </a:xfrm>
          <a:custGeom>
            <a:avLst/>
            <a:gdLst/>
            <a:ahLst/>
            <a:cxnLst/>
            <a:rect l="l" t="t" r="r" b="b"/>
            <a:pathLst>
              <a:path w="3733414" h="3388073">
                <a:moveTo>
                  <a:pt x="0" y="0"/>
                </a:moveTo>
                <a:lnTo>
                  <a:pt x="3733414" y="0"/>
                </a:lnTo>
                <a:lnTo>
                  <a:pt x="3733414" y="3388072"/>
                </a:lnTo>
                <a:lnTo>
                  <a:pt x="0" y="3388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2096582" y="615086"/>
            <a:ext cx="13487612" cy="1531624"/>
          </a:xfrm>
          <a:prstGeom prst="rect">
            <a:avLst/>
          </a:prstGeom>
        </p:spPr>
        <p:txBody>
          <a:bodyPr lIns="0" tIns="0" rIns="0" bIns="0" rtlCol="0" anchor="t">
            <a:spAutoFit/>
          </a:bodyPr>
          <a:lstStyle/>
          <a:p>
            <a:pPr marL="0" lvl="0" indent="0" algn="ctr">
              <a:lnSpc>
                <a:spcPts val="5940"/>
              </a:lnSpc>
            </a:pPr>
            <a:r>
              <a:rPr lang="en-US" sz="5500" spc="-137">
                <a:solidFill>
                  <a:srgbClr val="000000"/>
                </a:solidFill>
                <a:latin typeface="Pragmatica Bold"/>
              </a:rPr>
              <a:t>DELIVERING CULTURALLY COMPETENT CARE</a:t>
            </a:r>
          </a:p>
        </p:txBody>
      </p:sp>
      <p:sp>
        <p:nvSpPr>
          <p:cNvPr id="12" name="Freeform 12"/>
          <p:cNvSpPr/>
          <p:nvPr/>
        </p:nvSpPr>
        <p:spPr>
          <a:xfrm rot="5400000">
            <a:off x="-1249287" y="894186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512853" y="-3425970"/>
            <a:ext cx="6892253" cy="6523408"/>
            <a:chOff x="0" y="0"/>
            <a:chExt cx="811306" cy="767888"/>
          </a:xfrm>
        </p:grpSpPr>
        <p:sp>
          <p:nvSpPr>
            <p:cNvPr id="3" name="Freeform 3"/>
            <p:cNvSpPr/>
            <p:nvPr/>
          </p:nvSpPr>
          <p:spPr>
            <a:xfrm>
              <a:off x="7083" y="0"/>
              <a:ext cx="797141" cy="767888"/>
            </a:xfrm>
            <a:custGeom>
              <a:avLst/>
              <a:gdLst/>
              <a:ahLst/>
              <a:cxnLst/>
              <a:rect l="l" t="t" r="r" b="b"/>
              <a:pathLst>
                <a:path w="797141" h="767888">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904899" y="-2895866"/>
            <a:ext cx="5348022" cy="5504643"/>
            <a:chOff x="0" y="0"/>
            <a:chExt cx="717375" cy="738384"/>
          </a:xfrm>
        </p:grpSpPr>
        <p:sp>
          <p:nvSpPr>
            <p:cNvPr id="6" name="Freeform 6"/>
            <p:cNvSpPr/>
            <p:nvPr/>
          </p:nvSpPr>
          <p:spPr>
            <a:xfrm>
              <a:off x="10010" y="0"/>
              <a:ext cx="697356" cy="738384"/>
            </a:xfrm>
            <a:custGeom>
              <a:avLst/>
              <a:gdLst/>
              <a:ahLst/>
              <a:cxnLst/>
              <a:rect l="l" t="t" r="r" b="b"/>
              <a:pathLst>
                <a:path w="697356" h="738384">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a:stretch>
              <a:fillRect/>
            </a:stretch>
          </a:blipFill>
        </p:spPr>
      </p:sp>
      <p:sp>
        <p:nvSpPr>
          <p:cNvPr id="9" name="Freeform 9"/>
          <p:cNvSpPr/>
          <p:nvPr/>
        </p:nvSpPr>
        <p:spPr>
          <a:xfrm>
            <a:off x="15313649" y="68720"/>
            <a:ext cx="2251601" cy="2057400"/>
          </a:xfrm>
          <a:custGeom>
            <a:avLst/>
            <a:gdLst/>
            <a:ahLst/>
            <a:cxnLst/>
            <a:rect l="l" t="t" r="r" b="b"/>
            <a:pathLst>
              <a:path w="2251601" h="2057400">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852155" y="3728085"/>
            <a:ext cx="12220437" cy="2897504"/>
          </a:xfrm>
          <a:prstGeom prst="rect">
            <a:avLst/>
          </a:prstGeom>
        </p:spPr>
        <p:txBody>
          <a:bodyPr lIns="0" tIns="0" rIns="0" bIns="0" rtlCol="0" anchor="t">
            <a:spAutoFit/>
          </a:bodyPr>
          <a:lstStyle/>
          <a:p>
            <a:pPr marL="0" lvl="0" indent="0">
              <a:lnSpc>
                <a:spcPts val="7559"/>
              </a:lnSpc>
            </a:pPr>
            <a:r>
              <a:rPr lang="en-US" sz="6999" spc="-174">
                <a:solidFill>
                  <a:srgbClr val="000000"/>
                </a:solidFill>
                <a:latin typeface="Barlow"/>
              </a:rPr>
              <a:t>What has your experience been like providing care to the ACB community?</a:t>
            </a:r>
          </a:p>
        </p:txBody>
      </p:sp>
      <p:sp>
        <p:nvSpPr>
          <p:cNvPr id="11" name="TextBox 11"/>
          <p:cNvSpPr txBox="1"/>
          <p:nvPr/>
        </p:nvSpPr>
        <p:spPr>
          <a:xfrm>
            <a:off x="613138" y="295181"/>
            <a:ext cx="14729086" cy="1036957"/>
          </a:xfrm>
          <a:prstGeom prst="rect">
            <a:avLst/>
          </a:prstGeom>
        </p:spPr>
        <p:txBody>
          <a:bodyPr lIns="0" tIns="0" rIns="0" bIns="0" rtlCol="0" anchor="t">
            <a:spAutoFit/>
          </a:bodyPr>
          <a:lstStyle/>
          <a:p>
            <a:pPr algn="ctr">
              <a:lnSpc>
                <a:spcPts val="8469"/>
              </a:lnSpc>
            </a:pPr>
            <a:r>
              <a:rPr lang="en-US" sz="6049">
                <a:solidFill>
                  <a:srgbClr val="000000"/>
                </a:solidFill>
                <a:latin typeface="Pragmatica Bold"/>
              </a:rPr>
              <a:t>GROUP DISCUSSION</a:t>
            </a:r>
          </a:p>
        </p:txBody>
      </p:sp>
      <p:sp>
        <p:nvSpPr>
          <p:cNvPr id="12" name="Freeform 12"/>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578630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6635986" y="663309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249287" y="29757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249287" y="16517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5400000">
            <a:off x="16635986" y="385806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5400000">
            <a:off x="16635986" y="108303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512853" y="-3425970"/>
            <a:ext cx="6892253" cy="6523408"/>
            <a:chOff x="0" y="0"/>
            <a:chExt cx="811306" cy="767888"/>
          </a:xfrm>
        </p:grpSpPr>
        <p:sp>
          <p:nvSpPr>
            <p:cNvPr id="3" name="Freeform 3"/>
            <p:cNvSpPr/>
            <p:nvPr/>
          </p:nvSpPr>
          <p:spPr>
            <a:xfrm>
              <a:off x="7083" y="0"/>
              <a:ext cx="797141" cy="767888"/>
            </a:xfrm>
            <a:custGeom>
              <a:avLst/>
              <a:gdLst/>
              <a:ahLst/>
              <a:cxnLst/>
              <a:rect l="l" t="t" r="r" b="b"/>
              <a:pathLst>
                <a:path w="797141" h="767888">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904899" y="-2895866"/>
            <a:ext cx="5348022" cy="5504643"/>
            <a:chOff x="0" y="0"/>
            <a:chExt cx="717375" cy="738384"/>
          </a:xfrm>
        </p:grpSpPr>
        <p:sp>
          <p:nvSpPr>
            <p:cNvPr id="6" name="Freeform 6"/>
            <p:cNvSpPr/>
            <p:nvPr/>
          </p:nvSpPr>
          <p:spPr>
            <a:xfrm>
              <a:off x="10010" y="0"/>
              <a:ext cx="697356" cy="738384"/>
            </a:xfrm>
            <a:custGeom>
              <a:avLst/>
              <a:gdLst/>
              <a:ahLst/>
              <a:cxnLst/>
              <a:rect l="l" t="t" r="r" b="b"/>
              <a:pathLst>
                <a:path w="697356" h="738384">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a:stretch>
              <a:fillRect/>
            </a:stretch>
          </a:blipFill>
        </p:spPr>
      </p:sp>
      <p:sp>
        <p:nvSpPr>
          <p:cNvPr id="9" name="Freeform 9"/>
          <p:cNvSpPr/>
          <p:nvPr/>
        </p:nvSpPr>
        <p:spPr>
          <a:xfrm>
            <a:off x="15313649" y="68720"/>
            <a:ext cx="2251601" cy="2057400"/>
          </a:xfrm>
          <a:custGeom>
            <a:avLst/>
            <a:gdLst/>
            <a:ahLst/>
            <a:cxnLst/>
            <a:rect l="l" t="t" r="r" b="b"/>
            <a:pathLst>
              <a:path w="2251601" h="2057400">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249287" y="578630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5400000">
            <a:off x="16635986" y="663309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29757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249287" y="16517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6635986" y="385806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6635986" y="108303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5227192" y="6000179"/>
            <a:ext cx="1817088" cy="1817088"/>
          </a:xfrm>
          <a:custGeom>
            <a:avLst/>
            <a:gdLst/>
            <a:ahLst/>
            <a:cxnLst/>
            <a:rect l="l" t="t" r="r" b="b"/>
            <a:pathLst>
              <a:path w="1817088" h="1817088">
                <a:moveTo>
                  <a:pt x="0" y="0"/>
                </a:moveTo>
                <a:lnTo>
                  <a:pt x="1817088" y="0"/>
                </a:lnTo>
                <a:lnTo>
                  <a:pt x="1817088" y="1817088"/>
                </a:lnTo>
                <a:lnTo>
                  <a:pt x="0" y="18170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8"/>
          <p:cNvSpPr txBox="1"/>
          <p:nvPr/>
        </p:nvSpPr>
        <p:spPr>
          <a:xfrm>
            <a:off x="2514081" y="1969826"/>
            <a:ext cx="12220437" cy="2610611"/>
          </a:xfrm>
          <a:prstGeom prst="rect">
            <a:avLst/>
          </a:prstGeom>
        </p:spPr>
        <p:txBody>
          <a:bodyPr lIns="0" tIns="0" rIns="0" bIns="0" rtlCol="0" anchor="t">
            <a:spAutoFit/>
          </a:bodyPr>
          <a:lstStyle/>
          <a:p>
            <a:pPr marL="0" lvl="0" indent="0">
              <a:lnSpc>
                <a:spcPts val="6803"/>
              </a:lnSpc>
            </a:pPr>
            <a:r>
              <a:rPr lang="en-US" sz="6299" spc="-157" dirty="0">
                <a:solidFill>
                  <a:srgbClr val="000000"/>
                </a:solidFill>
                <a:latin typeface="Barlow"/>
              </a:rPr>
              <a:t>African, Caribbean, and Black communities are homogenous, with similar cultural beliefs and practices.</a:t>
            </a:r>
          </a:p>
        </p:txBody>
      </p:sp>
      <p:sp>
        <p:nvSpPr>
          <p:cNvPr id="19" name="TextBox 19"/>
          <p:cNvSpPr txBox="1"/>
          <p:nvPr/>
        </p:nvSpPr>
        <p:spPr>
          <a:xfrm>
            <a:off x="4878569" y="290456"/>
            <a:ext cx="8530862" cy="1127760"/>
          </a:xfrm>
          <a:prstGeom prst="rect">
            <a:avLst/>
          </a:prstGeom>
        </p:spPr>
        <p:txBody>
          <a:bodyPr lIns="0" tIns="0" rIns="0" bIns="0" rtlCol="0" anchor="t">
            <a:spAutoFit/>
          </a:bodyPr>
          <a:lstStyle/>
          <a:p>
            <a:pPr algn="ctr">
              <a:lnSpc>
                <a:spcPts val="9240"/>
              </a:lnSpc>
            </a:pPr>
            <a:r>
              <a:rPr lang="en-US" sz="6600">
                <a:solidFill>
                  <a:srgbClr val="000000"/>
                </a:solidFill>
                <a:latin typeface="Pragmatica Bold"/>
              </a:rPr>
              <a:t>TRUE OR FALSE</a:t>
            </a:r>
          </a:p>
        </p:txBody>
      </p:sp>
      <p:sp>
        <p:nvSpPr>
          <p:cNvPr id="20" name="TextBox 20"/>
          <p:cNvSpPr txBox="1"/>
          <p:nvPr/>
        </p:nvSpPr>
        <p:spPr>
          <a:xfrm>
            <a:off x="7827753" y="6099997"/>
            <a:ext cx="4205683" cy="1455526"/>
          </a:xfrm>
          <a:prstGeom prst="rect">
            <a:avLst/>
          </a:prstGeom>
        </p:spPr>
        <p:txBody>
          <a:bodyPr lIns="0" tIns="0" rIns="0" bIns="0" rtlCol="0" anchor="t">
            <a:spAutoFit/>
          </a:bodyPr>
          <a:lstStyle/>
          <a:p>
            <a:pPr algn="ctr">
              <a:lnSpc>
                <a:spcPts val="11906"/>
              </a:lnSpc>
              <a:spcBef>
                <a:spcPct val="0"/>
              </a:spcBef>
            </a:pPr>
            <a:r>
              <a:rPr lang="en-US" sz="8504" dirty="0">
                <a:solidFill>
                  <a:srgbClr val="000000"/>
                </a:solidFill>
                <a:latin typeface="Barlow Bold"/>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3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50"/>
                                        <p:tgtEl>
                                          <p:spTgt spid="17"/>
                                        </p:tgtEl>
                                      </p:cBhvr>
                                    </p:animEffect>
                                    <p:anim calcmode="lin" valueType="num">
                                      <p:cBhvr>
                                        <p:cTn id="15" dur="150" fill="hold"/>
                                        <p:tgtEl>
                                          <p:spTgt spid="17"/>
                                        </p:tgtEl>
                                        <p:attrNameLst>
                                          <p:attrName>ppt_x</p:attrName>
                                        </p:attrNameLst>
                                      </p:cBhvr>
                                      <p:tavLst>
                                        <p:tav tm="0">
                                          <p:val>
                                            <p:strVal val="#ppt_x"/>
                                          </p:val>
                                        </p:tav>
                                        <p:tav tm="100000">
                                          <p:val>
                                            <p:strVal val="#ppt_x"/>
                                          </p:val>
                                        </p:tav>
                                      </p:tavLst>
                                    </p:anim>
                                    <p:anim calcmode="lin" valueType="num">
                                      <p:cBhvr>
                                        <p:cTn id="16" dur="1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30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50"/>
                                        <p:tgtEl>
                                          <p:spTgt spid="20">
                                            <p:txEl>
                                              <p:pRg st="0" end="0"/>
                                            </p:txEl>
                                          </p:spTgt>
                                        </p:tgtEl>
                                      </p:cBhvr>
                                    </p:animEffect>
                                    <p:anim calcmode="lin" valueType="num">
                                      <p:cBhvr>
                                        <p:cTn id="22" dur="1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512853" y="-3425970"/>
            <a:ext cx="6892253" cy="6523408"/>
            <a:chOff x="0" y="0"/>
            <a:chExt cx="811306" cy="767888"/>
          </a:xfrm>
        </p:grpSpPr>
        <p:sp>
          <p:nvSpPr>
            <p:cNvPr id="3" name="Freeform 3"/>
            <p:cNvSpPr/>
            <p:nvPr/>
          </p:nvSpPr>
          <p:spPr>
            <a:xfrm>
              <a:off x="7083" y="0"/>
              <a:ext cx="797141" cy="767888"/>
            </a:xfrm>
            <a:custGeom>
              <a:avLst/>
              <a:gdLst/>
              <a:ahLst/>
              <a:cxnLst/>
              <a:rect l="l" t="t" r="r" b="b"/>
              <a:pathLst>
                <a:path w="797141" h="767888">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904899" y="-2895866"/>
            <a:ext cx="5348022" cy="5504643"/>
            <a:chOff x="0" y="0"/>
            <a:chExt cx="717375" cy="738384"/>
          </a:xfrm>
        </p:grpSpPr>
        <p:sp>
          <p:nvSpPr>
            <p:cNvPr id="6" name="Freeform 6"/>
            <p:cNvSpPr/>
            <p:nvPr/>
          </p:nvSpPr>
          <p:spPr>
            <a:xfrm>
              <a:off x="10010" y="0"/>
              <a:ext cx="697356" cy="738384"/>
            </a:xfrm>
            <a:custGeom>
              <a:avLst/>
              <a:gdLst/>
              <a:ahLst/>
              <a:cxnLst/>
              <a:rect l="l" t="t" r="r" b="b"/>
              <a:pathLst>
                <a:path w="697356" h="738384">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a:stretch>
              <a:fillRect/>
            </a:stretch>
          </a:blipFill>
        </p:spPr>
      </p:sp>
      <p:sp>
        <p:nvSpPr>
          <p:cNvPr id="9" name="Freeform 9"/>
          <p:cNvSpPr/>
          <p:nvPr/>
        </p:nvSpPr>
        <p:spPr>
          <a:xfrm>
            <a:off x="15313649" y="68720"/>
            <a:ext cx="2251601" cy="2057400"/>
          </a:xfrm>
          <a:custGeom>
            <a:avLst/>
            <a:gdLst/>
            <a:ahLst/>
            <a:cxnLst/>
            <a:rect l="l" t="t" r="r" b="b"/>
            <a:pathLst>
              <a:path w="2251601" h="2057400">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249287" y="578630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5400000">
            <a:off x="16635986" y="663309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29757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249287" y="16517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6635986" y="385806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6635986" y="108303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3985470" y="6035417"/>
            <a:ext cx="2280919" cy="2035805"/>
          </a:xfrm>
          <a:custGeom>
            <a:avLst/>
            <a:gdLst/>
            <a:ahLst/>
            <a:cxnLst/>
            <a:rect l="l" t="t" r="r" b="b"/>
            <a:pathLst>
              <a:path w="2280919" h="2035805">
                <a:moveTo>
                  <a:pt x="0" y="0"/>
                </a:moveTo>
                <a:lnTo>
                  <a:pt x="2280918" y="0"/>
                </a:lnTo>
                <a:lnTo>
                  <a:pt x="2280918" y="2035805"/>
                </a:lnTo>
                <a:lnTo>
                  <a:pt x="0" y="2035805"/>
                </a:lnTo>
                <a:lnTo>
                  <a:pt x="0" y="0"/>
                </a:lnTo>
                <a:close/>
              </a:path>
            </a:pathLst>
          </a:custGeom>
          <a:blipFill>
            <a:blip r:embed="rId8"/>
            <a:stretch>
              <a:fillRect/>
            </a:stretch>
          </a:blipFill>
        </p:spPr>
      </p:sp>
      <p:sp>
        <p:nvSpPr>
          <p:cNvPr id="18" name="TextBox 18"/>
          <p:cNvSpPr txBox="1"/>
          <p:nvPr/>
        </p:nvSpPr>
        <p:spPr>
          <a:xfrm>
            <a:off x="2514081" y="1969826"/>
            <a:ext cx="12220437" cy="3467861"/>
          </a:xfrm>
          <a:prstGeom prst="rect">
            <a:avLst/>
          </a:prstGeom>
        </p:spPr>
        <p:txBody>
          <a:bodyPr lIns="0" tIns="0" rIns="0" bIns="0" rtlCol="0" anchor="t">
            <a:spAutoFit/>
          </a:bodyPr>
          <a:lstStyle/>
          <a:p>
            <a:pPr marL="0" lvl="0" indent="0">
              <a:lnSpc>
                <a:spcPts val="6803"/>
              </a:lnSpc>
            </a:pPr>
            <a:r>
              <a:rPr lang="en-US" sz="6299" spc="-157" dirty="0">
                <a:solidFill>
                  <a:srgbClr val="000000"/>
                </a:solidFill>
                <a:latin typeface="Barlow"/>
              </a:rPr>
              <a:t>Historical trauma can have a lasting impact on the health outcomes of individuals within African, Caribbean, and Black communities.</a:t>
            </a:r>
          </a:p>
        </p:txBody>
      </p:sp>
      <p:sp>
        <p:nvSpPr>
          <p:cNvPr id="19" name="TextBox 19"/>
          <p:cNvSpPr txBox="1"/>
          <p:nvPr/>
        </p:nvSpPr>
        <p:spPr>
          <a:xfrm>
            <a:off x="4878569" y="290456"/>
            <a:ext cx="8530862" cy="1127760"/>
          </a:xfrm>
          <a:prstGeom prst="rect">
            <a:avLst/>
          </a:prstGeom>
        </p:spPr>
        <p:txBody>
          <a:bodyPr lIns="0" tIns="0" rIns="0" bIns="0" rtlCol="0" anchor="t">
            <a:spAutoFit/>
          </a:bodyPr>
          <a:lstStyle/>
          <a:p>
            <a:pPr algn="ctr">
              <a:lnSpc>
                <a:spcPts val="9240"/>
              </a:lnSpc>
            </a:pPr>
            <a:r>
              <a:rPr lang="en-US" sz="6600">
                <a:solidFill>
                  <a:srgbClr val="000000"/>
                </a:solidFill>
                <a:latin typeface="Pragmatica Bold"/>
              </a:rPr>
              <a:t>TRUE OR FALSE</a:t>
            </a:r>
          </a:p>
        </p:txBody>
      </p:sp>
      <p:sp>
        <p:nvSpPr>
          <p:cNvPr id="20" name="TextBox 20"/>
          <p:cNvSpPr txBox="1"/>
          <p:nvPr/>
        </p:nvSpPr>
        <p:spPr>
          <a:xfrm>
            <a:off x="7827753" y="6418238"/>
            <a:ext cx="3263938" cy="1137285"/>
          </a:xfrm>
          <a:prstGeom prst="rect">
            <a:avLst/>
          </a:prstGeom>
        </p:spPr>
        <p:txBody>
          <a:bodyPr lIns="0" tIns="0" rIns="0" bIns="0" rtlCol="0" anchor="t">
            <a:spAutoFit/>
          </a:bodyPr>
          <a:lstStyle/>
          <a:p>
            <a:pPr algn="ctr">
              <a:lnSpc>
                <a:spcPts val="9239"/>
              </a:lnSpc>
              <a:spcBef>
                <a:spcPct val="0"/>
              </a:spcBef>
            </a:pPr>
            <a:r>
              <a:rPr lang="en-US" sz="6599" dirty="0">
                <a:solidFill>
                  <a:srgbClr val="000000"/>
                </a:solidFill>
                <a:latin typeface="Barlow Bold"/>
              </a:rPr>
              <a:t>TRUE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3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50"/>
                                        <p:tgtEl>
                                          <p:spTgt spid="17"/>
                                        </p:tgtEl>
                                      </p:cBhvr>
                                    </p:animEffect>
                                    <p:anim calcmode="lin" valueType="num">
                                      <p:cBhvr>
                                        <p:cTn id="15" dur="150" fill="hold"/>
                                        <p:tgtEl>
                                          <p:spTgt spid="17"/>
                                        </p:tgtEl>
                                        <p:attrNameLst>
                                          <p:attrName>ppt_x</p:attrName>
                                        </p:attrNameLst>
                                      </p:cBhvr>
                                      <p:tavLst>
                                        <p:tav tm="0">
                                          <p:val>
                                            <p:strVal val="#ppt_x"/>
                                          </p:val>
                                        </p:tav>
                                        <p:tav tm="100000">
                                          <p:val>
                                            <p:strVal val="#ppt_x"/>
                                          </p:val>
                                        </p:tav>
                                      </p:tavLst>
                                    </p:anim>
                                    <p:anim calcmode="lin" valueType="num">
                                      <p:cBhvr>
                                        <p:cTn id="16" dur="1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30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50"/>
                                        <p:tgtEl>
                                          <p:spTgt spid="20">
                                            <p:txEl>
                                              <p:pRg st="0" end="0"/>
                                            </p:txEl>
                                          </p:spTgt>
                                        </p:tgtEl>
                                      </p:cBhvr>
                                    </p:animEffect>
                                    <p:anim calcmode="lin" valueType="num">
                                      <p:cBhvr>
                                        <p:cTn id="22" dur="1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3512853" y="-3425970"/>
            <a:ext cx="6892253" cy="6523408"/>
            <a:chOff x="0" y="0"/>
            <a:chExt cx="811306" cy="767888"/>
          </a:xfrm>
        </p:grpSpPr>
        <p:sp>
          <p:nvSpPr>
            <p:cNvPr id="3" name="Freeform 3"/>
            <p:cNvSpPr/>
            <p:nvPr/>
          </p:nvSpPr>
          <p:spPr>
            <a:xfrm>
              <a:off x="7083" y="0"/>
              <a:ext cx="797141" cy="767888"/>
            </a:xfrm>
            <a:custGeom>
              <a:avLst/>
              <a:gdLst/>
              <a:ahLst/>
              <a:cxnLst/>
              <a:rect l="l" t="t" r="r" b="b"/>
              <a:pathLst>
                <a:path w="797141" h="767888">
                  <a:moveTo>
                    <a:pt x="785307" y="419685"/>
                  </a:moveTo>
                  <a:lnTo>
                    <a:pt x="619939" y="732147"/>
                  </a:lnTo>
                  <a:cubicBezTo>
                    <a:pt x="608302" y="754135"/>
                    <a:pt x="585463" y="767888"/>
                    <a:pt x="560585" y="767888"/>
                  </a:cubicBezTo>
                  <a:lnTo>
                    <a:pt x="236555" y="767888"/>
                  </a:lnTo>
                  <a:cubicBezTo>
                    <a:pt x="211677" y="767888"/>
                    <a:pt x="188838" y="754135"/>
                    <a:pt x="177201" y="732147"/>
                  </a:cubicBezTo>
                  <a:lnTo>
                    <a:pt x="11833" y="419685"/>
                  </a:lnTo>
                  <a:cubicBezTo>
                    <a:pt x="0" y="397327"/>
                    <a:pt x="0" y="370561"/>
                    <a:pt x="11833" y="348203"/>
                  </a:cubicBezTo>
                  <a:lnTo>
                    <a:pt x="177201" y="35741"/>
                  </a:lnTo>
                  <a:cubicBezTo>
                    <a:pt x="188838" y="13753"/>
                    <a:pt x="211677" y="0"/>
                    <a:pt x="236555" y="0"/>
                  </a:cubicBezTo>
                  <a:lnTo>
                    <a:pt x="560585" y="0"/>
                  </a:lnTo>
                  <a:cubicBezTo>
                    <a:pt x="585463" y="0"/>
                    <a:pt x="608302" y="13753"/>
                    <a:pt x="619939" y="35741"/>
                  </a:cubicBezTo>
                  <a:lnTo>
                    <a:pt x="785307" y="348203"/>
                  </a:lnTo>
                  <a:cubicBezTo>
                    <a:pt x="797140" y="370561"/>
                    <a:pt x="797140" y="397327"/>
                    <a:pt x="785307" y="419685"/>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904899" y="-2895866"/>
            <a:ext cx="5348022" cy="5504643"/>
            <a:chOff x="0" y="0"/>
            <a:chExt cx="717375" cy="738384"/>
          </a:xfrm>
        </p:grpSpPr>
        <p:sp>
          <p:nvSpPr>
            <p:cNvPr id="6" name="Freeform 6"/>
            <p:cNvSpPr/>
            <p:nvPr/>
          </p:nvSpPr>
          <p:spPr>
            <a:xfrm>
              <a:off x="10010" y="0"/>
              <a:ext cx="697356" cy="738384"/>
            </a:xfrm>
            <a:custGeom>
              <a:avLst/>
              <a:gdLst/>
              <a:ahLst/>
              <a:cxnLst/>
              <a:rect l="l" t="t" r="r" b="b"/>
              <a:pathLst>
                <a:path w="697356" h="738384">
                  <a:moveTo>
                    <a:pt x="680841" y="417385"/>
                  </a:moveTo>
                  <a:lnTo>
                    <a:pt x="530690" y="690192"/>
                  </a:lnTo>
                  <a:cubicBezTo>
                    <a:pt x="514329" y="719918"/>
                    <a:pt x="483087" y="738384"/>
                    <a:pt x="449156" y="738384"/>
                  </a:cubicBezTo>
                  <a:lnTo>
                    <a:pt x="248200" y="738384"/>
                  </a:lnTo>
                  <a:cubicBezTo>
                    <a:pt x="214269" y="738384"/>
                    <a:pt x="183026" y="719918"/>
                    <a:pt x="166665" y="690192"/>
                  </a:cubicBezTo>
                  <a:lnTo>
                    <a:pt x="16515" y="417385"/>
                  </a:lnTo>
                  <a:cubicBezTo>
                    <a:pt x="0" y="387379"/>
                    <a:pt x="0" y="351006"/>
                    <a:pt x="16515" y="321000"/>
                  </a:cubicBezTo>
                  <a:lnTo>
                    <a:pt x="166665" y="48192"/>
                  </a:lnTo>
                  <a:cubicBezTo>
                    <a:pt x="183026" y="18466"/>
                    <a:pt x="214269" y="0"/>
                    <a:pt x="248200" y="0"/>
                  </a:cubicBezTo>
                  <a:lnTo>
                    <a:pt x="449156" y="0"/>
                  </a:lnTo>
                  <a:cubicBezTo>
                    <a:pt x="483087" y="0"/>
                    <a:pt x="514329" y="18466"/>
                    <a:pt x="530690" y="48192"/>
                  </a:cubicBezTo>
                  <a:lnTo>
                    <a:pt x="680841" y="321000"/>
                  </a:lnTo>
                  <a:cubicBezTo>
                    <a:pt x="697356" y="351006"/>
                    <a:pt x="697356" y="387379"/>
                    <a:pt x="680841" y="417385"/>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a:stretch>
              <a:fillRect/>
            </a:stretch>
          </a:blipFill>
        </p:spPr>
      </p:sp>
      <p:sp>
        <p:nvSpPr>
          <p:cNvPr id="9" name="Freeform 9"/>
          <p:cNvSpPr/>
          <p:nvPr/>
        </p:nvSpPr>
        <p:spPr>
          <a:xfrm>
            <a:off x="15313649" y="68720"/>
            <a:ext cx="2251601" cy="2057400"/>
          </a:xfrm>
          <a:custGeom>
            <a:avLst/>
            <a:gdLst/>
            <a:ahLst/>
            <a:cxnLst/>
            <a:rect l="l" t="t" r="r" b="b"/>
            <a:pathLst>
              <a:path w="2251601" h="2057400">
                <a:moveTo>
                  <a:pt x="0" y="0"/>
                </a:moveTo>
                <a:lnTo>
                  <a:pt x="2251601" y="0"/>
                </a:lnTo>
                <a:lnTo>
                  <a:pt x="2251601"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249287" y="578630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5400000">
            <a:off x="16635986" y="663309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29757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249287" y="16517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6635986" y="385806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6635986" y="108303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5227192" y="6000179"/>
            <a:ext cx="1817088" cy="1817088"/>
          </a:xfrm>
          <a:custGeom>
            <a:avLst/>
            <a:gdLst/>
            <a:ahLst/>
            <a:cxnLst/>
            <a:rect l="l" t="t" r="r" b="b"/>
            <a:pathLst>
              <a:path w="1817088" h="1817088">
                <a:moveTo>
                  <a:pt x="0" y="0"/>
                </a:moveTo>
                <a:lnTo>
                  <a:pt x="1817088" y="0"/>
                </a:lnTo>
                <a:lnTo>
                  <a:pt x="1817088" y="1817088"/>
                </a:lnTo>
                <a:lnTo>
                  <a:pt x="0" y="18170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8"/>
          <p:cNvSpPr txBox="1"/>
          <p:nvPr/>
        </p:nvSpPr>
        <p:spPr>
          <a:xfrm>
            <a:off x="2514081" y="1969826"/>
            <a:ext cx="12220437" cy="3467861"/>
          </a:xfrm>
          <a:prstGeom prst="rect">
            <a:avLst/>
          </a:prstGeom>
        </p:spPr>
        <p:txBody>
          <a:bodyPr lIns="0" tIns="0" rIns="0" bIns="0" rtlCol="0" anchor="t">
            <a:spAutoFit/>
          </a:bodyPr>
          <a:lstStyle/>
          <a:p>
            <a:pPr marL="0" lvl="0" indent="0">
              <a:lnSpc>
                <a:spcPts val="6803"/>
              </a:lnSpc>
            </a:pPr>
            <a:r>
              <a:rPr lang="en-US" sz="6299" spc="-157" dirty="0">
                <a:solidFill>
                  <a:srgbClr val="000000"/>
                </a:solidFill>
                <a:latin typeface="Barlow"/>
              </a:rPr>
              <a:t>Building trust with patients from African, Caribbean, and Black backgrounds is not necessary for providing quality healthcare.</a:t>
            </a:r>
          </a:p>
        </p:txBody>
      </p:sp>
      <p:sp>
        <p:nvSpPr>
          <p:cNvPr id="19" name="TextBox 19"/>
          <p:cNvSpPr txBox="1"/>
          <p:nvPr/>
        </p:nvSpPr>
        <p:spPr>
          <a:xfrm>
            <a:off x="4878569" y="290456"/>
            <a:ext cx="8530862" cy="1127760"/>
          </a:xfrm>
          <a:prstGeom prst="rect">
            <a:avLst/>
          </a:prstGeom>
        </p:spPr>
        <p:txBody>
          <a:bodyPr lIns="0" tIns="0" rIns="0" bIns="0" rtlCol="0" anchor="t">
            <a:spAutoFit/>
          </a:bodyPr>
          <a:lstStyle/>
          <a:p>
            <a:pPr algn="ctr">
              <a:lnSpc>
                <a:spcPts val="9240"/>
              </a:lnSpc>
            </a:pPr>
            <a:r>
              <a:rPr lang="en-US" sz="6600">
                <a:solidFill>
                  <a:srgbClr val="000000"/>
                </a:solidFill>
                <a:latin typeface="Pragmatica Bold"/>
              </a:rPr>
              <a:t>TRUE OR FALSE</a:t>
            </a:r>
          </a:p>
        </p:txBody>
      </p:sp>
      <p:sp>
        <p:nvSpPr>
          <p:cNvPr id="20" name="TextBox 20"/>
          <p:cNvSpPr txBox="1"/>
          <p:nvPr/>
        </p:nvSpPr>
        <p:spPr>
          <a:xfrm>
            <a:off x="7827753" y="6099997"/>
            <a:ext cx="4205683" cy="1455526"/>
          </a:xfrm>
          <a:prstGeom prst="rect">
            <a:avLst/>
          </a:prstGeom>
        </p:spPr>
        <p:txBody>
          <a:bodyPr lIns="0" tIns="0" rIns="0" bIns="0" rtlCol="0" anchor="t">
            <a:spAutoFit/>
          </a:bodyPr>
          <a:lstStyle/>
          <a:p>
            <a:pPr algn="ctr">
              <a:lnSpc>
                <a:spcPts val="11906"/>
              </a:lnSpc>
              <a:spcBef>
                <a:spcPct val="0"/>
              </a:spcBef>
            </a:pPr>
            <a:r>
              <a:rPr lang="en-US" sz="8504" dirty="0">
                <a:solidFill>
                  <a:srgbClr val="000000"/>
                </a:solidFill>
                <a:latin typeface="Barlow Bold"/>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3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50"/>
                                        <p:tgtEl>
                                          <p:spTgt spid="17"/>
                                        </p:tgtEl>
                                      </p:cBhvr>
                                    </p:animEffect>
                                    <p:anim calcmode="lin" valueType="num">
                                      <p:cBhvr>
                                        <p:cTn id="15" dur="150" fill="hold"/>
                                        <p:tgtEl>
                                          <p:spTgt spid="17"/>
                                        </p:tgtEl>
                                        <p:attrNameLst>
                                          <p:attrName>ppt_x</p:attrName>
                                        </p:attrNameLst>
                                      </p:cBhvr>
                                      <p:tavLst>
                                        <p:tav tm="0">
                                          <p:val>
                                            <p:strVal val="#ppt_x"/>
                                          </p:val>
                                        </p:tav>
                                        <p:tav tm="100000">
                                          <p:val>
                                            <p:strVal val="#ppt_x"/>
                                          </p:val>
                                        </p:tav>
                                      </p:tavLst>
                                    </p:anim>
                                    <p:anim calcmode="lin" valueType="num">
                                      <p:cBhvr>
                                        <p:cTn id="16" dur="1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30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50"/>
                                        <p:tgtEl>
                                          <p:spTgt spid="20">
                                            <p:txEl>
                                              <p:pRg st="0" end="0"/>
                                            </p:txEl>
                                          </p:spTgt>
                                        </p:tgtEl>
                                      </p:cBhvr>
                                    </p:animEffect>
                                    <p:anim calcmode="lin" valueType="num">
                                      <p:cBhvr>
                                        <p:cTn id="22" dur="1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408194" y="7471370"/>
            <a:ext cx="4736020" cy="4303858"/>
          </a:xfrm>
          <a:custGeom>
            <a:avLst/>
            <a:gdLst/>
            <a:ahLst/>
            <a:cxnLst/>
            <a:rect l="l" t="t" r="r" b="b"/>
            <a:pathLst>
              <a:path w="4736020" h="4303858">
                <a:moveTo>
                  <a:pt x="0" y="0"/>
                </a:moveTo>
                <a:lnTo>
                  <a:pt x="4736020" y="0"/>
                </a:lnTo>
                <a:lnTo>
                  <a:pt x="4736020" y="4303858"/>
                </a:lnTo>
                <a:lnTo>
                  <a:pt x="0" y="4303858"/>
                </a:lnTo>
                <a:lnTo>
                  <a:pt x="0" y="0"/>
                </a:lnTo>
                <a:close/>
              </a:path>
            </a:pathLst>
          </a:custGeom>
          <a:blipFill>
            <a:blip r:embed="rId3"/>
            <a:stretch>
              <a:fillRect/>
            </a:stretch>
          </a:blipFill>
        </p:spPr>
      </p:sp>
      <p:grpSp>
        <p:nvGrpSpPr>
          <p:cNvPr id="3" name="Group 3"/>
          <p:cNvGrpSpPr/>
          <p:nvPr/>
        </p:nvGrpSpPr>
        <p:grpSpPr>
          <a:xfrm>
            <a:off x="-970019" y="7552607"/>
            <a:ext cx="3703514" cy="4059817"/>
            <a:chOff x="0" y="0"/>
            <a:chExt cx="741466" cy="812800"/>
          </a:xfrm>
        </p:grpSpPr>
        <p:sp>
          <p:nvSpPr>
            <p:cNvPr id="4" name="Freeform 4"/>
            <p:cNvSpPr/>
            <p:nvPr/>
          </p:nvSpPr>
          <p:spPr>
            <a:xfrm>
              <a:off x="0" y="7814"/>
              <a:ext cx="741466" cy="797173"/>
            </a:xfrm>
            <a:custGeom>
              <a:avLst/>
              <a:gdLst/>
              <a:ahLst/>
              <a:cxnLst/>
              <a:rect l="l" t="t" r="r" b="b"/>
              <a:pathLst>
                <a:path w="741466" h="797173">
                  <a:moveTo>
                    <a:pt x="408541" y="12909"/>
                  </a:moveTo>
                  <a:lnTo>
                    <a:pt x="703658" y="174663"/>
                  </a:lnTo>
                  <a:cubicBezTo>
                    <a:pt x="726972" y="187442"/>
                    <a:pt x="741466" y="211914"/>
                    <a:pt x="741466" y="238501"/>
                  </a:cubicBezTo>
                  <a:lnTo>
                    <a:pt x="741466" y="558671"/>
                  </a:lnTo>
                  <a:cubicBezTo>
                    <a:pt x="741466" y="585258"/>
                    <a:pt x="726972" y="609730"/>
                    <a:pt x="703658" y="622509"/>
                  </a:cubicBezTo>
                  <a:lnTo>
                    <a:pt x="408541" y="784263"/>
                  </a:lnTo>
                  <a:cubicBezTo>
                    <a:pt x="384989" y="797172"/>
                    <a:pt x="356477" y="797172"/>
                    <a:pt x="332925" y="784263"/>
                  </a:cubicBezTo>
                  <a:lnTo>
                    <a:pt x="37808" y="622509"/>
                  </a:lnTo>
                  <a:cubicBezTo>
                    <a:pt x="14494" y="609730"/>
                    <a:pt x="0" y="585258"/>
                    <a:pt x="0" y="558671"/>
                  </a:cubicBezTo>
                  <a:lnTo>
                    <a:pt x="0" y="238501"/>
                  </a:lnTo>
                  <a:cubicBezTo>
                    <a:pt x="0" y="211914"/>
                    <a:pt x="14494" y="187442"/>
                    <a:pt x="37808" y="174663"/>
                  </a:cubicBezTo>
                  <a:lnTo>
                    <a:pt x="332925" y="12909"/>
                  </a:lnTo>
                  <a:cubicBezTo>
                    <a:pt x="356477" y="0"/>
                    <a:pt x="384989" y="0"/>
                    <a:pt x="408541" y="12909"/>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5" name="TextBox 5"/>
          <p:cNvSpPr txBox="1"/>
          <p:nvPr/>
        </p:nvSpPr>
        <p:spPr>
          <a:xfrm>
            <a:off x="4011213" y="2763147"/>
            <a:ext cx="11727224" cy="5516880"/>
          </a:xfrm>
          <a:prstGeom prst="rect">
            <a:avLst/>
          </a:prstGeom>
        </p:spPr>
        <p:txBody>
          <a:bodyPr lIns="0" tIns="0" rIns="0" bIns="0" rtlCol="0" anchor="t">
            <a:spAutoFit/>
          </a:bodyPr>
          <a:lstStyle/>
          <a:p>
            <a:pPr marL="971547" lvl="1" indent="-485773">
              <a:lnSpc>
                <a:spcPts val="4859"/>
              </a:lnSpc>
              <a:buFont typeface="Arial"/>
              <a:buChar char="•"/>
            </a:pPr>
            <a:r>
              <a:rPr lang="en-US" sz="4499" spc="-112">
                <a:solidFill>
                  <a:srgbClr val="000000"/>
                </a:solidFill>
                <a:latin typeface="Barlow"/>
              </a:rPr>
              <a:t>Improves patient outcomes</a:t>
            </a:r>
          </a:p>
          <a:p>
            <a:pPr>
              <a:lnSpc>
                <a:spcPts val="4859"/>
              </a:lnSpc>
            </a:pPr>
            <a:endParaRPr lang="en-US" sz="4499" spc="-112">
              <a:solidFill>
                <a:srgbClr val="000000"/>
              </a:solidFill>
              <a:latin typeface="Barlow"/>
            </a:endParaRPr>
          </a:p>
          <a:p>
            <a:pPr marL="971547" lvl="1" indent="-485773">
              <a:lnSpc>
                <a:spcPts val="4859"/>
              </a:lnSpc>
              <a:buFont typeface="Arial"/>
              <a:buChar char="•"/>
            </a:pPr>
            <a:r>
              <a:rPr lang="en-US" sz="4499" spc="-112">
                <a:solidFill>
                  <a:srgbClr val="000000"/>
                </a:solidFill>
                <a:latin typeface="Barlow"/>
              </a:rPr>
              <a:t>Enhances communication</a:t>
            </a:r>
          </a:p>
          <a:p>
            <a:pPr>
              <a:lnSpc>
                <a:spcPts val="4859"/>
              </a:lnSpc>
            </a:pPr>
            <a:endParaRPr lang="en-US" sz="4499" spc="-112">
              <a:solidFill>
                <a:srgbClr val="000000"/>
              </a:solidFill>
              <a:latin typeface="Barlow"/>
            </a:endParaRPr>
          </a:p>
          <a:p>
            <a:pPr marL="971547" lvl="1" indent="-485773">
              <a:lnSpc>
                <a:spcPts val="4859"/>
              </a:lnSpc>
              <a:buFont typeface="Arial"/>
              <a:buChar char="•"/>
            </a:pPr>
            <a:r>
              <a:rPr lang="en-US" sz="4499" spc="-112">
                <a:solidFill>
                  <a:srgbClr val="000000"/>
                </a:solidFill>
                <a:latin typeface="Barlow"/>
              </a:rPr>
              <a:t>Increases trust and patient satisfaction</a:t>
            </a:r>
          </a:p>
          <a:p>
            <a:pPr>
              <a:lnSpc>
                <a:spcPts val="4859"/>
              </a:lnSpc>
            </a:pPr>
            <a:endParaRPr lang="en-US" sz="4499" spc="-112">
              <a:solidFill>
                <a:srgbClr val="000000"/>
              </a:solidFill>
              <a:latin typeface="Barlow"/>
            </a:endParaRPr>
          </a:p>
          <a:p>
            <a:pPr marL="971547" lvl="1" indent="-485773">
              <a:lnSpc>
                <a:spcPts val="4859"/>
              </a:lnSpc>
              <a:buFont typeface="Arial"/>
              <a:buChar char="•"/>
            </a:pPr>
            <a:r>
              <a:rPr lang="en-US" sz="4499" spc="-112">
                <a:solidFill>
                  <a:srgbClr val="000000"/>
                </a:solidFill>
                <a:latin typeface="Barlow"/>
              </a:rPr>
              <a:t>Reduces health disparities</a:t>
            </a:r>
          </a:p>
          <a:p>
            <a:pPr>
              <a:lnSpc>
                <a:spcPts val="4859"/>
              </a:lnSpc>
            </a:pPr>
            <a:endParaRPr lang="en-US" sz="4499" spc="-112">
              <a:solidFill>
                <a:srgbClr val="000000"/>
              </a:solidFill>
              <a:latin typeface="Barlow"/>
            </a:endParaRPr>
          </a:p>
          <a:p>
            <a:pPr marL="971547" lvl="1" indent="-485773">
              <a:lnSpc>
                <a:spcPts val="4859"/>
              </a:lnSpc>
              <a:buFont typeface="Arial"/>
              <a:buChar char="•"/>
            </a:pPr>
            <a:r>
              <a:rPr lang="en-US" sz="4499" spc="-112">
                <a:solidFill>
                  <a:srgbClr val="000000"/>
                </a:solidFill>
                <a:latin typeface="Barlow"/>
              </a:rPr>
              <a:t>Enhances provider-patient relationship</a:t>
            </a:r>
          </a:p>
        </p:txBody>
      </p:sp>
      <p:sp>
        <p:nvSpPr>
          <p:cNvPr id="6" name="Freeform 6"/>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4"/>
            <a:stretch>
              <a:fillRect l="-658" r="-658"/>
            </a:stretch>
          </a:blipFill>
        </p:spPr>
      </p:sp>
      <p:sp>
        <p:nvSpPr>
          <p:cNvPr id="7" name="Freeform 7"/>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400000">
            <a:off x="16540497"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203421" y="8173347"/>
            <a:ext cx="2464241" cy="1688005"/>
          </a:xfrm>
          <a:custGeom>
            <a:avLst/>
            <a:gdLst/>
            <a:ahLst/>
            <a:cxnLst/>
            <a:rect l="l" t="t" r="r" b="b"/>
            <a:pathLst>
              <a:path w="2464241" h="1688005">
                <a:moveTo>
                  <a:pt x="0" y="0"/>
                </a:moveTo>
                <a:lnTo>
                  <a:pt x="2464242" y="0"/>
                </a:lnTo>
                <a:lnTo>
                  <a:pt x="2464242" y="1688005"/>
                </a:lnTo>
                <a:lnTo>
                  <a:pt x="0" y="1688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4" name="Group 14"/>
          <p:cNvGrpSpPr/>
          <p:nvPr/>
        </p:nvGrpSpPr>
        <p:grpSpPr>
          <a:xfrm>
            <a:off x="15454185" y="-1569249"/>
            <a:ext cx="3610231" cy="3715959"/>
            <a:chOff x="0" y="0"/>
            <a:chExt cx="717375" cy="738384"/>
          </a:xfrm>
        </p:grpSpPr>
        <p:sp>
          <p:nvSpPr>
            <p:cNvPr id="15" name="Freeform 15"/>
            <p:cNvSpPr/>
            <p:nvPr/>
          </p:nvSpPr>
          <p:spPr>
            <a:xfrm>
              <a:off x="14828" y="0"/>
              <a:ext cx="687720" cy="738384"/>
            </a:xfrm>
            <a:custGeom>
              <a:avLst/>
              <a:gdLst/>
              <a:ahLst/>
              <a:cxnLst/>
              <a:rect l="l" t="t" r="r" b="b"/>
              <a:pathLst>
                <a:path w="687720" h="738384">
                  <a:moveTo>
                    <a:pt x="663255" y="440582"/>
                  </a:moveTo>
                  <a:lnTo>
                    <a:pt x="538640" y="666995"/>
                  </a:lnTo>
                  <a:cubicBezTo>
                    <a:pt x="514404" y="711029"/>
                    <a:pt x="468123" y="738384"/>
                    <a:pt x="417859" y="738384"/>
                  </a:cubicBezTo>
                  <a:lnTo>
                    <a:pt x="269861" y="738384"/>
                  </a:lnTo>
                  <a:cubicBezTo>
                    <a:pt x="219597" y="738384"/>
                    <a:pt x="173316" y="711029"/>
                    <a:pt x="149080" y="666995"/>
                  </a:cubicBezTo>
                  <a:lnTo>
                    <a:pt x="24464" y="440582"/>
                  </a:lnTo>
                  <a:cubicBezTo>
                    <a:pt x="0" y="396133"/>
                    <a:pt x="0" y="342252"/>
                    <a:pt x="24464" y="297802"/>
                  </a:cubicBezTo>
                  <a:lnTo>
                    <a:pt x="149080" y="71390"/>
                  </a:lnTo>
                  <a:cubicBezTo>
                    <a:pt x="173316" y="27355"/>
                    <a:pt x="219597" y="0"/>
                    <a:pt x="269861" y="0"/>
                  </a:cubicBezTo>
                  <a:lnTo>
                    <a:pt x="417859" y="0"/>
                  </a:lnTo>
                  <a:cubicBezTo>
                    <a:pt x="468123" y="0"/>
                    <a:pt x="514404" y="27355"/>
                    <a:pt x="538640" y="71390"/>
                  </a:cubicBezTo>
                  <a:lnTo>
                    <a:pt x="663255" y="297802"/>
                  </a:lnTo>
                  <a:cubicBezTo>
                    <a:pt x="687720" y="342252"/>
                    <a:pt x="687720" y="396133"/>
                    <a:pt x="663255" y="440582"/>
                  </a:cubicBezTo>
                  <a:close/>
                </a:path>
              </a:pathLst>
            </a:custGeom>
            <a:gradFill rotWithShape="1">
              <a:gsLst>
                <a:gs pos="0">
                  <a:srgbClr val="FFB613">
                    <a:alpha val="100000"/>
                  </a:srgbClr>
                </a:gs>
                <a:gs pos="100000">
                  <a:srgbClr val="FFE42F">
                    <a:alpha val="100000"/>
                  </a:srgbClr>
                </a:gs>
              </a:gsLst>
              <a:lin ang="5400000"/>
            </a:gradFill>
          </p:spPr>
        </p:sp>
        <p:sp>
          <p:nvSpPr>
            <p:cNvPr id="16" name="TextBox 16"/>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096582" y="615086"/>
            <a:ext cx="13487612" cy="1531624"/>
          </a:xfrm>
          <a:prstGeom prst="rect">
            <a:avLst/>
          </a:prstGeom>
        </p:spPr>
        <p:txBody>
          <a:bodyPr lIns="0" tIns="0" rIns="0" bIns="0" rtlCol="0" anchor="t">
            <a:spAutoFit/>
          </a:bodyPr>
          <a:lstStyle/>
          <a:p>
            <a:pPr marL="0" lvl="0" indent="0" algn="ctr">
              <a:lnSpc>
                <a:spcPts val="5940"/>
              </a:lnSpc>
            </a:pPr>
            <a:r>
              <a:rPr lang="en-US" sz="5500" spc="-137">
                <a:solidFill>
                  <a:srgbClr val="000000"/>
                </a:solidFill>
                <a:latin typeface="Pragmatica Bold"/>
              </a:rPr>
              <a:t>IMPORTANCE OF CULTURAL COMPETENCE</a:t>
            </a:r>
          </a:p>
        </p:txBody>
      </p:sp>
      <p:sp>
        <p:nvSpPr>
          <p:cNvPr id="18" name="Freeform 18"/>
          <p:cNvSpPr/>
          <p:nvPr/>
        </p:nvSpPr>
        <p:spPr>
          <a:xfrm>
            <a:off x="16080310" y="0"/>
            <a:ext cx="1958582" cy="1777413"/>
          </a:xfrm>
          <a:custGeom>
            <a:avLst/>
            <a:gdLst/>
            <a:ahLst/>
            <a:cxnLst/>
            <a:rect l="l" t="t" r="r" b="b"/>
            <a:pathLst>
              <a:path w="1958582" h="1777413">
                <a:moveTo>
                  <a:pt x="0" y="0"/>
                </a:moveTo>
                <a:lnTo>
                  <a:pt x="1958582" y="0"/>
                </a:lnTo>
                <a:lnTo>
                  <a:pt x="1958582" y="1777413"/>
                </a:lnTo>
                <a:lnTo>
                  <a:pt x="0" y="17774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028700" y="1562554"/>
            <a:ext cx="15775046" cy="8058152"/>
          </a:xfrm>
          <a:prstGeom prst="rect">
            <a:avLst/>
          </a:prstGeom>
        </p:spPr>
        <p:txBody>
          <a:bodyPr lIns="0" tIns="0" rIns="0" bIns="0" rtlCol="0" anchor="t">
            <a:spAutoFit/>
          </a:bodyPr>
          <a:lstStyle/>
          <a:p>
            <a:pPr>
              <a:lnSpc>
                <a:spcPts val="8099"/>
              </a:lnSpc>
            </a:pPr>
            <a:r>
              <a:rPr lang="en-US" sz="4499">
                <a:solidFill>
                  <a:srgbClr val="000000"/>
                </a:solidFill>
                <a:latin typeface="Clear Sans"/>
              </a:rPr>
              <a:t>Recognizing and respecting the rich diversity within ACB communities is not just a professional responsibility, but a cornerstone for delivering equitable and inclusive sexual and reproductive healthcare. </a:t>
            </a:r>
          </a:p>
          <a:p>
            <a:pPr marL="0" lvl="0" indent="0" algn="l">
              <a:lnSpc>
                <a:spcPts val="8099"/>
              </a:lnSpc>
            </a:pPr>
            <a:r>
              <a:rPr lang="en-US" sz="4499">
                <a:solidFill>
                  <a:srgbClr val="000000"/>
                </a:solidFill>
                <a:latin typeface="Clear Sans"/>
              </a:rPr>
              <a:t>By embracing cultural competence, healthcare providers can contribute to dismantling barriers and fostering a healthcare environment that meets the unique needs and preferences of each individual within ACB communities.</a:t>
            </a:r>
          </a:p>
        </p:txBody>
      </p:sp>
      <p:grpSp>
        <p:nvGrpSpPr>
          <p:cNvPr id="3" name="Group 3"/>
          <p:cNvGrpSpPr/>
          <p:nvPr/>
        </p:nvGrpSpPr>
        <p:grpSpPr>
          <a:xfrm rot="1389679">
            <a:off x="16135111" y="854739"/>
            <a:ext cx="727472" cy="846513"/>
            <a:chOff x="0" y="0"/>
            <a:chExt cx="698500" cy="812800"/>
          </a:xfrm>
        </p:grpSpPr>
        <p:sp>
          <p:nvSpPr>
            <p:cNvPr id="4" name="Freeform 4"/>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3183ED">
                    <a:alpha val="100000"/>
                  </a:srgbClr>
                </a:gs>
                <a:gs pos="100000">
                  <a:srgbClr val="86E2FF">
                    <a:alpha val="100000"/>
                  </a:srgbClr>
                </a:gs>
              </a:gsLst>
              <a:lin ang="5400000"/>
            </a:gradFill>
            <a:ln cap="sq">
              <a:noFill/>
              <a:prstDash val="solid"/>
              <a:miter/>
            </a:ln>
          </p:spPr>
        </p:sp>
        <p:sp>
          <p:nvSpPr>
            <p:cNvPr id="5" name="TextBox 5"/>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430596">
            <a:off x="15956781" y="647228"/>
            <a:ext cx="1084133" cy="1261537"/>
            <a:chOff x="0" y="0"/>
            <a:chExt cx="698500" cy="812800"/>
          </a:xfrm>
        </p:grpSpPr>
        <p:sp>
          <p:nvSpPr>
            <p:cNvPr id="7" name="Freeform 7"/>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id="8" name="TextBox 8"/>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14997055" y="139939"/>
            <a:ext cx="1051985" cy="1224128"/>
            <a:chOff x="0" y="0"/>
            <a:chExt cx="698500" cy="812800"/>
          </a:xfrm>
        </p:grpSpPr>
        <p:sp>
          <p:nvSpPr>
            <p:cNvPr id="10" name="Freeform 10"/>
            <p:cNvSpPr/>
            <p:nvPr/>
          </p:nvSpPr>
          <p:spPr>
            <a:xfrm>
              <a:off x="0" y="13359"/>
              <a:ext cx="698500" cy="786082"/>
            </a:xfrm>
            <a:custGeom>
              <a:avLst/>
              <a:gdLst/>
              <a:ahLst/>
              <a:cxnLst/>
              <a:rect l="l" t="t" r="r" b="b"/>
              <a:pathLst>
                <a:path w="698500" h="786082">
                  <a:moveTo>
                    <a:pt x="409382" y="21627"/>
                  </a:moveTo>
                  <a:lnTo>
                    <a:pt x="638368" y="154855"/>
                  </a:lnTo>
                  <a:cubicBezTo>
                    <a:pt x="675597" y="176516"/>
                    <a:pt x="698500" y="216338"/>
                    <a:pt x="698500" y="259410"/>
                  </a:cubicBezTo>
                  <a:lnTo>
                    <a:pt x="698500" y="526672"/>
                  </a:lnTo>
                  <a:cubicBezTo>
                    <a:pt x="698500" y="569744"/>
                    <a:pt x="675597" y="609566"/>
                    <a:pt x="638368" y="631227"/>
                  </a:cubicBezTo>
                  <a:lnTo>
                    <a:pt x="409382" y="764455"/>
                  </a:lnTo>
                  <a:cubicBezTo>
                    <a:pt x="372211" y="786082"/>
                    <a:pt x="326289" y="786082"/>
                    <a:pt x="289118" y="764455"/>
                  </a:cubicBezTo>
                  <a:lnTo>
                    <a:pt x="60132" y="631227"/>
                  </a:lnTo>
                  <a:cubicBezTo>
                    <a:pt x="22903" y="609566"/>
                    <a:pt x="0" y="569744"/>
                    <a:pt x="0" y="526672"/>
                  </a:cubicBezTo>
                  <a:lnTo>
                    <a:pt x="0" y="259410"/>
                  </a:lnTo>
                  <a:cubicBezTo>
                    <a:pt x="0" y="216338"/>
                    <a:pt x="22903" y="176516"/>
                    <a:pt x="60132" y="154855"/>
                  </a:cubicBezTo>
                  <a:lnTo>
                    <a:pt x="289118" y="21627"/>
                  </a:lnTo>
                  <a:cubicBezTo>
                    <a:pt x="326289" y="0"/>
                    <a:pt x="372211" y="0"/>
                    <a:pt x="409382" y="21627"/>
                  </a:cubicBezTo>
                  <a:close/>
                </a:path>
              </a:pathLst>
            </a:custGeom>
            <a:solidFill>
              <a:srgbClr val="000000">
                <a:alpha val="0"/>
              </a:srgbClr>
            </a:solidFill>
            <a:ln w="133350" cap="sq">
              <a:gradFill>
                <a:gsLst>
                  <a:gs pos="0">
                    <a:srgbClr val="3183ED">
                      <a:alpha val="100000"/>
                    </a:srgbClr>
                  </a:gs>
                  <a:gs pos="100000">
                    <a:srgbClr val="86E2FF">
                      <a:alpha val="100000"/>
                    </a:srgbClr>
                  </a:gs>
                </a:gsLst>
                <a:lin ang="5400000"/>
              </a:gradFill>
              <a:prstDash val="solid"/>
              <a:miter/>
            </a:ln>
          </p:spPr>
        </p:sp>
        <p:sp>
          <p:nvSpPr>
            <p:cNvPr id="11" name="TextBox 11"/>
            <p:cNvSpPr txBox="1"/>
            <p:nvPr/>
          </p:nvSpPr>
          <p:spPr>
            <a:xfrm>
              <a:off x="0" y="92075"/>
              <a:ext cx="698500" cy="581025"/>
            </a:xfrm>
            <a:prstGeom prst="rect">
              <a:avLst/>
            </a:prstGeom>
          </p:spPr>
          <p:txBody>
            <a:bodyPr lIns="120277" tIns="120277" rIns="120277" bIns="120277" rtlCol="0" anchor="ctr"/>
            <a:lstStyle/>
            <a:p>
              <a:pPr algn="ctr">
                <a:lnSpc>
                  <a:spcPts val="2659"/>
                </a:lnSpc>
              </a:pPr>
              <a:endParaRPr/>
            </a:p>
          </p:txBody>
        </p:sp>
      </p:grpSp>
      <p:sp>
        <p:nvSpPr>
          <p:cNvPr id="12" name="Freeform 12"/>
          <p:cNvSpPr/>
          <p:nvPr/>
        </p:nvSpPr>
        <p:spPr>
          <a:xfrm>
            <a:off x="17081772" y="9680899"/>
            <a:ext cx="1082528" cy="461878"/>
          </a:xfrm>
          <a:custGeom>
            <a:avLst/>
            <a:gdLst/>
            <a:ahLst/>
            <a:cxnLst/>
            <a:rect l="l" t="t" r="r" b="b"/>
            <a:pathLst>
              <a:path w="1082528" h="461878">
                <a:moveTo>
                  <a:pt x="0" y="0"/>
                </a:moveTo>
                <a:lnTo>
                  <a:pt x="1082528" y="0"/>
                </a:lnTo>
                <a:lnTo>
                  <a:pt x="1082528" y="461879"/>
                </a:lnTo>
                <a:lnTo>
                  <a:pt x="0" y="461879"/>
                </a:lnTo>
                <a:lnTo>
                  <a:pt x="0" y="0"/>
                </a:lnTo>
                <a:close/>
              </a:path>
            </a:pathLst>
          </a:custGeom>
          <a:blipFill>
            <a:blip r:embed="rId3"/>
            <a:stretch>
              <a:fillRect/>
            </a:stretch>
          </a:blipFill>
        </p:spPr>
      </p:sp>
      <p:sp>
        <p:nvSpPr>
          <p:cNvPr id="13" name="Freeform 13"/>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4"/>
            <a:stretch>
              <a:fillRect/>
            </a:stretch>
          </a:blipFill>
        </p:spPr>
      </p:sp>
      <p:sp>
        <p:nvSpPr>
          <p:cNvPr id="14" name="TextBox 14"/>
          <p:cNvSpPr txBox="1"/>
          <p:nvPr/>
        </p:nvSpPr>
        <p:spPr>
          <a:xfrm>
            <a:off x="6604619" y="783111"/>
            <a:ext cx="5078762" cy="843919"/>
          </a:xfrm>
          <a:prstGeom prst="rect">
            <a:avLst/>
          </a:prstGeom>
        </p:spPr>
        <p:txBody>
          <a:bodyPr lIns="0" tIns="0" rIns="0" bIns="0" rtlCol="0" anchor="t">
            <a:spAutoFit/>
          </a:bodyPr>
          <a:lstStyle/>
          <a:p>
            <a:pPr marL="0" lvl="0" indent="0">
              <a:lnSpc>
                <a:spcPts val="6480"/>
              </a:lnSpc>
            </a:pPr>
            <a:r>
              <a:rPr lang="en-US" sz="6000" spc="-150">
                <a:solidFill>
                  <a:srgbClr val="000000"/>
                </a:solidFill>
                <a:latin typeface="Pragmatica Bold"/>
              </a:rPr>
              <a:t>CONCLUSION</a:t>
            </a:r>
          </a:p>
        </p:txBody>
      </p:sp>
      <p:sp>
        <p:nvSpPr>
          <p:cNvPr id="15" name="Freeform 1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rot="5400000">
            <a:off x="-1249287" y="58487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rot="5400000">
            <a:off x="-1249287" y="315805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rot="5400000">
            <a:off x="-1249287" y="4673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rot="5400000">
            <a:off x="16540497" y="64606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Freeform 20"/>
          <p:cNvSpPr/>
          <p:nvPr/>
        </p:nvSpPr>
        <p:spPr>
          <a:xfrm rot="5400000">
            <a:off x="16540497" y="379991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Freeform 21"/>
          <p:cNvSpPr/>
          <p:nvPr/>
        </p:nvSpPr>
        <p:spPr>
          <a:xfrm rot="5400000">
            <a:off x="16540497" y="113917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2" y="8046447"/>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3"/>
            <a:stretch>
              <a:fillRect/>
            </a:stretch>
          </a:blipFill>
        </p:spPr>
      </p:sp>
      <p:sp>
        <p:nvSpPr>
          <p:cNvPr id="3" name="TextBox 3"/>
          <p:cNvSpPr txBox="1"/>
          <p:nvPr/>
        </p:nvSpPr>
        <p:spPr>
          <a:xfrm>
            <a:off x="2600745" y="2770217"/>
            <a:ext cx="13846224" cy="5867019"/>
          </a:xfrm>
          <a:prstGeom prst="rect">
            <a:avLst/>
          </a:prstGeom>
        </p:spPr>
        <p:txBody>
          <a:bodyPr lIns="0" tIns="0" rIns="0" bIns="0" rtlCol="0" anchor="t">
            <a:spAutoFit/>
          </a:bodyPr>
          <a:lstStyle/>
          <a:p>
            <a:pPr>
              <a:lnSpc>
                <a:spcPts val="4248"/>
              </a:lnSpc>
            </a:pPr>
            <a:r>
              <a:rPr lang="en-US" sz="3600">
                <a:solidFill>
                  <a:srgbClr val="000000"/>
                </a:solidFill>
                <a:latin typeface="Barlow"/>
              </a:rPr>
              <a:t>We acknowledge that the land on which we gather in Treaty Six Territory is the traditional gathering place for many Indigenous people. We honor and respect the history, languages, ceremonies and culture of the First Nations, Métis and Inuit who call this territory home.</a:t>
            </a:r>
          </a:p>
          <a:p>
            <a:pPr>
              <a:lnSpc>
                <a:spcPts val="4248"/>
              </a:lnSpc>
            </a:pPr>
            <a:endParaRPr lang="en-US" sz="3600">
              <a:solidFill>
                <a:srgbClr val="000000"/>
              </a:solidFill>
              <a:latin typeface="Barlow"/>
            </a:endParaRPr>
          </a:p>
          <a:p>
            <a:pPr marL="0" lvl="0" indent="0">
              <a:lnSpc>
                <a:spcPts val="4248"/>
              </a:lnSpc>
            </a:pPr>
            <a:r>
              <a:rPr lang="en-US" sz="3600">
                <a:solidFill>
                  <a:srgbClr val="000000"/>
                </a:solidFill>
                <a:latin typeface="Barlow"/>
              </a:rPr>
              <a:t>This is an acknowledgement of the people of the African Diaspora who have been uprooted, enslaved, and displaced in Canada and North America. The presence of African, Caribbean, and Black people in Canada cannot be unlinked from their colonial past which has, and continues to have negative impacts on ACB people in Canada.</a:t>
            </a:r>
          </a:p>
        </p:txBody>
      </p:sp>
      <p:sp>
        <p:nvSpPr>
          <p:cNvPr id="4" name="Freeform 4"/>
          <p:cNvSpPr/>
          <p:nvPr/>
        </p:nvSpPr>
        <p:spPr>
          <a:xfrm>
            <a:off x="0" y="8163179"/>
            <a:ext cx="2600745" cy="2496715"/>
          </a:xfrm>
          <a:custGeom>
            <a:avLst/>
            <a:gdLst/>
            <a:ahLst/>
            <a:cxnLst/>
            <a:rect l="l" t="t" r="r" b="b"/>
            <a:pathLst>
              <a:path w="2600745" h="2496715">
                <a:moveTo>
                  <a:pt x="0" y="0"/>
                </a:moveTo>
                <a:lnTo>
                  <a:pt x="2600745" y="0"/>
                </a:lnTo>
                <a:lnTo>
                  <a:pt x="2600745" y="2496715"/>
                </a:lnTo>
                <a:lnTo>
                  <a:pt x="0" y="2496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2600745" y="8703455"/>
            <a:ext cx="1863508" cy="1956439"/>
          </a:xfrm>
          <a:custGeom>
            <a:avLst/>
            <a:gdLst/>
            <a:ahLst/>
            <a:cxnLst/>
            <a:rect l="l" t="t" r="r" b="b"/>
            <a:pathLst>
              <a:path w="1863508" h="1956439">
                <a:moveTo>
                  <a:pt x="0" y="0"/>
                </a:moveTo>
                <a:lnTo>
                  <a:pt x="1863508" y="0"/>
                </a:lnTo>
                <a:lnTo>
                  <a:pt x="1863508" y="1956439"/>
                </a:lnTo>
                <a:lnTo>
                  <a:pt x="0" y="19564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400000">
            <a:off x="16540497" y="101494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3559697" y="788986"/>
            <a:ext cx="11168606" cy="1663065"/>
          </a:xfrm>
          <a:prstGeom prst="rect">
            <a:avLst/>
          </a:prstGeom>
        </p:spPr>
        <p:txBody>
          <a:bodyPr lIns="0" tIns="0" rIns="0" bIns="0" rtlCol="0" anchor="t">
            <a:spAutoFit/>
          </a:bodyPr>
          <a:lstStyle/>
          <a:p>
            <a:pPr marL="0" lvl="0" indent="0">
              <a:lnSpc>
                <a:spcPts val="6479"/>
              </a:lnSpc>
            </a:pPr>
            <a:r>
              <a:rPr lang="en-US" sz="5999" spc="-149">
                <a:solidFill>
                  <a:srgbClr val="000000"/>
                </a:solidFill>
                <a:latin typeface="Pragmatica Bold"/>
              </a:rPr>
              <a:t>LAND &amp; AFRICAN ANCESTRY ACKNOWLEDGEMENT</a:t>
            </a:r>
          </a:p>
        </p:txBody>
      </p:sp>
      <p:sp>
        <p:nvSpPr>
          <p:cNvPr id="8" name="Freeform 8"/>
          <p:cNvSpPr/>
          <p:nvPr/>
        </p:nvSpPr>
        <p:spPr>
          <a:xfrm rot="5400000">
            <a:off x="16540497" y="381593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400000">
            <a:off x="16540497" y="654974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5400000">
            <a:off x="-1249287" y="608744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400000">
            <a:off x="-1249287" y="33959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5400000">
            <a:off x="-1249287" y="704547"/>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338328" y="1222760"/>
            <a:ext cx="15487483" cy="8573770"/>
          </a:xfrm>
          <a:prstGeom prst="rect">
            <a:avLst/>
          </a:prstGeom>
        </p:spPr>
        <p:txBody>
          <a:bodyPr lIns="0" tIns="0" rIns="0" bIns="0" rtlCol="0" anchor="t">
            <a:spAutoFit/>
          </a:bodyPr>
          <a:lstStyle/>
          <a:p>
            <a:pPr marL="474979" lvl="1" indent="-237490">
              <a:lnSpc>
                <a:spcPts val="3079"/>
              </a:lnSpc>
              <a:buFont typeface="Arial"/>
              <a:buChar char="•"/>
            </a:pPr>
            <a:r>
              <a:rPr lang="en-US" sz="2199">
                <a:solidFill>
                  <a:srgbClr val="000000"/>
                </a:solidFill>
                <a:latin typeface="Canva Sans"/>
              </a:rPr>
              <a:t>Alonso, P. (2020) ‘Autonomy Revoked: The Forced Sterilization of Women of color in 20th Century America’. Retrieved from chrome-extension://efaidnbmnnnibpcajpcglclefindmkaj/https://twu.edu/media/documents/history-government/Autonomy-Revoked--The-Forced-Sterilization-of-Women-of-Color-in-20th-Century-America.pdf</a:t>
            </a:r>
          </a:p>
          <a:p>
            <a:pPr marL="474979" lvl="1" indent="-237490">
              <a:lnSpc>
                <a:spcPts val="3079"/>
              </a:lnSpc>
              <a:buFont typeface="Arial"/>
              <a:buChar char="•"/>
            </a:pPr>
            <a:r>
              <a:rPr lang="en-US" sz="2199">
                <a:solidFill>
                  <a:srgbClr val="000000"/>
                </a:solidFill>
                <a:latin typeface="Canva Sans"/>
              </a:rPr>
              <a:t>BC Black History Awareness Society: https://bcblackhistory.ca/definitions/#:~:text=In%20Canada%2C%20Black%20Canadian%20is,the%20population%20group%20Visible%20Minority</a:t>
            </a:r>
          </a:p>
          <a:p>
            <a:pPr marL="474979" lvl="1" indent="-237490">
              <a:lnSpc>
                <a:spcPts val="3079"/>
              </a:lnSpc>
              <a:buFont typeface="Arial"/>
              <a:buChar char="•"/>
            </a:pPr>
            <a:r>
              <a:rPr lang="en-US" sz="2199">
                <a:solidFill>
                  <a:srgbClr val="000000"/>
                </a:solidFill>
                <a:latin typeface="Canva Sans"/>
              </a:rPr>
              <a:t>Centers for Disease Control and Prevention (2022) 'The Untreated Syphilis Study at Tuskegee Timeline'. Available at https://www.cdc.gov/tuskegee/timeline.htm</a:t>
            </a:r>
          </a:p>
          <a:p>
            <a:pPr marL="474979" lvl="1" indent="-237490">
              <a:lnSpc>
                <a:spcPts val="3079"/>
              </a:lnSpc>
              <a:buFont typeface="Arial"/>
              <a:buChar char="•"/>
            </a:pPr>
            <a:r>
              <a:rPr lang="en-US" sz="2199">
                <a:solidFill>
                  <a:srgbClr val="000000"/>
                </a:solidFill>
                <a:latin typeface="Canva Sans"/>
              </a:rPr>
              <a:t>Cultural competence in healthcare. Retrieved from https://publichealth.tulane.edu/blog/cultural-competence-in-healthcare/#:~:text=Cross%2Dcultural%20awareness%20makes%20healthcare,Improved%20rapport. Accessed November 5, 2023</a:t>
            </a:r>
          </a:p>
          <a:p>
            <a:pPr marL="474979" lvl="1" indent="-237490">
              <a:lnSpc>
                <a:spcPts val="3079"/>
              </a:lnSpc>
              <a:buFont typeface="Arial"/>
              <a:buChar char="•"/>
            </a:pPr>
            <a:r>
              <a:rPr lang="en-US" sz="2199">
                <a:solidFill>
                  <a:srgbClr val="000000"/>
                </a:solidFill>
                <a:latin typeface="Canva Sans"/>
              </a:rPr>
              <a:t>Dryden, O. and Nnorom, O. (2021) 'Time to dismantle systemic anti-Black racism in medicine in Canada', CMAJ, 193 (2) E55-E57; DOI: 10.1503/cmaj.201579</a:t>
            </a:r>
          </a:p>
          <a:p>
            <a:pPr marL="474979" lvl="1" indent="-237490">
              <a:lnSpc>
                <a:spcPts val="3079"/>
              </a:lnSpc>
              <a:buFont typeface="Arial"/>
              <a:buChar char="•"/>
            </a:pPr>
            <a:r>
              <a:rPr lang="en-US" sz="2199">
                <a:solidFill>
                  <a:srgbClr val="000000"/>
                </a:solidFill>
                <a:latin typeface="Canva Sans"/>
              </a:rPr>
              <a:t>Harriet A. Washington (2007) 'Medical Apartheid: The Dark History of Medical Experimentation on Black Americans from Colonial times to the present'. https://books.google.ca/books?id=apGhwRt6A7QC&amp;q=Medical+Apartheid:+The+Dark+History+of+Medical+Experimentation+on+Black+Americans+from+Colonial+Times+to+the+Present&amp;redir_esc=y#v=snippet&amp;q=Medical%20Apartheid%3A%20The%20Dark%20History%20of%20Medical%20Experimentation%20on%20Black%20Americans%20from%20Colonial%20Times%20to%20the%20Present&amp;f=false</a:t>
            </a:r>
          </a:p>
          <a:p>
            <a:pPr marL="474979" lvl="1" indent="-237490" algn="l">
              <a:lnSpc>
                <a:spcPts val="3079"/>
              </a:lnSpc>
              <a:buFont typeface="Arial"/>
              <a:buChar char="•"/>
            </a:pPr>
            <a:r>
              <a:rPr lang="en-US" sz="2199">
                <a:solidFill>
                  <a:srgbClr val="000000"/>
                </a:solidFill>
                <a:latin typeface="Canva Sans"/>
              </a:rPr>
              <a:t>Information about Caribbean Islands</a:t>
            </a:r>
            <a:r>
              <a:rPr lang="en-US" sz="2199" u="sng">
                <a:solidFill>
                  <a:srgbClr val="000000"/>
                </a:solidFill>
                <a:latin typeface="Canva Sans"/>
              </a:rPr>
              <a:t> - https://worldpopulationreview.com/country-rankings/caribbean-countries</a:t>
            </a:r>
          </a:p>
        </p:txBody>
      </p:sp>
      <p:sp>
        <p:nvSpPr>
          <p:cNvPr id="3" name="TextBox 3"/>
          <p:cNvSpPr txBox="1"/>
          <p:nvPr/>
        </p:nvSpPr>
        <p:spPr>
          <a:xfrm>
            <a:off x="6285062" y="343753"/>
            <a:ext cx="5594016" cy="565785"/>
          </a:xfrm>
          <a:prstGeom prst="rect">
            <a:avLst/>
          </a:prstGeom>
        </p:spPr>
        <p:txBody>
          <a:bodyPr lIns="0" tIns="0" rIns="0" bIns="0" rtlCol="0" anchor="t">
            <a:spAutoFit/>
          </a:bodyPr>
          <a:lstStyle/>
          <a:p>
            <a:pPr marL="0" lvl="0" indent="0" algn="ctr">
              <a:lnSpc>
                <a:spcPts val="4319"/>
              </a:lnSpc>
            </a:pPr>
            <a:r>
              <a:rPr lang="en-US" sz="3999" spc="-99">
                <a:solidFill>
                  <a:srgbClr val="000000"/>
                </a:solidFill>
                <a:latin typeface="Pragmatica Bold"/>
              </a:rPr>
              <a:t>REFERENCES</a:t>
            </a:r>
          </a:p>
        </p:txBody>
      </p:sp>
      <p:sp>
        <p:nvSpPr>
          <p:cNvPr id="4" name="Freeform 4"/>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3"/>
            <a:stretch>
              <a:fillRect/>
            </a:stretch>
          </a:blipFill>
        </p:spPr>
      </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6540497" y="6594630"/>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40497" y="378119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6540497" y="96775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249287" y="580815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30768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249287" y="34547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38592" y="1178761"/>
            <a:ext cx="15810817" cy="6619925"/>
          </a:xfrm>
          <a:prstGeom prst="rect">
            <a:avLst/>
          </a:prstGeom>
        </p:spPr>
        <p:txBody>
          <a:bodyPr lIns="0" tIns="0" rIns="0" bIns="0" rtlCol="0" anchor="t">
            <a:spAutoFit/>
          </a:bodyPr>
          <a:lstStyle/>
          <a:p>
            <a:pPr marL="485348" lvl="1" indent="-242674">
              <a:lnSpc>
                <a:spcPts val="3147"/>
              </a:lnSpc>
              <a:buFont typeface="Arial"/>
              <a:buChar char="•"/>
            </a:pPr>
            <a:r>
              <a:rPr lang="en-US" sz="2248">
                <a:solidFill>
                  <a:srgbClr val="000000"/>
                </a:solidFill>
                <a:latin typeface="Canva Sans"/>
              </a:rPr>
              <a:t>Mahabir, D.F., O’Campo, P., Lofters, A., Shankardass, K., Salmon, C. and Muntaner, C. (2021) 'Experiences of everyday racism in Toronto’s health care system: a concept mapping study', Int J Equity Health, 20(1):74. doi: 10.1186/s12939-021-01410-9.</a:t>
            </a:r>
          </a:p>
          <a:p>
            <a:pPr marL="485348" lvl="1" indent="-242674">
              <a:lnSpc>
                <a:spcPts val="3147"/>
              </a:lnSpc>
              <a:buFont typeface="Arial"/>
              <a:buChar char="•"/>
            </a:pPr>
            <a:r>
              <a:rPr lang="en-US" sz="2248">
                <a:solidFill>
                  <a:srgbClr val="000000"/>
                </a:solidFill>
                <a:latin typeface="Canva Sans"/>
              </a:rPr>
              <a:t>Map of Africa - </a:t>
            </a:r>
            <a:r>
              <a:rPr lang="en-US" sz="2248" u="sng">
                <a:solidFill>
                  <a:srgbClr val="000000"/>
                </a:solidFill>
                <a:latin typeface="Canva Sans"/>
                <a:hlinkClick r:id="rId3" tooltip="https://www.worldatlas.com/articles/how-many-countries-are-in-africa.html"/>
              </a:rPr>
              <a:t>https://www.worldatlas.com/articles/how-many-countries-are-in-africa.html </a:t>
            </a:r>
          </a:p>
          <a:p>
            <a:pPr marL="485348" lvl="1" indent="-242674">
              <a:lnSpc>
                <a:spcPts val="3147"/>
              </a:lnSpc>
              <a:buFont typeface="Arial"/>
              <a:buChar char="•"/>
            </a:pPr>
            <a:r>
              <a:rPr lang="en-US" sz="2248">
                <a:solidFill>
                  <a:srgbClr val="000000"/>
                </a:solidFill>
                <a:latin typeface="Canva Sans"/>
              </a:rPr>
              <a:t>Map of the Caribbean</a:t>
            </a:r>
            <a:r>
              <a:rPr lang="en-US" sz="2248" u="sng">
                <a:solidFill>
                  <a:srgbClr val="000000"/>
                </a:solidFill>
                <a:latin typeface="Canva Sans"/>
              </a:rPr>
              <a:t> - https://www.stepmap.com/map/caribbean-with-guyana-and-suriname-sPdUyxHSih-i</a:t>
            </a:r>
          </a:p>
          <a:p>
            <a:pPr marL="485348" lvl="1" indent="-242674">
              <a:lnSpc>
                <a:spcPts val="3147"/>
              </a:lnSpc>
              <a:buFont typeface="Arial"/>
              <a:buChar char="•"/>
            </a:pPr>
            <a:r>
              <a:rPr lang="en-US" sz="2248" u="sng">
                <a:solidFill>
                  <a:srgbClr val="000000"/>
                </a:solidFill>
                <a:latin typeface="Canva Sans"/>
              </a:rPr>
              <a:t>Merriam-Webster. (n.d.). Culture. In Merriam-Webster.com dictionary. Retrieved January 25, 2024, from https://www.merriam-webster.com/dictionary/culture</a:t>
            </a:r>
          </a:p>
          <a:p>
            <a:pPr marL="485348" lvl="1" indent="-242674">
              <a:lnSpc>
                <a:spcPts val="3147"/>
              </a:lnSpc>
              <a:buFont typeface="Arial"/>
              <a:buChar char="•"/>
            </a:pPr>
            <a:r>
              <a:rPr lang="en-US" sz="2248">
                <a:solidFill>
                  <a:srgbClr val="000000"/>
                </a:solidFill>
                <a:latin typeface="Canva Sans"/>
              </a:rPr>
              <a:t>Public Health Agency of Canada Press Statement (2023). Retrieved from h</a:t>
            </a:r>
            <a:r>
              <a:rPr lang="en-US" sz="2248" u="sng">
                <a:solidFill>
                  <a:srgbClr val="000000"/>
                </a:solidFill>
                <a:latin typeface="Canva Sans"/>
              </a:rPr>
              <a:t>ttps://www.canada.ca/en/public-health/news/2023/02/message-from-the-minister-of-health-the-minister-of-mental-health-and-addictions-and-associate-minister-of-health-and-minister-for-women-and-gender.html</a:t>
            </a:r>
          </a:p>
          <a:p>
            <a:pPr marL="485348" lvl="1" indent="-242674">
              <a:lnSpc>
                <a:spcPts val="3147"/>
              </a:lnSpc>
              <a:buFont typeface="Arial"/>
              <a:buChar char="•"/>
            </a:pPr>
            <a:r>
              <a:rPr lang="en-US" sz="2248">
                <a:solidFill>
                  <a:srgbClr val="000000"/>
                </a:solidFill>
                <a:latin typeface="Canva Sans"/>
              </a:rPr>
              <a:t>Statistics Canada (2023). Retrieved from </a:t>
            </a:r>
            <a:r>
              <a:rPr lang="en-US" sz="2248" u="sng">
                <a:solidFill>
                  <a:srgbClr val="000000"/>
                </a:solidFill>
                <a:latin typeface="Canva Sans"/>
                <a:hlinkClick r:id="rId4" tooltip="https://www.statcan.gc.ca/en/dai/smr08/2023/smr08_270"/>
              </a:rPr>
              <a:t>https://www.statcan.gc.ca/en/dai/smr08/2023/smr08_270</a:t>
            </a:r>
          </a:p>
          <a:p>
            <a:pPr marL="485348" lvl="1" indent="-242674">
              <a:lnSpc>
                <a:spcPts val="3147"/>
              </a:lnSpc>
              <a:buFont typeface="Arial"/>
              <a:buChar char="•"/>
            </a:pPr>
            <a:r>
              <a:rPr lang="en-US" sz="2248">
                <a:solidFill>
                  <a:srgbClr val="000000"/>
                </a:solidFill>
                <a:latin typeface="Canva Sans"/>
              </a:rPr>
              <a:t>Statistics Canada. 2023. (table). Census Profile. 2021 Census of Population. Statistics Canada Catalogue no. 98-316-X2021001. Ottawa. Released November 15, 2023. Retrieved from </a:t>
            </a:r>
            <a:r>
              <a:rPr lang="en-US" sz="2248" u="sng">
                <a:solidFill>
                  <a:srgbClr val="000000"/>
                </a:solidFill>
                <a:latin typeface="Canva Sans"/>
              </a:rPr>
              <a:t>https://www12.statcan.gc.ca/census-recensement/2021/dp-pd/prof/index.cfm?Lang=E (accessed January 25, 2024)</a:t>
            </a:r>
          </a:p>
          <a:p>
            <a:pPr marL="485348" lvl="1" indent="-242674" algn="l">
              <a:lnSpc>
                <a:spcPts val="3147"/>
              </a:lnSpc>
              <a:buFont typeface="Arial"/>
              <a:buChar char="•"/>
            </a:pPr>
            <a:r>
              <a:rPr lang="en-US" sz="2248">
                <a:solidFill>
                  <a:srgbClr val="000000"/>
                </a:solidFill>
                <a:latin typeface="Canva Sans"/>
              </a:rPr>
              <a:t>World Health Organization (2006, updated 2010). Sexual and Reproductive Health and Research. Retrieved from</a:t>
            </a:r>
            <a:r>
              <a:rPr lang="en-US" sz="2248" u="sng">
                <a:solidFill>
                  <a:srgbClr val="000000"/>
                </a:solidFill>
                <a:latin typeface="Canva Sans"/>
              </a:rPr>
              <a:t> https://www.who.int/teams/sexual-and-reproductive-health-and-research/key-areas-of-work/sexual-health/defining-sexual-health</a:t>
            </a:r>
          </a:p>
        </p:txBody>
      </p:sp>
      <p:sp>
        <p:nvSpPr>
          <p:cNvPr id="3" name="TextBox 3"/>
          <p:cNvSpPr txBox="1"/>
          <p:nvPr/>
        </p:nvSpPr>
        <p:spPr>
          <a:xfrm>
            <a:off x="6285062" y="343753"/>
            <a:ext cx="5594016" cy="565785"/>
          </a:xfrm>
          <a:prstGeom prst="rect">
            <a:avLst/>
          </a:prstGeom>
        </p:spPr>
        <p:txBody>
          <a:bodyPr lIns="0" tIns="0" rIns="0" bIns="0" rtlCol="0" anchor="t">
            <a:spAutoFit/>
          </a:bodyPr>
          <a:lstStyle/>
          <a:p>
            <a:pPr marL="0" lvl="0" indent="0" algn="ctr">
              <a:lnSpc>
                <a:spcPts val="4319"/>
              </a:lnSpc>
            </a:pPr>
            <a:r>
              <a:rPr lang="en-US" sz="3999" spc="-99">
                <a:solidFill>
                  <a:srgbClr val="000000"/>
                </a:solidFill>
                <a:latin typeface="Pragmatica Bold"/>
              </a:rPr>
              <a:t>REFERENCES</a:t>
            </a:r>
          </a:p>
        </p:txBody>
      </p:sp>
      <p:sp>
        <p:nvSpPr>
          <p:cNvPr id="4" name="Freeform 4"/>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5"/>
            <a:stretch>
              <a:fillRect/>
            </a:stretch>
          </a:blipFill>
        </p:spPr>
      </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400000">
            <a:off x="16540497" y="6594630"/>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400000">
            <a:off x="16540497" y="378119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5400000">
            <a:off x="16540497" y="96775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5400000">
            <a:off x="-1249287" y="580815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a:off x="-1249287" y="30768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249287" y="34547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2102187" y="1108946"/>
            <a:ext cx="14083627" cy="2042204"/>
            <a:chOff x="0" y="0"/>
            <a:chExt cx="5551013" cy="804928"/>
          </a:xfrm>
        </p:grpSpPr>
        <p:sp>
          <p:nvSpPr>
            <p:cNvPr id="3" name="Freeform 3"/>
            <p:cNvSpPr/>
            <p:nvPr/>
          </p:nvSpPr>
          <p:spPr>
            <a:xfrm>
              <a:off x="2045" y="0"/>
              <a:ext cx="5546923" cy="804928"/>
            </a:xfrm>
            <a:custGeom>
              <a:avLst/>
              <a:gdLst/>
              <a:ahLst/>
              <a:cxnLst/>
              <a:rect l="l" t="t" r="r" b="b"/>
              <a:pathLst>
                <a:path w="5546923" h="804928">
                  <a:moveTo>
                    <a:pt x="5334773" y="0"/>
                  </a:moveTo>
                  <a:lnTo>
                    <a:pt x="8949" y="0"/>
                  </a:lnTo>
                  <a:cubicBezTo>
                    <a:pt x="6309" y="0"/>
                    <a:pt x="3816" y="1218"/>
                    <a:pt x="2193" y="3301"/>
                  </a:cubicBezTo>
                  <a:cubicBezTo>
                    <a:pt x="571" y="5384"/>
                    <a:pt x="0" y="8100"/>
                    <a:pt x="646" y="10660"/>
                  </a:cubicBezTo>
                  <a:lnTo>
                    <a:pt x="198464" y="794268"/>
                  </a:lnTo>
                  <a:cubicBezTo>
                    <a:pt x="200046" y="800536"/>
                    <a:pt x="205685" y="804928"/>
                    <a:pt x="212149" y="804928"/>
                  </a:cubicBezTo>
                  <a:lnTo>
                    <a:pt x="5537973" y="804928"/>
                  </a:lnTo>
                  <a:cubicBezTo>
                    <a:pt x="5540614" y="804928"/>
                    <a:pt x="5543107" y="803710"/>
                    <a:pt x="5544730" y="801626"/>
                  </a:cubicBezTo>
                  <a:cubicBezTo>
                    <a:pt x="5546352" y="799543"/>
                    <a:pt x="5546923" y="796828"/>
                    <a:pt x="5546277" y="794268"/>
                  </a:cubicBezTo>
                  <a:lnTo>
                    <a:pt x="5348459" y="10660"/>
                  </a:lnTo>
                  <a:cubicBezTo>
                    <a:pt x="5346877" y="4392"/>
                    <a:pt x="5341238" y="0"/>
                    <a:pt x="5334773" y="0"/>
                  </a:cubicBezTo>
                  <a:close/>
                </a:path>
              </a:pathLst>
            </a:custGeom>
            <a:gradFill rotWithShape="1">
              <a:gsLst>
                <a:gs pos="0">
                  <a:srgbClr val="1F3B80">
                    <a:alpha val="100000"/>
                  </a:srgbClr>
                </a:gs>
                <a:gs pos="100000">
                  <a:srgbClr val="3183ED">
                    <a:alpha val="100000"/>
                  </a:srgbClr>
                </a:gs>
              </a:gsLst>
              <a:lin ang="2700000"/>
            </a:gradFill>
          </p:spPr>
        </p:sp>
        <p:sp>
          <p:nvSpPr>
            <p:cNvPr id="4" name="TextBox 4"/>
            <p:cNvSpPr txBox="1"/>
            <p:nvPr/>
          </p:nvSpPr>
          <p:spPr>
            <a:xfrm>
              <a:off x="101600" y="-142875"/>
              <a:ext cx="5347813" cy="947803"/>
            </a:xfrm>
            <a:prstGeom prst="rect">
              <a:avLst/>
            </a:prstGeom>
          </p:spPr>
          <p:txBody>
            <a:bodyPr lIns="50800" tIns="50800" rIns="50800" bIns="50800" rtlCol="0" anchor="ctr"/>
            <a:lstStyle/>
            <a:p>
              <a:pPr algn="ctr">
                <a:lnSpc>
                  <a:spcPts val="10219"/>
                </a:lnSpc>
              </a:pPr>
              <a:r>
                <a:rPr lang="en-US" sz="7299">
                  <a:solidFill>
                    <a:srgbClr val="000000"/>
                  </a:solidFill>
                  <a:latin typeface="Pragmatica Bold"/>
                </a:rPr>
                <a:t> THANK YOU FOR YOUR TIME</a:t>
              </a:r>
            </a:p>
            <a:p>
              <a:pPr algn="ctr">
                <a:lnSpc>
                  <a:spcPts val="2659"/>
                </a:lnSpc>
              </a:pPr>
              <a:endParaRPr lang="en-US" sz="7299">
                <a:solidFill>
                  <a:srgbClr val="000000"/>
                </a:solidFill>
                <a:latin typeface="Pragmatica Bold"/>
              </a:endParaRPr>
            </a:p>
          </p:txBody>
        </p:sp>
      </p:gr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1249287" y="572076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249287" y="290204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1249287" y="833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400000">
            <a:off x="1654049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400000">
            <a:off x="16536726" y="572076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5400000">
            <a:off x="16532956" y="290204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rot="5400000">
            <a:off x="16529186" y="833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8018200" y="4114800"/>
            <a:ext cx="2251601" cy="2057400"/>
          </a:xfrm>
          <a:custGeom>
            <a:avLst/>
            <a:gdLst/>
            <a:ahLst/>
            <a:cxnLst/>
            <a:rect l="l" t="t" r="r" b="b"/>
            <a:pathLst>
              <a:path w="2251601" h="2057400">
                <a:moveTo>
                  <a:pt x="0" y="0"/>
                </a:moveTo>
                <a:lnTo>
                  <a:pt x="2251600" y="0"/>
                </a:lnTo>
                <a:lnTo>
                  <a:pt x="22516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4"/>
          <p:cNvGrpSpPr/>
          <p:nvPr/>
        </p:nvGrpSpPr>
        <p:grpSpPr>
          <a:xfrm>
            <a:off x="6194847" y="6941564"/>
            <a:ext cx="7028909" cy="1847041"/>
            <a:chOff x="0" y="0"/>
            <a:chExt cx="2770420" cy="728005"/>
          </a:xfrm>
        </p:grpSpPr>
        <p:sp>
          <p:nvSpPr>
            <p:cNvPr id="15" name="Freeform 15"/>
            <p:cNvSpPr/>
            <p:nvPr/>
          </p:nvSpPr>
          <p:spPr>
            <a:xfrm>
              <a:off x="4516" y="0"/>
              <a:ext cx="2761387" cy="728005"/>
            </a:xfrm>
            <a:custGeom>
              <a:avLst/>
              <a:gdLst/>
              <a:ahLst/>
              <a:cxnLst/>
              <a:rect l="l" t="t" r="r" b="b"/>
              <a:pathLst>
                <a:path w="2761387" h="728005">
                  <a:moveTo>
                    <a:pt x="2540675" y="0"/>
                  </a:moveTo>
                  <a:lnTo>
                    <a:pt x="17513" y="0"/>
                  </a:lnTo>
                  <a:cubicBezTo>
                    <a:pt x="12284" y="0"/>
                    <a:pt x="7355" y="2446"/>
                    <a:pt x="4194" y="6611"/>
                  </a:cubicBezTo>
                  <a:cubicBezTo>
                    <a:pt x="1032" y="10777"/>
                    <a:pt x="0" y="16181"/>
                    <a:pt x="1406" y="21218"/>
                  </a:cubicBezTo>
                  <a:lnTo>
                    <a:pt x="192762" y="706787"/>
                  </a:lnTo>
                  <a:cubicBezTo>
                    <a:pt x="196263" y="719330"/>
                    <a:pt x="207690" y="728005"/>
                    <a:pt x="220713" y="728005"/>
                  </a:cubicBezTo>
                  <a:lnTo>
                    <a:pt x="2743875" y="728005"/>
                  </a:lnTo>
                  <a:cubicBezTo>
                    <a:pt x="2749104" y="728005"/>
                    <a:pt x="2754033" y="725559"/>
                    <a:pt x="2757194" y="721393"/>
                  </a:cubicBezTo>
                  <a:cubicBezTo>
                    <a:pt x="2760356" y="717228"/>
                    <a:pt x="2761388" y="711824"/>
                    <a:pt x="2759982" y="706787"/>
                  </a:cubicBezTo>
                  <a:lnTo>
                    <a:pt x="2568626" y="21218"/>
                  </a:lnTo>
                  <a:cubicBezTo>
                    <a:pt x="2565125" y="8675"/>
                    <a:pt x="2553698" y="0"/>
                    <a:pt x="2540675" y="0"/>
                  </a:cubicBezTo>
                  <a:close/>
                </a:path>
              </a:pathLst>
            </a:custGeom>
            <a:solidFill>
              <a:srgbClr val="FFC95F"/>
            </a:solidFill>
          </p:spPr>
        </p:sp>
        <p:sp>
          <p:nvSpPr>
            <p:cNvPr id="16" name="TextBox 16"/>
            <p:cNvSpPr txBox="1"/>
            <p:nvPr/>
          </p:nvSpPr>
          <p:spPr>
            <a:xfrm>
              <a:off x="101600" y="-142875"/>
              <a:ext cx="2567220" cy="870880"/>
            </a:xfrm>
            <a:prstGeom prst="rect">
              <a:avLst/>
            </a:prstGeom>
          </p:spPr>
          <p:txBody>
            <a:bodyPr lIns="50800" tIns="50800" rIns="50800" bIns="50800" rtlCol="0" anchor="ctr"/>
            <a:lstStyle/>
            <a:p>
              <a:pPr algn="ctr">
                <a:lnSpc>
                  <a:spcPts val="10219"/>
                </a:lnSpc>
              </a:pPr>
              <a:r>
                <a:rPr lang="en-US" sz="7299">
                  <a:solidFill>
                    <a:srgbClr val="000000"/>
                  </a:solidFill>
                  <a:latin typeface="Pragmatica Bold"/>
                </a:rPr>
                <a:t> Questions?</a:t>
              </a:r>
            </a:p>
            <a:p>
              <a:pPr algn="ctr">
                <a:lnSpc>
                  <a:spcPts val="2659"/>
                </a:lnSpc>
              </a:pPr>
              <a:endParaRPr lang="en-US" sz="7299">
                <a:solidFill>
                  <a:srgbClr val="000000"/>
                </a:solidFill>
                <a:latin typeface="Pragmatica Bold"/>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7081772" y="9680899"/>
            <a:ext cx="1082528" cy="461878"/>
          </a:xfrm>
          <a:custGeom>
            <a:avLst/>
            <a:gdLst/>
            <a:ahLst/>
            <a:cxnLst/>
            <a:rect l="l" t="t" r="r" b="b"/>
            <a:pathLst>
              <a:path w="1082528" h="461878">
                <a:moveTo>
                  <a:pt x="0" y="0"/>
                </a:moveTo>
                <a:lnTo>
                  <a:pt x="1082528" y="0"/>
                </a:lnTo>
                <a:lnTo>
                  <a:pt x="1082528" y="461879"/>
                </a:lnTo>
                <a:lnTo>
                  <a:pt x="0" y="461879"/>
                </a:lnTo>
                <a:lnTo>
                  <a:pt x="0" y="0"/>
                </a:lnTo>
                <a:close/>
              </a:path>
            </a:pathLst>
          </a:custGeom>
          <a:blipFill>
            <a:blip r:embed="rId3"/>
            <a:stretch>
              <a:fillRect/>
            </a:stretch>
          </a:blipFill>
        </p:spPr>
      </p:sp>
      <p:sp>
        <p:nvSpPr>
          <p:cNvPr id="3" name="Freeform 3"/>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4"/>
            <a:stretch>
              <a:fillRect/>
            </a:stretch>
          </a:blipFill>
        </p:spPr>
      </p:sp>
      <p:sp>
        <p:nvSpPr>
          <p:cNvPr id="4" name="TextBox 4"/>
          <p:cNvSpPr txBox="1"/>
          <p:nvPr/>
        </p:nvSpPr>
        <p:spPr>
          <a:xfrm>
            <a:off x="4431285" y="783111"/>
            <a:ext cx="9618614" cy="843919"/>
          </a:xfrm>
          <a:prstGeom prst="rect">
            <a:avLst/>
          </a:prstGeom>
        </p:spPr>
        <p:txBody>
          <a:bodyPr lIns="0" tIns="0" rIns="0" bIns="0" rtlCol="0" anchor="t">
            <a:spAutoFit/>
          </a:bodyPr>
          <a:lstStyle/>
          <a:p>
            <a:pPr marL="0" lvl="0" indent="0">
              <a:lnSpc>
                <a:spcPts val="6480"/>
              </a:lnSpc>
            </a:pPr>
            <a:r>
              <a:rPr lang="en-US" sz="6000" spc="-150">
                <a:solidFill>
                  <a:srgbClr val="000000"/>
                </a:solidFill>
                <a:latin typeface="Pragmatica Bold"/>
              </a:rPr>
              <a:t>CONTACT INFORMATION</a:t>
            </a:r>
          </a:p>
        </p:txBody>
      </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400000">
            <a:off x="-1249287" y="58487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1249287" y="315805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1249287" y="4673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400000">
            <a:off x="16540497" y="64606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5400000">
            <a:off x="16540497" y="379991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5400000">
            <a:off x="16540497" y="113917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2" name="Group 12"/>
          <p:cNvGrpSpPr/>
          <p:nvPr/>
        </p:nvGrpSpPr>
        <p:grpSpPr>
          <a:xfrm>
            <a:off x="14093226" y="-2315766"/>
            <a:ext cx="5141550" cy="4866396"/>
            <a:chOff x="0" y="0"/>
            <a:chExt cx="811306" cy="767888"/>
          </a:xfrm>
        </p:grpSpPr>
        <p:sp>
          <p:nvSpPr>
            <p:cNvPr id="13" name="Freeform 13"/>
            <p:cNvSpPr/>
            <p:nvPr/>
          </p:nvSpPr>
          <p:spPr>
            <a:xfrm>
              <a:off x="9494" y="0"/>
              <a:ext cx="792317" cy="767888"/>
            </a:xfrm>
            <a:custGeom>
              <a:avLst/>
              <a:gdLst/>
              <a:ahLst/>
              <a:cxnLst/>
              <a:rect l="l" t="t" r="r" b="b"/>
              <a:pathLst>
                <a:path w="792317" h="767888">
                  <a:moveTo>
                    <a:pt x="776456" y="431855"/>
                  </a:moveTo>
                  <a:lnTo>
                    <a:pt x="623969" y="719977"/>
                  </a:lnTo>
                  <a:cubicBezTo>
                    <a:pt x="608369" y="749452"/>
                    <a:pt x="577753" y="767888"/>
                    <a:pt x="544405" y="767888"/>
                  </a:cubicBezTo>
                  <a:lnTo>
                    <a:pt x="247913" y="767888"/>
                  </a:lnTo>
                  <a:cubicBezTo>
                    <a:pt x="214565" y="767888"/>
                    <a:pt x="183949" y="749452"/>
                    <a:pt x="168349" y="719977"/>
                  </a:cubicBezTo>
                  <a:lnTo>
                    <a:pt x="15863" y="431855"/>
                  </a:lnTo>
                  <a:cubicBezTo>
                    <a:pt x="0" y="401884"/>
                    <a:pt x="0" y="366005"/>
                    <a:pt x="15863" y="336033"/>
                  </a:cubicBezTo>
                  <a:lnTo>
                    <a:pt x="168349" y="47911"/>
                  </a:lnTo>
                  <a:cubicBezTo>
                    <a:pt x="183949" y="18436"/>
                    <a:pt x="214565" y="0"/>
                    <a:pt x="247913" y="0"/>
                  </a:cubicBezTo>
                  <a:lnTo>
                    <a:pt x="544405" y="0"/>
                  </a:lnTo>
                  <a:cubicBezTo>
                    <a:pt x="577753" y="0"/>
                    <a:pt x="608369" y="18436"/>
                    <a:pt x="623969" y="47911"/>
                  </a:cubicBezTo>
                  <a:lnTo>
                    <a:pt x="776456" y="336033"/>
                  </a:lnTo>
                  <a:cubicBezTo>
                    <a:pt x="792318" y="366005"/>
                    <a:pt x="792318" y="401884"/>
                    <a:pt x="776456" y="431855"/>
                  </a:cubicBezTo>
                  <a:close/>
                </a:path>
              </a:pathLst>
            </a:custGeom>
            <a:solidFill>
              <a:srgbClr val="000000">
                <a:alpha val="0"/>
              </a:srgbClr>
            </a:solidFill>
            <a:ln w="66675" cap="rnd">
              <a:solidFill>
                <a:srgbClr val="1F3B80"/>
              </a:solidFill>
              <a:prstDash val="solid"/>
              <a:round/>
            </a:ln>
          </p:spPr>
        </p:sp>
        <p:sp>
          <p:nvSpPr>
            <p:cNvPr id="14" name="TextBox 1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5661066" y="117432"/>
            <a:ext cx="1961970" cy="2201369"/>
          </a:xfrm>
          <a:custGeom>
            <a:avLst/>
            <a:gdLst/>
            <a:ahLst/>
            <a:cxnLst/>
            <a:rect l="l" t="t" r="r" b="b"/>
            <a:pathLst>
              <a:path w="1961970" h="2201369">
                <a:moveTo>
                  <a:pt x="0" y="0"/>
                </a:moveTo>
                <a:lnTo>
                  <a:pt x="1961970" y="0"/>
                </a:lnTo>
                <a:lnTo>
                  <a:pt x="1961970" y="2201369"/>
                </a:lnTo>
                <a:lnTo>
                  <a:pt x="0" y="2201369"/>
                </a:lnTo>
                <a:lnTo>
                  <a:pt x="0" y="0"/>
                </a:lnTo>
                <a:close/>
              </a:path>
            </a:pathLst>
          </a:custGeom>
          <a:blipFill>
            <a:blip r:embed="rId7"/>
            <a:stretch>
              <a:fillRect/>
            </a:stretch>
          </a:blipFill>
        </p:spPr>
      </p:sp>
      <p:sp>
        <p:nvSpPr>
          <p:cNvPr id="16" name="TextBox 16"/>
          <p:cNvSpPr txBox="1"/>
          <p:nvPr/>
        </p:nvSpPr>
        <p:spPr>
          <a:xfrm>
            <a:off x="1969698" y="5708138"/>
            <a:ext cx="12587470" cy="4203700"/>
          </a:xfrm>
          <a:prstGeom prst="rect">
            <a:avLst/>
          </a:prstGeom>
        </p:spPr>
        <p:txBody>
          <a:bodyPr lIns="0" tIns="0" rIns="0" bIns="0" rtlCol="0" anchor="t">
            <a:spAutoFit/>
          </a:bodyPr>
          <a:lstStyle/>
          <a:p>
            <a:pPr>
              <a:lnSpc>
                <a:spcPts val="5599"/>
              </a:lnSpc>
            </a:pPr>
            <a:r>
              <a:rPr lang="en-US" sz="3999">
                <a:solidFill>
                  <a:srgbClr val="000000"/>
                </a:solidFill>
                <a:latin typeface="Clear Sans Italics"/>
              </a:rPr>
              <a:t>[Insert Your Name]</a:t>
            </a:r>
          </a:p>
          <a:p>
            <a:pPr>
              <a:lnSpc>
                <a:spcPts val="5599"/>
              </a:lnSpc>
            </a:pPr>
            <a:r>
              <a:rPr lang="en-US" sz="3999">
                <a:solidFill>
                  <a:srgbClr val="000000"/>
                </a:solidFill>
                <a:latin typeface="Clear Sans Italics"/>
              </a:rPr>
              <a:t>[Job Title]</a:t>
            </a:r>
          </a:p>
          <a:p>
            <a:pPr>
              <a:lnSpc>
                <a:spcPts val="5599"/>
              </a:lnSpc>
            </a:pPr>
            <a:r>
              <a:rPr lang="en-US" sz="3999">
                <a:solidFill>
                  <a:srgbClr val="000000"/>
                </a:solidFill>
                <a:latin typeface="Clear Sans Italics"/>
              </a:rPr>
              <a:t>[Partner Organization]</a:t>
            </a:r>
          </a:p>
          <a:p>
            <a:pPr>
              <a:lnSpc>
                <a:spcPts val="5599"/>
              </a:lnSpc>
            </a:pPr>
            <a:r>
              <a:rPr lang="en-US" sz="3999">
                <a:solidFill>
                  <a:srgbClr val="000000"/>
                </a:solidFill>
                <a:latin typeface="Clear Sans Italics"/>
              </a:rPr>
              <a:t>[Organization Address]</a:t>
            </a:r>
          </a:p>
          <a:p>
            <a:pPr>
              <a:lnSpc>
                <a:spcPts val="5599"/>
              </a:lnSpc>
            </a:pPr>
            <a:r>
              <a:rPr lang="en-US" sz="3999">
                <a:solidFill>
                  <a:srgbClr val="000000"/>
                </a:solidFill>
                <a:latin typeface="Clear Sans Italics"/>
              </a:rPr>
              <a:t>[Your official email address]</a:t>
            </a:r>
          </a:p>
          <a:p>
            <a:pPr marL="0" lvl="0" indent="0" algn="l">
              <a:lnSpc>
                <a:spcPts val="5599"/>
              </a:lnSpc>
            </a:pPr>
            <a:r>
              <a:rPr lang="en-US" sz="3999">
                <a:solidFill>
                  <a:srgbClr val="000000"/>
                </a:solidFill>
                <a:latin typeface="Clear Sans Italics"/>
              </a:rPr>
              <a:t>[Organization Website and Social Media Handles]</a:t>
            </a:r>
          </a:p>
        </p:txBody>
      </p:sp>
      <p:sp>
        <p:nvSpPr>
          <p:cNvPr id="17" name="Freeform 17"/>
          <p:cNvSpPr/>
          <p:nvPr/>
        </p:nvSpPr>
        <p:spPr>
          <a:xfrm>
            <a:off x="1949204" y="1218116"/>
            <a:ext cx="2617735" cy="2194441"/>
          </a:xfrm>
          <a:custGeom>
            <a:avLst/>
            <a:gdLst/>
            <a:ahLst/>
            <a:cxnLst/>
            <a:rect l="l" t="t" r="r" b="b"/>
            <a:pathLst>
              <a:path w="2617735" h="2194441">
                <a:moveTo>
                  <a:pt x="0" y="0"/>
                </a:moveTo>
                <a:lnTo>
                  <a:pt x="2617734" y="0"/>
                </a:lnTo>
                <a:lnTo>
                  <a:pt x="2617734" y="2194442"/>
                </a:lnTo>
                <a:lnTo>
                  <a:pt x="0" y="2194442"/>
                </a:lnTo>
                <a:lnTo>
                  <a:pt x="0" y="0"/>
                </a:lnTo>
                <a:close/>
              </a:path>
            </a:pathLst>
          </a:custGeom>
          <a:blipFill>
            <a:blip r:embed="rId8"/>
            <a:stretch>
              <a:fillRect/>
            </a:stretch>
          </a:blipFill>
        </p:spPr>
      </p:sp>
      <p:sp>
        <p:nvSpPr>
          <p:cNvPr id="18" name="Freeform 18"/>
          <p:cNvSpPr/>
          <p:nvPr/>
        </p:nvSpPr>
        <p:spPr>
          <a:xfrm>
            <a:off x="3094773" y="3034518"/>
            <a:ext cx="646334" cy="715815"/>
          </a:xfrm>
          <a:custGeom>
            <a:avLst/>
            <a:gdLst/>
            <a:ahLst/>
            <a:cxnLst/>
            <a:rect l="l" t="t" r="r" b="b"/>
            <a:pathLst>
              <a:path w="646334" h="715815">
                <a:moveTo>
                  <a:pt x="0" y="0"/>
                </a:moveTo>
                <a:lnTo>
                  <a:pt x="646334" y="0"/>
                </a:lnTo>
                <a:lnTo>
                  <a:pt x="646334" y="715815"/>
                </a:lnTo>
                <a:lnTo>
                  <a:pt x="0" y="715815"/>
                </a:lnTo>
                <a:lnTo>
                  <a:pt x="0" y="0"/>
                </a:lnTo>
                <a:close/>
              </a:path>
            </a:pathLst>
          </a:custGeom>
          <a:blipFill>
            <a:blip r:embed="rId9"/>
            <a:stretch>
              <a:fillRect/>
            </a:stretch>
          </a:blipFill>
        </p:spPr>
      </p:sp>
      <p:sp>
        <p:nvSpPr>
          <p:cNvPr id="19" name="Freeform 19"/>
          <p:cNvSpPr/>
          <p:nvPr/>
        </p:nvSpPr>
        <p:spPr>
          <a:xfrm>
            <a:off x="1969698" y="3007853"/>
            <a:ext cx="782484" cy="782484"/>
          </a:xfrm>
          <a:custGeom>
            <a:avLst/>
            <a:gdLst/>
            <a:ahLst/>
            <a:cxnLst/>
            <a:rect l="l" t="t" r="r" b="b"/>
            <a:pathLst>
              <a:path w="782484" h="782484">
                <a:moveTo>
                  <a:pt x="0" y="0"/>
                </a:moveTo>
                <a:lnTo>
                  <a:pt x="782485" y="0"/>
                </a:lnTo>
                <a:lnTo>
                  <a:pt x="782485" y="782484"/>
                </a:lnTo>
                <a:lnTo>
                  <a:pt x="0" y="7824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2509602" y="4228256"/>
            <a:ext cx="748469" cy="640876"/>
          </a:xfrm>
          <a:custGeom>
            <a:avLst/>
            <a:gdLst/>
            <a:ahLst/>
            <a:cxnLst/>
            <a:rect l="l" t="t" r="r" b="b"/>
            <a:pathLst>
              <a:path w="748469" h="640876">
                <a:moveTo>
                  <a:pt x="0" y="0"/>
                </a:moveTo>
                <a:lnTo>
                  <a:pt x="748469" y="0"/>
                </a:lnTo>
                <a:lnTo>
                  <a:pt x="748469" y="640876"/>
                </a:lnTo>
                <a:lnTo>
                  <a:pt x="0" y="6408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1" name="TextBox 21"/>
          <p:cNvSpPr txBox="1"/>
          <p:nvPr/>
        </p:nvSpPr>
        <p:spPr>
          <a:xfrm>
            <a:off x="4403641" y="4241736"/>
            <a:ext cx="8569561" cy="627397"/>
          </a:xfrm>
          <a:prstGeom prst="rect">
            <a:avLst/>
          </a:prstGeom>
        </p:spPr>
        <p:txBody>
          <a:bodyPr lIns="0" tIns="0" rIns="0" bIns="0" rtlCol="0" anchor="t">
            <a:spAutoFit/>
          </a:bodyPr>
          <a:lstStyle/>
          <a:p>
            <a:pPr>
              <a:lnSpc>
                <a:spcPts val="4955"/>
              </a:lnSpc>
              <a:spcBef>
                <a:spcPct val="0"/>
              </a:spcBef>
            </a:pPr>
            <a:r>
              <a:rPr lang="en-US" sz="3996">
                <a:solidFill>
                  <a:srgbClr val="000000"/>
                </a:solidFill>
                <a:latin typeface="Clear Sans"/>
              </a:rPr>
              <a:t>chabac.srh.project23@gmail.com</a:t>
            </a:r>
          </a:p>
        </p:txBody>
      </p:sp>
      <p:sp>
        <p:nvSpPr>
          <p:cNvPr id="22" name="TextBox 22"/>
          <p:cNvSpPr txBox="1"/>
          <p:nvPr/>
        </p:nvSpPr>
        <p:spPr>
          <a:xfrm>
            <a:off x="4403641" y="3047935"/>
            <a:ext cx="4513324" cy="679450"/>
          </a:xfrm>
          <a:prstGeom prst="rect">
            <a:avLst/>
          </a:prstGeom>
        </p:spPr>
        <p:txBody>
          <a:bodyPr lIns="0" tIns="0" rIns="0" bIns="0" rtlCol="0" anchor="t">
            <a:spAutoFit/>
          </a:bodyPr>
          <a:lstStyle/>
          <a:p>
            <a:pPr marL="0" lvl="0" indent="0" algn="l">
              <a:lnSpc>
                <a:spcPts val="5599"/>
              </a:lnSpc>
            </a:pPr>
            <a:r>
              <a:rPr lang="en-US" sz="3999">
                <a:solidFill>
                  <a:srgbClr val="000000"/>
                </a:solidFill>
                <a:latin typeface="Clear Sans"/>
              </a:rPr>
              <a:t>chabac_srh</a:t>
            </a:r>
          </a:p>
        </p:txBody>
      </p:sp>
      <p:sp>
        <p:nvSpPr>
          <p:cNvPr id="23" name="TextBox 23"/>
          <p:cNvSpPr txBox="1"/>
          <p:nvPr/>
        </p:nvSpPr>
        <p:spPr>
          <a:xfrm>
            <a:off x="4403641" y="1909302"/>
            <a:ext cx="4513324" cy="679450"/>
          </a:xfrm>
          <a:prstGeom prst="rect">
            <a:avLst/>
          </a:prstGeom>
        </p:spPr>
        <p:txBody>
          <a:bodyPr lIns="0" tIns="0" rIns="0" bIns="0" rtlCol="0" anchor="t">
            <a:spAutoFit/>
          </a:bodyPr>
          <a:lstStyle/>
          <a:p>
            <a:pPr marL="0" lvl="0" indent="0" algn="l">
              <a:lnSpc>
                <a:spcPts val="5599"/>
              </a:lnSpc>
            </a:pPr>
            <a:r>
              <a:rPr lang="en-US" sz="3999">
                <a:solidFill>
                  <a:srgbClr val="000000"/>
                </a:solidFill>
                <a:latin typeface="Clear Sans"/>
              </a:rPr>
              <a:t>chabac srh project</a:t>
            </a:r>
          </a:p>
        </p:txBody>
      </p:sp>
      <p:sp>
        <p:nvSpPr>
          <p:cNvPr id="24" name="Freeform 24"/>
          <p:cNvSpPr/>
          <p:nvPr/>
        </p:nvSpPr>
        <p:spPr>
          <a:xfrm>
            <a:off x="2026375" y="1908764"/>
            <a:ext cx="669130" cy="669130"/>
          </a:xfrm>
          <a:custGeom>
            <a:avLst/>
            <a:gdLst/>
            <a:ahLst/>
            <a:cxnLst/>
            <a:rect l="l" t="t" r="r" b="b"/>
            <a:pathLst>
              <a:path w="669130" h="669130">
                <a:moveTo>
                  <a:pt x="0" y="0"/>
                </a:moveTo>
                <a:lnTo>
                  <a:pt x="669130" y="0"/>
                </a:lnTo>
                <a:lnTo>
                  <a:pt x="669130" y="669130"/>
                </a:lnTo>
                <a:lnTo>
                  <a:pt x="0" y="6691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028700" y="3018862"/>
            <a:ext cx="13846224" cy="3200019"/>
          </a:xfrm>
          <a:prstGeom prst="rect">
            <a:avLst/>
          </a:prstGeom>
        </p:spPr>
        <p:txBody>
          <a:bodyPr lIns="0" tIns="0" rIns="0" bIns="0" rtlCol="0" anchor="t">
            <a:spAutoFit/>
          </a:bodyPr>
          <a:lstStyle/>
          <a:p>
            <a:pPr marL="0" lvl="0" indent="0">
              <a:lnSpc>
                <a:spcPts val="4248"/>
              </a:lnSpc>
            </a:pPr>
            <a:r>
              <a:rPr lang="en-US" sz="3600">
                <a:solidFill>
                  <a:srgbClr val="000000"/>
                </a:solidFill>
                <a:latin typeface="Barlow"/>
              </a:rPr>
              <a:t>The Canadian HIV/AIDS Black, African and Caribbean (CHABAC) Network was founded in 2010 to mobilize a national strategic response to HIV in African, Caribbean, and Black (ACB) communities and is currently hosted by HIV Network of Edmonton Society, a charitable organization that is dedicated to making life better for people living with or affected by HIV and AIDS.</a:t>
            </a:r>
          </a:p>
        </p:txBody>
      </p:sp>
      <p:grpSp>
        <p:nvGrpSpPr>
          <p:cNvPr id="3" name="Group 3"/>
          <p:cNvGrpSpPr/>
          <p:nvPr/>
        </p:nvGrpSpPr>
        <p:grpSpPr>
          <a:xfrm>
            <a:off x="1028700" y="2359861"/>
            <a:ext cx="4051418" cy="552064"/>
            <a:chOff x="0" y="0"/>
            <a:chExt cx="4473657" cy="609600"/>
          </a:xfrm>
        </p:grpSpPr>
        <p:sp>
          <p:nvSpPr>
            <p:cNvPr id="4" name="Freeform 4"/>
            <p:cNvSpPr/>
            <p:nvPr/>
          </p:nvSpPr>
          <p:spPr>
            <a:xfrm>
              <a:off x="3714" y="0"/>
              <a:ext cx="4466229" cy="609600"/>
            </a:xfrm>
            <a:custGeom>
              <a:avLst/>
              <a:gdLst/>
              <a:ahLst/>
              <a:cxnLst/>
              <a:rect l="l" t="t" r="r" b="b"/>
              <a:pathLst>
                <a:path w="4466229" h="609600">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gradFill rotWithShape="1">
              <a:gsLst>
                <a:gs pos="0">
                  <a:srgbClr val="FFB613">
                    <a:alpha val="100000"/>
                  </a:srgbClr>
                </a:gs>
                <a:gs pos="100000">
                  <a:srgbClr val="FFE42F">
                    <a:alpha val="100000"/>
                  </a:srgbClr>
                </a:gs>
              </a:gsLst>
              <a:lin ang="5400000"/>
            </a:gradFill>
          </p:spPr>
        </p:sp>
        <p:sp>
          <p:nvSpPr>
            <p:cNvPr id="5" name="TextBox 5"/>
            <p:cNvSpPr txBox="1"/>
            <p:nvPr/>
          </p:nvSpPr>
          <p:spPr>
            <a:xfrm>
              <a:off x="101600" y="-47625"/>
              <a:ext cx="4270457" cy="6572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89701" y="7272390"/>
            <a:ext cx="12767446" cy="2676144"/>
          </a:xfrm>
          <a:prstGeom prst="rect">
            <a:avLst/>
          </a:prstGeom>
        </p:spPr>
        <p:txBody>
          <a:bodyPr lIns="0" tIns="0" rIns="0" bIns="0" rtlCol="0" anchor="t">
            <a:spAutoFit/>
          </a:bodyPr>
          <a:lstStyle/>
          <a:p>
            <a:pPr marL="0" lvl="0" indent="0">
              <a:lnSpc>
                <a:spcPts val="4247"/>
              </a:lnSpc>
            </a:pPr>
            <a:r>
              <a:rPr lang="en-US" sz="3599">
                <a:solidFill>
                  <a:srgbClr val="000000"/>
                </a:solidFill>
                <a:latin typeface="Barlow"/>
              </a:rPr>
              <a:t>Increase the capacity of SRH programs and services across 4 Canadian provinces to serve ACB communities, particularly women, 2SLGBTQI+ people, newcomers, and Black youth through healthcare provider (HCP) and community capacity building.</a:t>
            </a:r>
          </a:p>
        </p:txBody>
      </p:sp>
      <p:grpSp>
        <p:nvGrpSpPr>
          <p:cNvPr id="7" name="Group 7"/>
          <p:cNvGrpSpPr/>
          <p:nvPr/>
        </p:nvGrpSpPr>
        <p:grpSpPr>
          <a:xfrm>
            <a:off x="1028700" y="6720326"/>
            <a:ext cx="4051418" cy="552064"/>
            <a:chOff x="0" y="0"/>
            <a:chExt cx="4473657" cy="609600"/>
          </a:xfrm>
        </p:grpSpPr>
        <p:sp>
          <p:nvSpPr>
            <p:cNvPr id="8" name="Freeform 8"/>
            <p:cNvSpPr/>
            <p:nvPr/>
          </p:nvSpPr>
          <p:spPr>
            <a:xfrm>
              <a:off x="3714" y="0"/>
              <a:ext cx="4466229" cy="609600"/>
            </a:xfrm>
            <a:custGeom>
              <a:avLst/>
              <a:gdLst/>
              <a:ahLst/>
              <a:cxnLst/>
              <a:rect l="l" t="t" r="r" b="b"/>
              <a:pathLst>
                <a:path w="4466229" h="609600">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solidFill>
              <a:srgbClr val="1F3B80"/>
            </a:solidFill>
          </p:spPr>
        </p:sp>
        <p:sp>
          <p:nvSpPr>
            <p:cNvPr id="9" name="TextBox 9"/>
            <p:cNvSpPr txBox="1"/>
            <p:nvPr/>
          </p:nvSpPr>
          <p:spPr>
            <a:xfrm>
              <a:off x="101600" y="-47625"/>
              <a:ext cx="4270457" cy="65722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10800000">
            <a:off x="14260015" y="2861445"/>
            <a:ext cx="3565397" cy="3240055"/>
          </a:xfrm>
          <a:custGeom>
            <a:avLst/>
            <a:gdLst/>
            <a:ahLst/>
            <a:cxnLst/>
            <a:rect l="l" t="t" r="r" b="b"/>
            <a:pathLst>
              <a:path w="3565397" h="3240055">
                <a:moveTo>
                  <a:pt x="0" y="0"/>
                </a:moveTo>
                <a:lnTo>
                  <a:pt x="3565398" y="0"/>
                </a:lnTo>
                <a:lnTo>
                  <a:pt x="3565398" y="3240055"/>
                </a:lnTo>
                <a:lnTo>
                  <a:pt x="0" y="3240055"/>
                </a:lnTo>
                <a:lnTo>
                  <a:pt x="0" y="0"/>
                </a:lnTo>
                <a:close/>
              </a:path>
            </a:pathLst>
          </a:custGeom>
          <a:blipFill>
            <a:blip r:embed="rId2"/>
            <a:stretch>
              <a:fillRect/>
            </a:stretch>
          </a:blipFill>
        </p:spPr>
      </p:sp>
      <p:grpSp>
        <p:nvGrpSpPr>
          <p:cNvPr id="11" name="Group 11"/>
          <p:cNvGrpSpPr/>
          <p:nvPr/>
        </p:nvGrpSpPr>
        <p:grpSpPr>
          <a:xfrm rot="-5400000">
            <a:off x="14941636" y="3101065"/>
            <a:ext cx="2202156" cy="2760814"/>
            <a:chOff x="0" y="0"/>
            <a:chExt cx="648328" cy="812800"/>
          </a:xfrm>
        </p:grpSpPr>
        <p:sp>
          <p:nvSpPr>
            <p:cNvPr id="12" name="Freeform 12"/>
            <p:cNvSpPr/>
            <p:nvPr/>
          </p:nvSpPr>
          <p:spPr>
            <a:xfrm>
              <a:off x="0" y="11843"/>
              <a:ext cx="648328" cy="789114"/>
            </a:xfrm>
            <a:custGeom>
              <a:avLst/>
              <a:gdLst/>
              <a:ahLst/>
              <a:cxnLst/>
              <a:rect l="l" t="t" r="r" b="b"/>
              <a:pathLst>
                <a:path w="648328" h="789114">
                  <a:moveTo>
                    <a:pt x="372801" y="18645"/>
                  </a:moveTo>
                  <a:lnTo>
                    <a:pt x="599690" y="160869"/>
                  </a:lnTo>
                  <a:cubicBezTo>
                    <a:pt x="629953" y="179839"/>
                    <a:pt x="648328" y="213043"/>
                    <a:pt x="648328" y="248760"/>
                  </a:cubicBezTo>
                  <a:lnTo>
                    <a:pt x="648328" y="540354"/>
                  </a:lnTo>
                  <a:cubicBezTo>
                    <a:pt x="648328" y="576071"/>
                    <a:pt x="629953" y="609275"/>
                    <a:pt x="599690" y="628245"/>
                  </a:cubicBezTo>
                  <a:lnTo>
                    <a:pt x="372801" y="770469"/>
                  </a:lnTo>
                  <a:cubicBezTo>
                    <a:pt x="343057" y="789114"/>
                    <a:pt x="305271" y="789114"/>
                    <a:pt x="275526" y="770469"/>
                  </a:cubicBezTo>
                  <a:lnTo>
                    <a:pt x="48638" y="628245"/>
                  </a:lnTo>
                  <a:cubicBezTo>
                    <a:pt x="18375" y="609275"/>
                    <a:pt x="0" y="576071"/>
                    <a:pt x="0" y="540354"/>
                  </a:cubicBezTo>
                  <a:lnTo>
                    <a:pt x="0" y="248760"/>
                  </a:lnTo>
                  <a:cubicBezTo>
                    <a:pt x="0" y="213043"/>
                    <a:pt x="18375" y="179839"/>
                    <a:pt x="48638" y="160869"/>
                  </a:cubicBezTo>
                  <a:lnTo>
                    <a:pt x="275526" y="18645"/>
                  </a:lnTo>
                  <a:cubicBezTo>
                    <a:pt x="305271" y="0"/>
                    <a:pt x="343057" y="0"/>
                    <a:pt x="372801" y="18645"/>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13" name="Freeform 13"/>
          <p:cNvSpPr/>
          <p:nvPr/>
        </p:nvSpPr>
        <p:spPr>
          <a:xfrm>
            <a:off x="15179946" y="3719001"/>
            <a:ext cx="1725535" cy="1524942"/>
          </a:xfrm>
          <a:custGeom>
            <a:avLst/>
            <a:gdLst/>
            <a:ahLst/>
            <a:cxnLst/>
            <a:rect l="l" t="t" r="r" b="b"/>
            <a:pathLst>
              <a:path w="1725535" h="1524942">
                <a:moveTo>
                  <a:pt x="0" y="0"/>
                </a:moveTo>
                <a:lnTo>
                  <a:pt x="1725536" y="0"/>
                </a:lnTo>
                <a:lnTo>
                  <a:pt x="1725536" y="1524942"/>
                </a:lnTo>
                <a:lnTo>
                  <a:pt x="0" y="15249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1028700" y="353896"/>
            <a:ext cx="4264020" cy="1663065"/>
          </a:xfrm>
          <a:prstGeom prst="rect">
            <a:avLst/>
          </a:prstGeom>
        </p:spPr>
        <p:txBody>
          <a:bodyPr lIns="0" tIns="0" rIns="0" bIns="0" rtlCol="0" anchor="t">
            <a:spAutoFit/>
          </a:bodyPr>
          <a:lstStyle/>
          <a:p>
            <a:pPr>
              <a:lnSpc>
                <a:spcPts val="6479"/>
              </a:lnSpc>
            </a:pPr>
            <a:r>
              <a:rPr lang="en-US" sz="5999" spc="-149">
                <a:solidFill>
                  <a:srgbClr val="000000"/>
                </a:solidFill>
                <a:latin typeface="Pragmatica Bold"/>
              </a:rPr>
              <a:t>PROJECT </a:t>
            </a:r>
          </a:p>
          <a:p>
            <a:pPr marL="0" lvl="0" indent="0">
              <a:lnSpc>
                <a:spcPts val="6479"/>
              </a:lnSpc>
            </a:pPr>
            <a:r>
              <a:rPr lang="en-US" sz="5999" spc="-149">
                <a:solidFill>
                  <a:srgbClr val="000000"/>
                </a:solidFill>
                <a:latin typeface="Pragmatica Bold"/>
              </a:rPr>
              <a:t>OVERVIEW</a:t>
            </a:r>
          </a:p>
        </p:txBody>
      </p:sp>
      <p:sp>
        <p:nvSpPr>
          <p:cNvPr id="15" name="TextBox 15"/>
          <p:cNvSpPr txBox="1"/>
          <p:nvPr/>
        </p:nvSpPr>
        <p:spPr>
          <a:xfrm>
            <a:off x="1917148" y="1499843"/>
            <a:ext cx="3162969" cy="1412081"/>
          </a:xfrm>
          <a:prstGeom prst="rect">
            <a:avLst/>
          </a:prstGeom>
        </p:spPr>
        <p:txBody>
          <a:bodyPr lIns="0" tIns="0" rIns="0" bIns="0" rtlCol="0" anchor="t">
            <a:spAutoFit/>
          </a:bodyPr>
          <a:lstStyle/>
          <a:p>
            <a:pPr>
              <a:lnSpc>
                <a:spcPts val="5643"/>
              </a:lnSpc>
            </a:pPr>
            <a:r>
              <a:rPr lang="en-US" sz="4031">
                <a:solidFill>
                  <a:srgbClr val="112D4E"/>
                </a:solidFill>
                <a:latin typeface="Pragmatica Bold"/>
              </a:rPr>
              <a:t>         </a:t>
            </a:r>
            <a:r>
              <a:rPr lang="en-US" sz="4031">
                <a:solidFill>
                  <a:srgbClr val="FFFFFF"/>
                </a:solidFill>
                <a:latin typeface="Pragmatica Bold"/>
              </a:rPr>
              <a:t> CHABAC</a:t>
            </a:r>
          </a:p>
        </p:txBody>
      </p:sp>
      <p:sp>
        <p:nvSpPr>
          <p:cNvPr id="16" name="Freeform 16"/>
          <p:cNvSpPr/>
          <p:nvPr/>
        </p:nvSpPr>
        <p:spPr>
          <a:xfrm rot="-10800000">
            <a:off x="13909802" y="6868356"/>
            <a:ext cx="3133487" cy="2935219"/>
          </a:xfrm>
          <a:custGeom>
            <a:avLst/>
            <a:gdLst/>
            <a:ahLst/>
            <a:cxnLst/>
            <a:rect l="l" t="t" r="r" b="b"/>
            <a:pathLst>
              <a:path w="3133487" h="2935219">
                <a:moveTo>
                  <a:pt x="0" y="0"/>
                </a:moveTo>
                <a:lnTo>
                  <a:pt x="3133487" y="0"/>
                </a:lnTo>
                <a:lnTo>
                  <a:pt x="3133487" y="2935219"/>
                </a:lnTo>
                <a:lnTo>
                  <a:pt x="0" y="2935219"/>
                </a:lnTo>
                <a:lnTo>
                  <a:pt x="0" y="0"/>
                </a:lnTo>
                <a:close/>
              </a:path>
            </a:pathLst>
          </a:custGeom>
          <a:blipFill>
            <a:blip r:embed="rId2"/>
            <a:stretch>
              <a:fillRect r="-3078"/>
            </a:stretch>
          </a:blipFill>
        </p:spPr>
      </p:sp>
      <p:grpSp>
        <p:nvGrpSpPr>
          <p:cNvPr id="17" name="Group 17"/>
          <p:cNvGrpSpPr/>
          <p:nvPr/>
        </p:nvGrpSpPr>
        <p:grpSpPr>
          <a:xfrm rot="-5400000">
            <a:off x="14338053" y="7167839"/>
            <a:ext cx="2194219" cy="2553274"/>
            <a:chOff x="0" y="0"/>
            <a:chExt cx="698500" cy="812800"/>
          </a:xfrm>
        </p:grpSpPr>
        <p:sp>
          <p:nvSpPr>
            <p:cNvPr id="18" name="Freeform 18"/>
            <p:cNvSpPr/>
            <p:nvPr/>
          </p:nvSpPr>
          <p:spPr>
            <a:xfrm>
              <a:off x="0" y="11063"/>
              <a:ext cx="698500" cy="790675"/>
            </a:xfrm>
            <a:custGeom>
              <a:avLst/>
              <a:gdLst/>
              <a:ahLst/>
              <a:cxnLst/>
              <a:rect l="l" t="t" r="r" b="b"/>
              <a:pathLst>
                <a:path w="698500" h="790675">
                  <a:moveTo>
                    <a:pt x="399046" y="17909"/>
                  </a:moveTo>
                  <a:lnTo>
                    <a:pt x="648704" y="163165"/>
                  </a:lnTo>
                  <a:cubicBezTo>
                    <a:pt x="679534" y="181102"/>
                    <a:pt x="698500" y="214080"/>
                    <a:pt x="698500" y="249748"/>
                  </a:cubicBezTo>
                  <a:lnTo>
                    <a:pt x="698500" y="540926"/>
                  </a:lnTo>
                  <a:cubicBezTo>
                    <a:pt x="698500" y="576594"/>
                    <a:pt x="679534" y="609572"/>
                    <a:pt x="648704" y="627509"/>
                  </a:cubicBezTo>
                  <a:lnTo>
                    <a:pt x="399046" y="772765"/>
                  </a:lnTo>
                  <a:cubicBezTo>
                    <a:pt x="368264" y="790674"/>
                    <a:pt x="330236" y="790674"/>
                    <a:pt x="299454" y="772765"/>
                  </a:cubicBezTo>
                  <a:lnTo>
                    <a:pt x="49796" y="627509"/>
                  </a:lnTo>
                  <a:cubicBezTo>
                    <a:pt x="18966" y="609572"/>
                    <a:pt x="0" y="576594"/>
                    <a:pt x="0" y="540926"/>
                  </a:cubicBezTo>
                  <a:lnTo>
                    <a:pt x="0" y="249748"/>
                  </a:lnTo>
                  <a:cubicBezTo>
                    <a:pt x="0" y="214080"/>
                    <a:pt x="18966" y="181102"/>
                    <a:pt x="49796" y="163165"/>
                  </a:cubicBezTo>
                  <a:lnTo>
                    <a:pt x="299454" y="17909"/>
                  </a:lnTo>
                  <a:cubicBezTo>
                    <a:pt x="330236" y="0"/>
                    <a:pt x="368264" y="0"/>
                    <a:pt x="399046" y="17909"/>
                  </a:cubicBezTo>
                  <a:close/>
                </a:path>
              </a:pathLst>
            </a:custGeom>
            <a:solidFill>
              <a:srgbClr val="1F3B80"/>
            </a:solidFill>
            <a:ln w="12700">
              <a:solidFill>
                <a:srgbClr val="000000"/>
              </a:solidFill>
            </a:ln>
          </p:spPr>
        </p:sp>
      </p:grpSp>
      <p:sp>
        <p:nvSpPr>
          <p:cNvPr id="19" name="Freeform 19"/>
          <p:cNvSpPr/>
          <p:nvPr/>
        </p:nvSpPr>
        <p:spPr>
          <a:xfrm>
            <a:off x="14751463" y="7531856"/>
            <a:ext cx="1450166" cy="1450166"/>
          </a:xfrm>
          <a:custGeom>
            <a:avLst/>
            <a:gdLst/>
            <a:ahLst/>
            <a:cxnLst/>
            <a:rect l="l" t="t" r="r" b="b"/>
            <a:pathLst>
              <a:path w="1450166" h="1450166">
                <a:moveTo>
                  <a:pt x="0" y="0"/>
                </a:moveTo>
                <a:lnTo>
                  <a:pt x="1450166" y="0"/>
                </a:lnTo>
                <a:lnTo>
                  <a:pt x="1450166" y="1450166"/>
                </a:lnTo>
                <a:lnTo>
                  <a:pt x="0" y="14501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TextBox 20"/>
          <p:cNvSpPr txBox="1"/>
          <p:nvPr/>
        </p:nvSpPr>
        <p:spPr>
          <a:xfrm>
            <a:off x="1089701" y="6634601"/>
            <a:ext cx="3162969" cy="697706"/>
          </a:xfrm>
          <a:prstGeom prst="rect">
            <a:avLst/>
          </a:prstGeom>
        </p:spPr>
        <p:txBody>
          <a:bodyPr lIns="0" tIns="0" rIns="0" bIns="0" rtlCol="0" anchor="t">
            <a:spAutoFit/>
          </a:bodyPr>
          <a:lstStyle/>
          <a:p>
            <a:pPr algn="just">
              <a:lnSpc>
                <a:spcPts val="5643"/>
              </a:lnSpc>
            </a:pPr>
            <a:r>
              <a:rPr lang="en-US" sz="4031">
                <a:solidFill>
                  <a:srgbClr val="112D4E"/>
                </a:solidFill>
                <a:latin typeface="Pragmatica Bold"/>
              </a:rPr>
              <a:t>         </a:t>
            </a:r>
            <a:r>
              <a:rPr lang="en-US" sz="4031">
                <a:solidFill>
                  <a:srgbClr val="FFFFFF"/>
                </a:solidFill>
                <a:latin typeface="Pragmatica Bold"/>
              </a:rPr>
              <a:t> GOAL</a:t>
            </a:r>
          </a:p>
        </p:txBody>
      </p:sp>
      <p:sp>
        <p:nvSpPr>
          <p:cNvPr id="21" name="Freeform 21"/>
          <p:cNvSpPr/>
          <p:nvPr/>
        </p:nvSpPr>
        <p:spPr>
          <a:xfrm>
            <a:off x="16135111" y="8047585"/>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7"/>
            <a:stretch>
              <a:fillRect/>
            </a:stretch>
          </a:blipFill>
        </p:spPr>
      </p:sp>
      <p:sp>
        <p:nvSpPr>
          <p:cNvPr id="22" name="Freeform 22"/>
          <p:cNvSpPr/>
          <p:nvPr/>
        </p:nvSpPr>
        <p:spPr>
          <a:xfrm rot="5400000">
            <a:off x="-1249287" y="85216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rot="5400000">
            <a:off x="-1249287" y="573075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rot="5400000">
            <a:off x="-1249287" y="293984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5" name="Freeform 25"/>
          <p:cNvSpPr/>
          <p:nvPr/>
        </p:nvSpPr>
        <p:spPr>
          <a:xfrm rot="5400000">
            <a:off x="-1249287" y="14892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26"/>
          <p:cNvSpPr/>
          <p:nvPr/>
        </p:nvSpPr>
        <p:spPr>
          <a:xfrm rot="5400000">
            <a:off x="16576126" y="6619248"/>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Freeform 27"/>
          <p:cNvSpPr/>
          <p:nvPr/>
        </p:nvSpPr>
        <p:spPr>
          <a:xfrm rot="5400000">
            <a:off x="16576126" y="386021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8" name="Freeform 28"/>
          <p:cNvSpPr/>
          <p:nvPr/>
        </p:nvSpPr>
        <p:spPr>
          <a:xfrm rot="5400000">
            <a:off x="16540497" y="11247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10800000">
            <a:off x="765524" y="1848732"/>
            <a:ext cx="3319912" cy="3016970"/>
          </a:xfrm>
          <a:custGeom>
            <a:avLst/>
            <a:gdLst/>
            <a:ahLst/>
            <a:cxnLst/>
            <a:rect l="l" t="t" r="r" b="b"/>
            <a:pathLst>
              <a:path w="3319912" h="3016970">
                <a:moveTo>
                  <a:pt x="0" y="0"/>
                </a:moveTo>
                <a:lnTo>
                  <a:pt x="3319912" y="0"/>
                </a:lnTo>
                <a:lnTo>
                  <a:pt x="3319912" y="3016970"/>
                </a:lnTo>
                <a:lnTo>
                  <a:pt x="0" y="3016970"/>
                </a:lnTo>
                <a:lnTo>
                  <a:pt x="0" y="0"/>
                </a:lnTo>
                <a:close/>
              </a:path>
            </a:pathLst>
          </a:custGeom>
          <a:blipFill>
            <a:blip r:embed="rId2"/>
            <a:stretch>
              <a:fillRect/>
            </a:stretch>
          </a:blipFill>
        </p:spPr>
      </p:sp>
      <p:grpSp>
        <p:nvGrpSpPr>
          <p:cNvPr id="3" name="Group 3"/>
          <p:cNvGrpSpPr/>
          <p:nvPr/>
        </p:nvGrpSpPr>
        <p:grpSpPr>
          <a:xfrm rot="-5400000">
            <a:off x="1319071" y="2087576"/>
            <a:ext cx="2212819" cy="2574917"/>
            <a:chOff x="0" y="0"/>
            <a:chExt cx="698500" cy="812800"/>
          </a:xfrm>
        </p:grpSpPr>
        <p:sp>
          <p:nvSpPr>
            <p:cNvPr id="4" name="Freeform 4"/>
            <p:cNvSpPr/>
            <p:nvPr/>
          </p:nvSpPr>
          <p:spPr>
            <a:xfrm>
              <a:off x="0" y="10970"/>
              <a:ext cx="698500" cy="790860"/>
            </a:xfrm>
            <a:custGeom>
              <a:avLst/>
              <a:gdLst/>
              <a:ahLst/>
              <a:cxnLst/>
              <a:rect l="l" t="t" r="r" b="b"/>
              <a:pathLst>
                <a:path w="698500" h="790860">
                  <a:moveTo>
                    <a:pt x="398627" y="17759"/>
                  </a:moveTo>
                  <a:lnTo>
                    <a:pt x="649123" y="163501"/>
                  </a:lnTo>
                  <a:cubicBezTo>
                    <a:pt x="679693" y="181288"/>
                    <a:pt x="698500" y="213988"/>
                    <a:pt x="698500" y="249357"/>
                  </a:cubicBezTo>
                  <a:lnTo>
                    <a:pt x="698500" y="541503"/>
                  </a:lnTo>
                  <a:cubicBezTo>
                    <a:pt x="698500" y="576872"/>
                    <a:pt x="679693" y="609572"/>
                    <a:pt x="649123" y="627359"/>
                  </a:cubicBezTo>
                  <a:lnTo>
                    <a:pt x="398627" y="773101"/>
                  </a:lnTo>
                  <a:cubicBezTo>
                    <a:pt x="368104" y="790860"/>
                    <a:pt x="330396" y="790860"/>
                    <a:pt x="299873" y="773101"/>
                  </a:cubicBezTo>
                  <a:lnTo>
                    <a:pt x="49377" y="627359"/>
                  </a:lnTo>
                  <a:cubicBezTo>
                    <a:pt x="18807" y="609572"/>
                    <a:pt x="0" y="576872"/>
                    <a:pt x="0" y="541503"/>
                  </a:cubicBezTo>
                  <a:lnTo>
                    <a:pt x="0" y="249357"/>
                  </a:lnTo>
                  <a:cubicBezTo>
                    <a:pt x="0" y="213988"/>
                    <a:pt x="18807" y="181288"/>
                    <a:pt x="49377" y="163501"/>
                  </a:cubicBezTo>
                  <a:lnTo>
                    <a:pt x="299873" y="17759"/>
                  </a:lnTo>
                  <a:cubicBezTo>
                    <a:pt x="330396" y="0"/>
                    <a:pt x="368104" y="0"/>
                    <a:pt x="398627" y="17759"/>
                  </a:cubicBezTo>
                  <a:close/>
                </a:path>
              </a:pathLst>
            </a:custGeom>
            <a:solidFill>
              <a:srgbClr val="1F3B80"/>
            </a:solidFill>
            <a:ln w="12700">
              <a:solidFill>
                <a:srgbClr val="000000"/>
              </a:solidFill>
            </a:ln>
          </p:spPr>
        </p:sp>
      </p:grpSp>
      <p:sp>
        <p:nvSpPr>
          <p:cNvPr id="5" name="Freeform 5"/>
          <p:cNvSpPr/>
          <p:nvPr/>
        </p:nvSpPr>
        <p:spPr>
          <a:xfrm rot="-10800000">
            <a:off x="765524" y="5729910"/>
            <a:ext cx="3319912" cy="3016970"/>
          </a:xfrm>
          <a:custGeom>
            <a:avLst/>
            <a:gdLst/>
            <a:ahLst/>
            <a:cxnLst/>
            <a:rect l="l" t="t" r="r" b="b"/>
            <a:pathLst>
              <a:path w="3319912" h="3016970">
                <a:moveTo>
                  <a:pt x="0" y="0"/>
                </a:moveTo>
                <a:lnTo>
                  <a:pt x="3319912" y="0"/>
                </a:lnTo>
                <a:lnTo>
                  <a:pt x="3319912" y="3016970"/>
                </a:lnTo>
                <a:lnTo>
                  <a:pt x="0" y="3016970"/>
                </a:lnTo>
                <a:lnTo>
                  <a:pt x="0" y="0"/>
                </a:lnTo>
                <a:close/>
              </a:path>
            </a:pathLst>
          </a:custGeom>
          <a:blipFill>
            <a:blip r:embed="rId2"/>
            <a:stretch>
              <a:fillRect/>
            </a:stretch>
          </a:blipFill>
        </p:spPr>
      </p:sp>
      <p:sp>
        <p:nvSpPr>
          <p:cNvPr id="6" name="Freeform 6"/>
          <p:cNvSpPr/>
          <p:nvPr/>
        </p:nvSpPr>
        <p:spPr>
          <a:xfrm>
            <a:off x="1694301" y="2559544"/>
            <a:ext cx="1462358" cy="1497934"/>
          </a:xfrm>
          <a:custGeom>
            <a:avLst/>
            <a:gdLst/>
            <a:ahLst/>
            <a:cxnLst/>
            <a:rect l="l" t="t" r="r" b="b"/>
            <a:pathLst>
              <a:path w="1462358" h="1497934">
                <a:moveTo>
                  <a:pt x="0" y="0"/>
                </a:moveTo>
                <a:lnTo>
                  <a:pt x="1462358" y="0"/>
                </a:lnTo>
                <a:lnTo>
                  <a:pt x="1462358" y="1497934"/>
                </a:lnTo>
                <a:lnTo>
                  <a:pt x="0" y="14979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rot="-5400000">
            <a:off x="1336064" y="5880254"/>
            <a:ext cx="2334305" cy="2716282"/>
            <a:chOff x="0" y="0"/>
            <a:chExt cx="698500" cy="812800"/>
          </a:xfrm>
        </p:grpSpPr>
        <p:sp>
          <p:nvSpPr>
            <p:cNvPr id="8" name="Freeform 8"/>
            <p:cNvSpPr/>
            <p:nvPr/>
          </p:nvSpPr>
          <p:spPr>
            <a:xfrm>
              <a:off x="0" y="10399"/>
              <a:ext cx="698500" cy="792002"/>
            </a:xfrm>
            <a:custGeom>
              <a:avLst/>
              <a:gdLst/>
              <a:ahLst/>
              <a:cxnLst/>
              <a:rect l="l" t="t" r="r" b="b"/>
              <a:pathLst>
                <a:path w="698500" h="792002">
                  <a:moveTo>
                    <a:pt x="396058" y="16835"/>
                  </a:moveTo>
                  <a:lnTo>
                    <a:pt x="651692" y="165567"/>
                  </a:lnTo>
                  <a:cubicBezTo>
                    <a:pt x="680672" y="182428"/>
                    <a:pt x="698500" y="213427"/>
                    <a:pt x="698500" y="246955"/>
                  </a:cubicBezTo>
                  <a:lnTo>
                    <a:pt x="698500" y="545047"/>
                  </a:lnTo>
                  <a:cubicBezTo>
                    <a:pt x="698500" y="578575"/>
                    <a:pt x="680672" y="609574"/>
                    <a:pt x="651692" y="626435"/>
                  </a:cubicBezTo>
                  <a:lnTo>
                    <a:pt x="396058" y="775167"/>
                  </a:lnTo>
                  <a:cubicBezTo>
                    <a:pt x="367123" y="792002"/>
                    <a:pt x="331377" y="792002"/>
                    <a:pt x="302442" y="775167"/>
                  </a:cubicBezTo>
                  <a:lnTo>
                    <a:pt x="46808" y="626435"/>
                  </a:lnTo>
                  <a:cubicBezTo>
                    <a:pt x="17828" y="609574"/>
                    <a:pt x="0" y="578575"/>
                    <a:pt x="0" y="545047"/>
                  </a:cubicBezTo>
                  <a:lnTo>
                    <a:pt x="0" y="246955"/>
                  </a:lnTo>
                  <a:cubicBezTo>
                    <a:pt x="0" y="213427"/>
                    <a:pt x="17828" y="182428"/>
                    <a:pt x="46808" y="165567"/>
                  </a:cubicBezTo>
                  <a:lnTo>
                    <a:pt x="302442" y="16835"/>
                  </a:lnTo>
                  <a:cubicBezTo>
                    <a:pt x="331377" y="0"/>
                    <a:pt x="367123" y="0"/>
                    <a:pt x="396058" y="16835"/>
                  </a:cubicBezTo>
                  <a:close/>
                </a:path>
              </a:pathLst>
            </a:custGeom>
            <a:solidFill>
              <a:srgbClr val="1F3B80"/>
            </a:solidFill>
            <a:ln w="12700">
              <a:solidFill>
                <a:srgbClr val="000000"/>
              </a:solidFill>
            </a:ln>
          </p:spPr>
        </p:sp>
      </p:grpSp>
      <p:sp>
        <p:nvSpPr>
          <p:cNvPr id="9" name="Freeform 9"/>
          <p:cNvSpPr/>
          <p:nvPr/>
        </p:nvSpPr>
        <p:spPr>
          <a:xfrm>
            <a:off x="1694301" y="6530842"/>
            <a:ext cx="1605794" cy="1415106"/>
          </a:xfrm>
          <a:custGeom>
            <a:avLst/>
            <a:gdLst/>
            <a:ahLst/>
            <a:cxnLst/>
            <a:rect l="l" t="t" r="r" b="b"/>
            <a:pathLst>
              <a:path w="1605794" h="1415106">
                <a:moveTo>
                  <a:pt x="0" y="0"/>
                </a:moveTo>
                <a:lnTo>
                  <a:pt x="1605794" y="0"/>
                </a:lnTo>
                <a:lnTo>
                  <a:pt x="1605794" y="1415106"/>
                </a:lnTo>
                <a:lnTo>
                  <a:pt x="0" y="14151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AutoShape 10"/>
          <p:cNvSpPr/>
          <p:nvPr/>
        </p:nvSpPr>
        <p:spPr>
          <a:xfrm>
            <a:off x="3664122" y="3375034"/>
            <a:ext cx="3215790" cy="964561"/>
          </a:xfrm>
          <a:prstGeom prst="line">
            <a:avLst/>
          </a:prstGeom>
          <a:ln w="38100" cap="flat">
            <a:solidFill>
              <a:srgbClr val="000000"/>
            </a:solidFill>
            <a:prstDash val="solid"/>
            <a:headEnd type="none" w="sm" len="sm"/>
            <a:tailEnd type="none" w="sm" len="sm"/>
          </a:ln>
        </p:spPr>
      </p:sp>
      <p:grpSp>
        <p:nvGrpSpPr>
          <p:cNvPr id="11" name="Group 11"/>
          <p:cNvGrpSpPr/>
          <p:nvPr/>
        </p:nvGrpSpPr>
        <p:grpSpPr>
          <a:xfrm rot="-10800000">
            <a:off x="6914316" y="3601540"/>
            <a:ext cx="2585516" cy="2724666"/>
            <a:chOff x="0" y="0"/>
            <a:chExt cx="909840" cy="958807"/>
          </a:xfrm>
        </p:grpSpPr>
        <p:sp>
          <p:nvSpPr>
            <p:cNvPr id="12" name="Freeform 12"/>
            <p:cNvSpPr/>
            <p:nvPr/>
          </p:nvSpPr>
          <p:spPr>
            <a:xfrm>
              <a:off x="0" y="2671"/>
              <a:ext cx="909840" cy="953464"/>
            </a:xfrm>
            <a:custGeom>
              <a:avLst/>
              <a:gdLst/>
              <a:ahLst/>
              <a:cxnLst/>
              <a:rect l="l" t="t" r="r" b="b"/>
              <a:pathLst>
                <a:path w="909840" h="953464">
                  <a:moveTo>
                    <a:pt x="471367" y="4675"/>
                  </a:moveTo>
                  <a:lnTo>
                    <a:pt x="893394" y="193183"/>
                  </a:lnTo>
                  <a:cubicBezTo>
                    <a:pt x="903398" y="197651"/>
                    <a:pt x="909840" y="207585"/>
                    <a:pt x="909840" y="218542"/>
                  </a:cubicBezTo>
                  <a:lnTo>
                    <a:pt x="909840" y="734923"/>
                  </a:lnTo>
                  <a:cubicBezTo>
                    <a:pt x="909840" y="745880"/>
                    <a:pt x="903398" y="755814"/>
                    <a:pt x="893394" y="760282"/>
                  </a:cubicBezTo>
                  <a:lnTo>
                    <a:pt x="471367" y="948790"/>
                  </a:lnTo>
                  <a:cubicBezTo>
                    <a:pt x="460901" y="953465"/>
                    <a:pt x="448940" y="953465"/>
                    <a:pt x="438473" y="948790"/>
                  </a:cubicBezTo>
                  <a:lnTo>
                    <a:pt x="16447" y="760282"/>
                  </a:lnTo>
                  <a:cubicBezTo>
                    <a:pt x="6442" y="755814"/>
                    <a:pt x="0" y="745880"/>
                    <a:pt x="0" y="734923"/>
                  </a:cubicBezTo>
                  <a:lnTo>
                    <a:pt x="0" y="218542"/>
                  </a:lnTo>
                  <a:cubicBezTo>
                    <a:pt x="0" y="207585"/>
                    <a:pt x="6442" y="197651"/>
                    <a:pt x="16447" y="193183"/>
                  </a:cubicBezTo>
                  <a:lnTo>
                    <a:pt x="438473" y="4675"/>
                  </a:lnTo>
                  <a:cubicBezTo>
                    <a:pt x="448940" y="0"/>
                    <a:pt x="460901" y="0"/>
                    <a:pt x="471367" y="4675"/>
                  </a:cubicBezTo>
                  <a:close/>
                </a:path>
              </a:pathLst>
            </a:custGeom>
            <a:solidFill>
              <a:srgbClr val="000000">
                <a:alpha val="0"/>
              </a:srgbClr>
            </a:solidFill>
            <a:ln w="133350" cap="sq">
              <a:gradFill>
                <a:gsLst>
                  <a:gs pos="0">
                    <a:srgbClr val="FFE42F">
                      <a:alpha val="100000"/>
                    </a:srgbClr>
                  </a:gs>
                  <a:gs pos="100000">
                    <a:srgbClr val="FF9F2F">
                      <a:alpha val="100000"/>
                    </a:srgbClr>
                  </a:gs>
                </a:gsLst>
                <a:path path="circle">
                  <a:fillToRect l="50000" t="50000" r="50000" b="50000"/>
                </a:path>
              </a:gradFill>
              <a:prstDash val="solid"/>
              <a:miter/>
            </a:ln>
          </p:spPr>
        </p:sp>
        <p:sp>
          <p:nvSpPr>
            <p:cNvPr id="13" name="TextBox 13"/>
            <p:cNvSpPr txBox="1"/>
            <p:nvPr/>
          </p:nvSpPr>
          <p:spPr>
            <a:xfrm>
              <a:off x="0" y="92075"/>
              <a:ext cx="909840" cy="727032"/>
            </a:xfrm>
            <a:prstGeom prst="rect">
              <a:avLst/>
            </a:prstGeom>
          </p:spPr>
          <p:txBody>
            <a:bodyPr lIns="120277" tIns="120277" rIns="120277" bIns="120277" rtlCol="0" anchor="ctr"/>
            <a:lstStyle/>
            <a:p>
              <a:pPr algn="ctr">
                <a:lnSpc>
                  <a:spcPts val="2659"/>
                </a:lnSpc>
              </a:pPr>
              <a:endParaRPr/>
            </a:p>
          </p:txBody>
        </p:sp>
      </p:grpSp>
      <p:sp>
        <p:nvSpPr>
          <p:cNvPr id="14" name="AutoShape 14"/>
          <p:cNvSpPr/>
          <p:nvPr/>
        </p:nvSpPr>
        <p:spPr>
          <a:xfrm flipV="1">
            <a:off x="3812541" y="5534026"/>
            <a:ext cx="3059016" cy="1704369"/>
          </a:xfrm>
          <a:prstGeom prst="line">
            <a:avLst/>
          </a:prstGeom>
          <a:ln w="38100" cap="flat">
            <a:solidFill>
              <a:srgbClr val="000000"/>
            </a:solidFill>
            <a:prstDash val="solid"/>
            <a:headEnd type="none" w="sm" len="sm"/>
            <a:tailEnd type="none" w="sm" len="sm"/>
          </a:ln>
        </p:spPr>
      </p:sp>
      <p:sp>
        <p:nvSpPr>
          <p:cNvPr id="15" name="AutoShape 15"/>
          <p:cNvSpPr/>
          <p:nvPr/>
        </p:nvSpPr>
        <p:spPr>
          <a:xfrm flipV="1">
            <a:off x="9499832" y="4963873"/>
            <a:ext cx="2890288" cy="0"/>
          </a:xfrm>
          <a:prstGeom prst="line">
            <a:avLst/>
          </a:prstGeom>
          <a:ln w="38100" cap="flat">
            <a:solidFill>
              <a:srgbClr val="000000"/>
            </a:solidFill>
            <a:prstDash val="solid"/>
            <a:headEnd type="none" w="sm" len="sm"/>
            <a:tailEnd type="arrow" w="med" len="sm"/>
          </a:ln>
        </p:spPr>
      </p:sp>
      <p:sp>
        <p:nvSpPr>
          <p:cNvPr id="16" name="Freeform 16"/>
          <p:cNvSpPr/>
          <p:nvPr/>
        </p:nvSpPr>
        <p:spPr>
          <a:xfrm rot="1269140">
            <a:off x="6760577" y="4099044"/>
            <a:ext cx="238669" cy="424300"/>
          </a:xfrm>
          <a:custGeom>
            <a:avLst/>
            <a:gdLst/>
            <a:ahLst/>
            <a:cxnLst/>
            <a:rect l="l" t="t" r="r" b="b"/>
            <a:pathLst>
              <a:path w="238669" h="424300">
                <a:moveTo>
                  <a:pt x="0" y="0"/>
                </a:moveTo>
                <a:lnTo>
                  <a:pt x="238669" y="0"/>
                </a:lnTo>
                <a:lnTo>
                  <a:pt x="238669" y="424300"/>
                </a:lnTo>
                <a:lnTo>
                  <a:pt x="0" y="4243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rot="-668528">
            <a:off x="12102115" y="4736559"/>
            <a:ext cx="247779" cy="440496"/>
          </a:xfrm>
          <a:custGeom>
            <a:avLst/>
            <a:gdLst/>
            <a:ahLst/>
            <a:cxnLst/>
            <a:rect l="l" t="t" r="r" b="b"/>
            <a:pathLst>
              <a:path w="247779" h="440496">
                <a:moveTo>
                  <a:pt x="0" y="0"/>
                </a:moveTo>
                <a:lnTo>
                  <a:pt x="247779" y="0"/>
                </a:lnTo>
                <a:lnTo>
                  <a:pt x="247779" y="440497"/>
                </a:lnTo>
                <a:lnTo>
                  <a:pt x="0" y="4404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1211599">
            <a:off x="6725129" y="5321876"/>
            <a:ext cx="238669" cy="424300"/>
          </a:xfrm>
          <a:custGeom>
            <a:avLst/>
            <a:gdLst/>
            <a:ahLst/>
            <a:cxnLst/>
            <a:rect l="l" t="t" r="r" b="b"/>
            <a:pathLst>
              <a:path w="238669" h="424300">
                <a:moveTo>
                  <a:pt x="0" y="0"/>
                </a:moveTo>
                <a:lnTo>
                  <a:pt x="238669" y="0"/>
                </a:lnTo>
                <a:lnTo>
                  <a:pt x="238669" y="424300"/>
                </a:lnTo>
                <a:lnTo>
                  <a:pt x="0" y="4243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9" name="Group 19"/>
          <p:cNvGrpSpPr/>
          <p:nvPr/>
        </p:nvGrpSpPr>
        <p:grpSpPr>
          <a:xfrm>
            <a:off x="12390120" y="2142748"/>
            <a:ext cx="4681387" cy="5628120"/>
            <a:chOff x="0" y="0"/>
            <a:chExt cx="768453" cy="923860"/>
          </a:xfrm>
        </p:grpSpPr>
        <p:sp>
          <p:nvSpPr>
            <p:cNvPr id="20" name="Freeform 20"/>
            <p:cNvSpPr/>
            <p:nvPr/>
          </p:nvSpPr>
          <p:spPr>
            <a:xfrm>
              <a:off x="0" y="4726"/>
              <a:ext cx="768453" cy="914408"/>
            </a:xfrm>
            <a:custGeom>
              <a:avLst/>
              <a:gdLst/>
              <a:ahLst/>
              <a:cxnLst/>
              <a:rect l="l" t="t" r="r" b="b"/>
              <a:pathLst>
                <a:path w="768453" h="914408">
                  <a:moveTo>
                    <a:pt x="408097" y="7898"/>
                  </a:moveTo>
                  <a:lnTo>
                    <a:pt x="744583" y="185850"/>
                  </a:lnTo>
                  <a:cubicBezTo>
                    <a:pt x="759267" y="193616"/>
                    <a:pt x="768453" y="208865"/>
                    <a:pt x="768453" y="225477"/>
                  </a:cubicBezTo>
                  <a:lnTo>
                    <a:pt x="768453" y="688931"/>
                  </a:lnTo>
                  <a:cubicBezTo>
                    <a:pt x="768453" y="705543"/>
                    <a:pt x="759267" y="720792"/>
                    <a:pt x="744583" y="728558"/>
                  </a:cubicBezTo>
                  <a:lnTo>
                    <a:pt x="408097" y="906510"/>
                  </a:lnTo>
                  <a:cubicBezTo>
                    <a:pt x="393163" y="914408"/>
                    <a:pt x="375290" y="914408"/>
                    <a:pt x="360356" y="906510"/>
                  </a:cubicBezTo>
                  <a:lnTo>
                    <a:pt x="23870" y="728558"/>
                  </a:lnTo>
                  <a:cubicBezTo>
                    <a:pt x="9186" y="720792"/>
                    <a:pt x="0" y="705543"/>
                    <a:pt x="0" y="688931"/>
                  </a:cubicBezTo>
                  <a:lnTo>
                    <a:pt x="0" y="225477"/>
                  </a:lnTo>
                  <a:cubicBezTo>
                    <a:pt x="0" y="208865"/>
                    <a:pt x="9186" y="193616"/>
                    <a:pt x="23870" y="185850"/>
                  </a:cubicBezTo>
                  <a:lnTo>
                    <a:pt x="360356" y="7898"/>
                  </a:lnTo>
                  <a:cubicBezTo>
                    <a:pt x="375290" y="0"/>
                    <a:pt x="393163" y="0"/>
                    <a:pt x="408097" y="7898"/>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21" name="Freeform 21"/>
          <p:cNvSpPr/>
          <p:nvPr/>
        </p:nvSpPr>
        <p:spPr>
          <a:xfrm>
            <a:off x="7348889" y="4121779"/>
            <a:ext cx="1716369" cy="1684187"/>
          </a:xfrm>
          <a:custGeom>
            <a:avLst/>
            <a:gdLst/>
            <a:ahLst/>
            <a:cxnLst/>
            <a:rect l="l" t="t" r="r" b="b"/>
            <a:pathLst>
              <a:path w="1716369" h="1684187">
                <a:moveTo>
                  <a:pt x="0" y="0"/>
                </a:moveTo>
                <a:lnTo>
                  <a:pt x="1716369" y="0"/>
                </a:lnTo>
                <a:lnTo>
                  <a:pt x="1716369" y="1684187"/>
                </a:lnTo>
                <a:lnTo>
                  <a:pt x="0" y="16841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Freeform 22"/>
          <p:cNvSpPr/>
          <p:nvPr/>
        </p:nvSpPr>
        <p:spPr>
          <a:xfrm>
            <a:off x="16039622" y="8020803"/>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11"/>
            <a:stretch>
              <a:fillRect/>
            </a:stretch>
          </a:blipFill>
        </p:spPr>
      </p:sp>
      <p:sp>
        <p:nvSpPr>
          <p:cNvPr id="23" name="Freeform 23"/>
          <p:cNvSpPr/>
          <p:nvPr/>
        </p:nvSpPr>
        <p:spPr>
          <a:xfrm rot="5400000">
            <a:off x="-1249287" y="85216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4" name="Freeform 24"/>
          <p:cNvSpPr/>
          <p:nvPr/>
        </p:nvSpPr>
        <p:spPr>
          <a:xfrm rot="5400000">
            <a:off x="-1267729" y="3284350"/>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5" name="Freeform 25"/>
          <p:cNvSpPr/>
          <p:nvPr/>
        </p:nvSpPr>
        <p:spPr>
          <a:xfrm rot="5400000">
            <a:off x="-1249287" y="596605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6" name="Freeform 26"/>
          <p:cNvSpPr/>
          <p:nvPr/>
        </p:nvSpPr>
        <p:spPr>
          <a:xfrm rot="5400000">
            <a:off x="-1267729" y="52112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7" name="Freeform 27"/>
          <p:cNvSpPr/>
          <p:nvPr/>
        </p:nvSpPr>
        <p:spPr>
          <a:xfrm rot="5400000">
            <a:off x="16540497" y="654301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8" name="Freeform 28"/>
          <p:cNvSpPr/>
          <p:nvPr/>
        </p:nvSpPr>
        <p:spPr>
          <a:xfrm rot="5400000">
            <a:off x="16540497" y="378652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9" name="Freeform 29"/>
          <p:cNvSpPr/>
          <p:nvPr/>
        </p:nvSpPr>
        <p:spPr>
          <a:xfrm rot="5400000">
            <a:off x="16540497" y="103003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0" name="Freeform 30"/>
          <p:cNvSpPr/>
          <p:nvPr/>
        </p:nvSpPr>
        <p:spPr>
          <a:xfrm>
            <a:off x="12768722" y="4073161"/>
            <a:ext cx="1317599" cy="1585081"/>
          </a:xfrm>
          <a:custGeom>
            <a:avLst/>
            <a:gdLst/>
            <a:ahLst/>
            <a:cxnLst/>
            <a:rect l="l" t="t" r="r" b="b"/>
            <a:pathLst>
              <a:path w="1317599" h="1585081">
                <a:moveTo>
                  <a:pt x="0" y="0"/>
                </a:moveTo>
                <a:lnTo>
                  <a:pt x="1317598" y="0"/>
                </a:lnTo>
                <a:lnTo>
                  <a:pt x="1317598" y="1585082"/>
                </a:lnTo>
                <a:lnTo>
                  <a:pt x="0" y="158508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1" name="Freeform 31"/>
          <p:cNvSpPr/>
          <p:nvPr/>
        </p:nvSpPr>
        <p:spPr>
          <a:xfrm>
            <a:off x="15260294" y="3797075"/>
            <a:ext cx="1446386" cy="1627439"/>
          </a:xfrm>
          <a:custGeom>
            <a:avLst/>
            <a:gdLst/>
            <a:ahLst/>
            <a:cxnLst/>
            <a:rect l="l" t="t" r="r" b="b"/>
            <a:pathLst>
              <a:path w="1446386" h="1627439">
                <a:moveTo>
                  <a:pt x="0" y="0"/>
                </a:moveTo>
                <a:lnTo>
                  <a:pt x="1446386" y="0"/>
                </a:lnTo>
                <a:lnTo>
                  <a:pt x="1446386" y="1627439"/>
                </a:lnTo>
                <a:lnTo>
                  <a:pt x="0" y="162743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2" name="Freeform 32"/>
          <p:cNvSpPr/>
          <p:nvPr/>
        </p:nvSpPr>
        <p:spPr>
          <a:xfrm>
            <a:off x="13916744" y="5615580"/>
            <a:ext cx="1656811" cy="1656811"/>
          </a:xfrm>
          <a:custGeom>
            <a:avLst/>
            <a:gdLst/>
            <a:ahLst/>
            <a:cxnLst/>
            <a:rect l="l" t="t" r="r" b="b"/>
            <a:pathLst>
              <a:path w="1656811" h="1656811">
                <a:moveTo>
                  <a:pt x="0" y="0"/>
                </a:moveTo>
                <a:lnTo>
                  <a:pt x="1656811" y="0"/>
                </a:lnTo>
                <a:lnTo>
                  <a:pt x="1656811" y="1656810"/>
                </a:lnTo>
                <a:lnTo>
                  <a:pt x="0" y="165681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33" name="Freeform 33"/>
          <p:cNvSpPr/>
          <p:nvPr/>
        </p:nvSpPr>
        <p:spPr>
          <a:xfrm>
            <a:off x="14078102" y="2690169"/>
            <a:ext cx="1334095" cy="1334095"/>
          </a:xfrm>
          <a:custGeom>
            <a:avLst/>
            <a:gdLst/>
            <a:ahLst/>
            <a:cxnLst/>
            <a:rect l="l" t="t" r="r" b="b"/>
            <a:pathLst>
              <a:path w="1334095" h="1334095">
                <a:moveTo>
                  <a:pt x="0" y="0"/>
                </a:moveTo>
                <a:lnTo>
                  <a:pt x="1334095" y="0"/>
                </a:lnTo>
                <a:lnTo>
                  <a:pt x="1334095" y="1334096"/>
                </a:lnTo>
                <a:lnTo>
                  <a:pt x="0" y="133409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34" name="TextBox 34"/>
          <p:cNvSpPr txBox="1"/>
          <p:nvPr/>
        </p:nvSpPr>
        <p:spPr>
          <a:xfrm>
            <a:off x="1145076" y="722500"/>
            <a:ext cx="6642264" cy="1085215"/>
          </a:xfrm>
          <a:prstGeom prst="rect">
            <a:avLst/>
          </a:prstGeom>
        </p:spPr>
        <p:txBody>
          <a:bodyPr lIns="0" tIns="0" rIns="0" bIns="0" rtlCol="0" anchor="t">
            <a:spAutoFit/>
          </a:bodyPr>
          <a:lstStyle/>
          <a:p>
            <a:pPr>
              <a:lnSpc>
                <a:spcPts val="8959"/>
              </a:lnSpc>
            </a:pPr>
            <a:r>
              <a:rPr lang="en-US" sz="6399">
                <a:solidFill>
                  <a:srgbClr val="000000"/>
                </a:solidFill>
                <a:latin typeface="Pragmatica Bold"/>
              </a:rPr>
              <a:t>PROCESS</a:t>
            </a:r>
          </a:p>
        </p:txBody>
      </p:sp>
      <p:sp>
        <p:nvSpPr>
          <p:cNvPr id="35" name="TextBox 35"/>
          <p:cNvSpPr txBox="1"/>
          <p:nvPr/>
        </p:nvSpPr>
        <p:spPr>
          <a:xfrm>
            <a:off x="6548056" y="6345748"/>
            <a:ext cx="3318036" cy="1735455"/>
          </a:xfrm>
          <a:prstGeom prst="rect">
            <a:avLst/>
          </a:prstGeom>
        </p:spPr>
        <p:txBody>
          <a:bodyPr lIns="0" tIns="0" rIns="0" bIns="0" rtlCol="0" anchor="t">
            <a:spAutoFit/>
          </a:bodyPr>
          <a:lstStyle/>
          <a:p>
            <a:pPr algn="ctr">
              <a:lnSpc>
                <a:spcPts val="4620"/>
              </a:lnSpc>
            </a:pPr>
            <a:r>
              <a:rPr lang="en-US" sz="3300">
                <a:solidFill>
                  <a:srgbClr val="000000"/>
                </a:solidFill>
                <a:latin typeface="Barlow Bold"/>
              </a:rPr>
              <a:t>Working group &amp; Advisory group sessions</a:t>
            </a:r>
          </a:p>
        </p:txBody>
      </p:sp>
      <p:sp>
        <p:nvSpPr>
          <p:cNvPr id="36" name="TextBox 36"/>
          <p:cNvSpPr txBox="1"/>
          <p:nvPr/>
        </p:nvSpPr>
        <p:spPr>
          <a:xfrm>
            <a:off x="1138022" y="8462697"/>
            <a:ext cx="3550807" cy="1154430"/>
          </a:xfrm>
          <a:prstGeom prst="rect">
            <a:avLst/>
          </a:prstGeom>
        </p:spPr>
        <p:txBody>
          <a:bodyPr lIns="0" tIns="0" rIns="0" bIns="0" rtlCol="0" anchor="t">
            <a:spAutoFit/>
          </a:bodyPr>
          <a:lstStyle/>
          <a:p>
            <a:pPr algn="ctr">
              <a:lnSpc>
                <a:spcPts val="4620"/>
              </a:lnSpc>
            </a:pPr>
            <a:r>
              <a:rPr lang="en-US" sz="3300">
                <a:solidFill>
                  <a:srgbClr val="000000"/>
                </a:solidFill>
                <a:latin typeface="Barlow Bold"/>
              </a:rPr>
              <a:t>Lived or living experience</a:t>
            </a:r>
          </a:p>
        </p:txBody>
      </p:sp>
      <p:sp>
        <p:nvSpPr>
          <p:cNvPr id="37" name="TextBox 37"/>
          <p:cNvSpPr txBox="1"/>
          <p:nvPr/>
        </p:nvSpPr>
        <p:spPr>
          <a:xfrm>
            <a:off x="1145076" y="4534594"/>
            <a:ext cx="3543753" cy="1154430"/>
          </a:xfrm>
          <a:prstGeom prst="rect">
            <a:avLst/>
          </a:prstGeom>
        </p:spPr>
        <p:txBody>
          <a:bodyPr lIns="0" tIns="0" rIns="0" bIns="0" rtlCol="0" anchor="t">
            <a:spAutoFit/>
          </a:bodyPr>
          <a:lstStyle/>
          <a:p>
            <a:pPr algn="ctr">
              <a:lnSpc>
                <a:spcPts val="4620"/>
              </a:lnSpc>
            </a:pPr>
            <a:r>
              <a:rPr lang="en-US" sz="3300">
                <a:solidFill>
                  <a:srgbClr val="000000"/>
                </a:solidFill>
                <a:latin typeface="Barlow Bold"/>
              </a:rPr>
              <a:t>Subject Matter Experts (SME)</a:t>
            </a:r>
          </a:p>
        </p:txBody>
      </p:sp>
      <p:sp>
        <p:nvSpPr>
          <p:cNvPr id="38" name="TextBox 38"/>
          <p:cNvSpPr txBox="1"/>
          <p:nvPr/>
        </p:nvSpPr>
        <p:spPr>
          <a:xfrm>
            <a:off x="11895076" y="7637360"/>
            <a:ext cx="4979506" cy="2316480"/>
          </a:xfrm>
          <a:prstGeom prst="rect">
            <a:avLst/>
          </a:prstGeom>
        </p:spPr>
        <p:txBody>
          <a:bodyPr lIns="0" tIns="0" rIns="0" bIns="0" rtlCol="0" anchor="t">
            <a:spAutoFit/>
          </a:bodyPr>
          <a:lstStyle/>
          <a:p>
            <a:pPr>
              <a:lnSpc>
                <a:spcPts val="4620"/>
              </a:lnSpc>
            </a:pPr>
            <a:r>
              <a:rPr lang="en-US" sz="3300">
                <a:solidFill>
                  <a:srgbClr val="000000"/>
                </a:solidFill>
                <a:latin typeface="Barlow Bold"/>
              </a:rPr>
              <a:t>Awareness &amp;  training resources for Healthcare providers (HCPs) and ACB populations.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a:stretch>
              <a:fillRect/>
            </a:stretch>
          </a:blipFill>
        </p:spPr>
      </p:sp>
      <p:sp>
        <p:nvSpPr>
          <p:cNvPr id="3" name="Freeform 3"/>
          <p:cNvSpPr/>
          <p:nvPr/>
        </p:nvSpPr>
        <p:spPr>
          <a:xfrm>
            <a:off x="7647112" y="2112484"/>
            <a:ext cx="2973625" cy="1474423"/>
          </a:xfrm>
          <a:custGeom>
            <a:avLst/>
            <a:gdLst/>
            <a:ahLst/>
            <a:cxnLst/>
            <a:rect l="l" t="t" r="r" b="b"/>
            <a:pathLst>
              <a:path w="2973625" h="1474423">
                <a:moveTo>
                  <a:pt x="0" y="0"/>
                </a:moveTo>
                <a:lnTo>
                  <a:pt x="2973625" y="0"/>
                </a:lnTo>
                <a:lnTo>
                  <a:pt x="2973625" y="1474423"/>
                </a:lnTo>
                <a:lnTo>
                  <a:pt x="0" y="1474423"/>
                </a:lnTo>
                <a:lnTo>
                  <a:pt x="0" y="0"/>
                </a:lnTo>
                <a:close/>
              </a:path>
            </a:pathLst>
          </a:custGeom>
          <a:blipFill>
            <a:blip r:embed="rId3"/>
            <a:stretch>
              <a:fillRect/>
            </a:stretch>
          </a:blipFill>
        </p:spPr>
      </p:sp>
      <p:sp>
        <p:nvSpPr>
          <p:cNvPr id="4" name="Freeform 4"/>
          <p:cNvSpPr/>
          <p:nvPr/>
        </p:nvSpPr>
        <p:spPr>
          <a:xfrm>
            <a:off x="2392276" y="5152444"/>
            <a:ext cx="2216273" cy="1659798"/>
          </a:xfrm>
          <a:custGeom>
            <a:avLst/>
            <a:gdLst/>
            <a:ahLst/>
            <a:cxnLst/>
            <a:rect l="l" t="t" r="r" b="b"/>
            <a:pathLst>
              <a:path w="2216273" h="1659798">
                <a:moveTo>
                  <a:pt x="0" y="0"/>
                </a:moveTo>
                <a:lnTo>
                  <a:pt x="2216272" y="0"/>
                </a:lnTo>
                <a:lnTo>
                  <a:pt x="2216272" y="1659798"/>
                </a:lnTo>
                <a:lnTo>
                  <a:pt x="0" y="1659798"/>
                </a:lnTo>
                <a:lnTo>
                  <a:pt x="0" y="0"/>
                </a:lnTo>
                <a:close/>
              </a:path>
            </a:pathLst>
          </a:custGeom>
          <a:blipFill>
            <a:blip r:embed="rId4"/>
            <a:stretch>
              <a:fillRect t="-16763" b="-16763"/>
            </a:stretch>
          </a:blipFill>
        </p:spPr>
      </p:sp>
      <p:sp>
        <p:nvSpPr>
          <p:cNvPr id="5" name="Freeform 5"/>
          <p:cNvSpPr/>
          <p:nvPr/>
        </p:nvSpPr>
        <p:spPr>
          <a:xfrm>
            <a:off x="1569950" y="1980673"/>
            <a:ext cx="3860924" cy="1647328"/>
          </a:xfrm>
          <a:custGeom>
            <a:avLst/>
            <a:gdLst/>
            <a:ahLst/>
            <a:cxnLst/>
            <a:rect l="l" t="t" r="r" b="b"/>
            <a:pathLst>
              <a:path w="3860924" h="1647328">
                <a:moveTo>
                  <a:pt x="0" y="0"/>
                </a:moveTo>
                <a:lnTo>
                  <a:pt x="3860924" y="0"/>
                </a:lnTo>
                <a:lnTo>
                  <a:pt x="3860924" y="1647328"/>
                </a:lnTo>
                <a:lnTo>
                  <a:pt x="0" y="1647328"/>
                </a:lnTo>
                <a:lnTo>
                  <a:pt x="0" y="0"/>
                </a:lnTo>
                <a:close/>
              </a:path>
            </a:pathLst>
          </a:custGeom>
          <a:blipFill>
            <a:blip r:embed="rId5"/>
            <a:stretch>
              <a:fillRect/>
            </a:stretch>
          </a:blipFill>
        </p:spPr>
      </p:sp>
      <p:sp>
        <p:nvSpPr>
          <p:cNvPr id="6" name="Freeform 6"/>
          <p:cNvSpPr/>
          <p:nvPr/>
        </p:nvSpPr>
        <p:spPr>
          <a:xfrm>
            <a:off x="13409939" y="1912070"/>
            <a:ext cx="2953475" cy="1674836"/>
          </a:xfrm>
          <a:custGeom>
            <a:avLst/>
            <a:gdLst/>
            <a:ahLst/>
            <a:cxnLst/>
            <a:rect l="l" t="t" r="r" b="b"/>
            <a:pathLst>
              <a:path w="2953475" h="1674836">
                <a:moveTo>
                  <a:pt x="0" y="0"/>
                </a:moveTo>
                <a:lnTo>
                  <a:pt x="2953475" y="0"/>
                </a:lnTo>
                <a:lnTo>
                  <a:pt x="2953475" y="1674837"/>
                </a:lnTo>
                <a:lnTo>
                  <a:pt x="0" y="1674837"/>
                </a:lnTo>
                <a:lnTo>
                  <a:pt x="0" y="0"/>
                </a:lnTo>
                <a:close/>
              </a:path>
            </a:pathLst>
          </a:custGeom>
          <a:blipFill>
            <a:blip r:embed="rId6"/>
            <a:stretch>
              <a:fillRect/>
            </a:stretch>
          </a:blipFill>
        </p:spPr>
      </p:sp>
      <p:sp>
        <p:nvSpPr>
          <p:cNvPr id="7" name="Freeform 7"/>
          <p:cNvSpPr/>
          <p:nvPr/>
        </p:nvSpPr>
        <p:spPr>
          <a:xfrm>
            <a:off x="14086279" y="5173290"/>
            <a:ext cx="1600795" cy="1803712"/>
          </a:xfrm>
          <a:custGeom>
            <a:avLst/>
            <a:gdLst/>
            <a:ahLst/>
            <a:cxnLst/>
            <a:rect l="l" t="t" r="r" b="b"/>
            <a:pathLst>
              <a:path w="1600795" h="1803712">
                <a:moveTo>
                  <a:pt x="0" y="0"/>
                </a:moveTo>
                <a:lnTo>
                  <a:pt x="1600795" y="0"/>
                </a:lnTo>
                <a:lnTo>
                  <a:pt x="1600795" y="1803712"/>
                </a:lnTo>
                <a:lnTo>
                  <a:pt x="0" y="1803712"/>
                </a:lnTo>
                <a:lnTo>
                  <a:pt x="0" y="0"/>
                </a:lnTo>
                <a:close/>
              </a:path>
            </a:pathLst>
          </a:custGeom>
          <a:blipFill>
            <a:blip r:embed="rId7"/>
            <a:stretch>
              <a:fillRect/>
            </a:stretch>
          </a:blipFill>
        </p:spPr>
      </p:sp>
      <p:sp>
        <p:nvSpPr>
          <p:cNvPr id="8" name="Freeform 8"/>
          <p:cNvSpPr/>
          <p:nvPr/>
        </p:nvSpPr>
        <p:spPr>
          <a:xfrm>
            <a:off x="8094782" y="5135109"/>
            <a:ext cx="2078286" cy="1838383"/>
          </a:xfrm>
          <a:custGeom>
            <a:avLst/>
            <a:gdLst/>
            <a:ahLst/>
            <a:cxnLst/>
            <a:rect l="l" t="t" r="r" b="b"/>
            <a:pathLst>
              <a:path w="2078286" h="1838383">
                <a:moveTo>
                  <a:pt x="0" y="0"/>
                </a:moveTo>
                <a:lnTo>
                  <a:pt x="2078286" y="0"/>
                </a:lnTo>
                <a:lnTo>
                  <a:pt x="2078286" y="1838383"/>
                </a:lnTo>
                <a:lnTo>
                  <a:pt x="0" y="1838383"/>
                </a:lnTo>
                <a:lnTo>
                  <a:pt x="0" y="0"/>
                </a:lnTo>
                <a:close/>
              </a:path>
            </a:pathLst>
          </a:custGeom>
          <a:blipFill>
            <a:blip r:embed="rId8"/>
            <a:stretch>
              <a:fillRect l="-1715" r="-1715"/>
            </a:stretch>
          </a:blipFill>
        </p:spPr>
      </p:sp>
      <p:sp>
        <p:nvSpPr>
          <p:cNvPr id="9" name="Freeform 9"/>
          <p:cNvSpPr/>
          <p:nvPr/>
        </p:nvSpPr>
        <p:spPr>
          <a:xfrm>
            <a:off x="7865994" y="8389878"/>
            <a:ext cx="2853608" cy="1124189"/>
          </a:xfrm>
          <a:custGeom>
            <a:avLst/>
            <a:gdLst/>
            <a:ahLst/>
            <a:cxnLst/>
            <a:rect l="l" t="t" r="r" b="b"/>
            <a:pathLst>
              <a:path w="2853608" h="1124189">
                <a:moveTo>
                  <a:pt x="0" y="0"/>
                </a:moveTo>
                <a:lnTo>
                  <a:pt x="2853608" y="0"/>
                </a:lnTo>
                <a:lnTo>
                  <a:pt x="2853608" y="1124188"/>
                </a:lnTo>
                <a:lnTo>
                  <a:pt x="0" y="1124188"/>
                </a:lnTo>
                <a:lnTo>
                  <a:pt x="0" y="0"/>
                </a:lnTo>
                <a:close/>
              </a:path>
            </a:pathLst>
          </a:custGeom>
          <a:blipFill>
            <a:blip r:embed="rId9"/>
            <a:stretch>
              <a:fillRect t="-24010" b="-18773"/>
            </a:stretch>
          </a:blipFill>
        </p:spPr>
      </p:sp>
      <p:sp>
        <p:nvSpPr>
          <p:cNvPr id="10" name="TextBox 10"/>
          <p:cNvSpPr txBox="1"/>
          <p:nvPr/>
        </p:nvSpPr>
        <p:spPr>
          <a:xfrm>
            <a:off x="5291261" y="617982"/>
            <a:ext cx="9763614" cy="897636"/>
          </a:xfrm>
          <a:prstGeom prst="rect">
            <a:avLst/>
          </a:prstGeom>
        </p:spPr>
        <p:txBody>
          <a:bodyPr lIns="0" tIns="0" rIns="0" bIns="0" rtlCol="0" anchor="t">
            <a:spAutoFit/>
          </a:bodyPr>
          <a:lstStyle/>
          <a:p>
            <a:pPr marL="0" lvl="0" indent="0">
              <a:lnSpc>
                <a:spcPts val="6911"/>
              </a:lnSpc>
            </a:pPr>
            <a:r>
              <a:rPr lang="en-US" sz="6399" spc="-159">
                <a:solidFill>
                  <a:srgbClr val="000000"/>
                </a:solidFill>
                <a:latin typeface="Pragmatica Bold"/>
              </a:rPr>
              <a:t>PROJECT PARTNERS</a:t>
            </a:r>
          </a:p>
        </p:txBody>
      </p:sp>
      <p:sp>
        <p:nvSpPr>
          <p:cNvPr id="11" name="TextBox 11"/>
          <p:cNvSpPr txBox="1"/>
          <p:nvPr/>
        </p:nvSpPr>
        <p:spPr>
          <a:xfrm>
            <a:off x="1140387" y="3580376"/>
            <a:ext cx="4720051" cy="1484630"/>
          </a:xfrm>
          <a:prstGeom prst="rect">
            <a:avLst/>
          </a:prstGeom>
        </p:spPr>
        <p:txBody>
          <a:bodyPr lIns="0" tIns="0" rIns="0" bIns="0" rtlCol="0" anchor="t">
            <a:spAutoFit/>
          </a:bodyPr>
          <a:lstStyle/>
          <a:p>
            <a:pPr algn="ctr">
              <a:lnSpc>
                <a:spcPts val="3500"/>
              </a:lnSpc>
            </a:pPr>
            <a:r>
              <a:rPr lang="en-US" sz="2500">
                <a:solidFill>
                  <a:srgbClr val="000000"/>
                </a:solidFill>
                <a:latin typeface="Barlow Bold"/>
              </a:rPr>
              <a:t>Canadian HIV/AIDS Black, African &amp; Caribbean Network</a:t>
            </a:r>
          </a:p>
          <a:p>
            <a:pPr algn="ctr">
              <a:lnSpc>
                <a:spcPts val="5039"/>
              </a:lnSpc>
            </a:pPr>
            <a:endParaRPr lang="en-US" sz="2500">
              <a:solidFill>
                <a:srgbClr val="000000"/>
              </a:solidFill>
              <a:latin typeface="Barlow Bold"/>
            </a:endParaRPr>
          </a:p>
        </p:txBody>
      </p:sp>
      <p:sp>
        <p:nvSpPr>
          <p:cNvPr id="12" name="TextBox 12"/>
          <p:cNvSpPr txBox="1"/>
          <p:nvPr/>
        </p:nvSpPr>
        <p:spPr>
          <a:xfrm>
            <a:off x="6773899" y="3580376"/>
            <a:ext cx="5037798" cy="1484630"/>
          </a:xfrm>
          <a:prstGeom prst="rect">
            <a:avLst/>
          </a:prstGeom>
        </p:spPr>
        <p:txBody>
          <a:bodyPr lIns="0" tIns="0" rIns="0" bIns="0" rtlCol="0" anchor="t">
            <a:spAutoFit/>
          </a:bodyPr>
          <a:lstStyle/>
          <a:p>
            <a:pPr algn="ctr">
              <a:lnSpc>
                <a:spcPts val="3500"/>
              </a:lnSpc>
            </a:pPr>
            <a:r>
              <a:rPr lang="en-US" sz="2500">
                <a:solidFill>
                  <a:srgbClr val="000000"/>
                </a:solidFill>
                <a:latin typeface="Barlow Bold"/>
              </a:rPr>
              <a:t>Afro-Canadian Positive Network of BC</a:t>
            </a:r>
          </a:p>
          <a:p>
            <a:pPr algn="ctr">
              <a:lnSpc>
                <a:spcPts val="5039"/>
              </a:lnSpc>
            </a:pPr>
            <a:endParaRPr lang="en-US" sz="2500">
              <a:solidFill>
                <a:srgbClr val="000000"/>
              </a:solidFill>
              <a:latin typeface="Barlow Bold"/>
            </a:endParaRPr>
          </a:p>
        </p:txBody>
      </p:sp>
      <p:sp>
        <p:nvSpPr>
          <p:cNvPr id="13" name="TextBox 13"/>
          <p:cNvSpPr txBox="1"/>
          <p:nvPr/>
        </p:nvSpPr>
        <p:spPr>
          <a:xfrm>
            <a:off x="4152630" y="9556882"/>
            <a:ext cx="9982740" cy="323214"/>
          </a:xfrm>
          <a:prstGeom prst="rect">
            <a:avLst/>
          </a:prstGeom>
        </p:spPr>
        <p:txBody>
          <a:bodyPr lIns="0" tIns="0" rIns="0" bIns="0" rtlCol="0" anchor="t">
            <a:spAutoFit/>
          </a:bodyPr>
          <a:lstStyle/>
          <a:p>
            <a:pPr algn="ctr">
              <a:lnSpc>
                <a:spcPts val="2660"/>
              </a:lnSpc>
            </a:pPr>
            <a:r>
              <a:rPr lang="en-US" sz="1900">
                <a:solidFill>
                  <a:srgbClr val="000000"/>
                </a:solidFill>
                <a:latin typeface="Canva Sans Bold"/>
              </a:rPr>
              <a:t>The views expressed herein do not necessarily represent the views of Health Canada</a:t>
            </a:r>
          </a:p>
        </p:txBody>
      </p:sp>
      <p:sp>
        <p:nvSpPr>
          <p:cNvPr id="14" name="TextBox 14"/>
          <p:cNvSpPr txBox="1"/>
          <p:nvPr/>
        </p:nvSpPr>
        <p:spPr>
          <a:xfrm>
            <a:off x="12526651" y="3570851"/>
            <a:ext cx="4720051" cy="869950"/>
          </a:xfrm>
          <a:prstGeom prst="rect">
            <a:avLst/>
          </a:prstGeom>
        </p:spPr>
        <p:txBody>
          <a:bodyPr lIns="0" tIns="0" rIns="0" bIns="0" rtlCol="0" anchor="t">
            <a:spAutoFit/>
          </a:bodyPr>
          <a:lstStyle/>
          <a:p>
            <a:pPr algn="ctr">
              <a:lnSpc>
                <a:spcPts val="3499"/>
              </a:lnSpc>
            </a:pPr>
            <a:r>
              <a:rPr lang="en-US" sz="2499">
                <a:solidFill>
                  <a:srgbClr val="000000"/>
                </a:solidFill>
                <a:latin typeface="Barlow Bold"/>
              </a:rPr>
              <a:t>The Canadian Centre for Global Studies</a:t>
            </a:r>
          </a:p>
        </p:txBody>
      </p:sp>
      <p:sp>
        <p:nvSpPr>
          <p:cNvPr id="15" name="TextBox 15"/>
          <p:cNvSpPr txBox="1"/>
          <p:nvPr/>
        </p:nvSpPr>
        <p:spPr>
          <a:xfrm>
            <a:off x="1140387" y="6925867"/>
            <a:ext cx="4720051" cy="422274"/>
          </a:xfrm>
          <a:prstGeom prst="rect">
            <a:avLst/>
          </a:prstGeom>
        </p:spPr>
        <p:txBody>
          <a:bodyPr lIns="0" tIns="0" rIns="0" bIns="0" rtlCol="0" anchor="t">
            <a:spAutoFit/>
          </a:bodyPr>
          <a:lstStyle/>
          <a:p>
            <a:pPr algn="ctr">
              <a:lnSpc>
                <a:spcPts val="3500"/>
              </a:lnSpc>
            </a:pPr>
            <a:r>
              <a:rPr lang="en-US" sz="2500">
                <a:solidFill>
                  <a:srgbClr val="000000"/>
                </a:solidFill>
                <a:latin typeface="Barlow Bold"/>
              </a:rPr>
              <a:t>HIV Edmonton</a:t>
            </a:r>
          </a:p>
        </p:txBody>
      </p:sp>
      <p:sp>
        <p:nvSpPr>
          <p:cNvPr id="16" name="TextBox 16"/>
          <p:cNvSpPr txBox="1"/>
          <p:nvPr/>
        </p:nvSpPr>
        <p:spPr>
          <a:xfrm>
            <a:off x="6783975" y="6919852"/>
            <a:ext cx="4720051" cy="869950"/>
          </a:xfrm>
          <a:prstGeom prst="rect">
            <a:avLst/>
          </a:prstGeom>
        </p:spPr>
        <p:txBody>
          <a:bodyPr lIns="0" tIns="0" rIns="0" bIns="0" rtlCol="0" anchor="t">
            <a:spAutoFit/>
          </a:bodyPr>
          <a:lstStyle/>
          <a:p>
            <a:pPr algn="ctr">
              <a:lnSpc>
                <a:spcPts val="3499"/>
              </a:lnSpc>
            </a:pPr>
            <a:r>
              <a:rPr lang="en-US" sz="2499">
                <a:solidFill>
                  <a:srgbClr val="000000"/>
                </a:solidFill>
                <a:latin typeface="Barlow Bold"/>
              </a:rPr>
              <a:t>Black Coalition for AIDS</a:t>
            </a:r>
          </a:p>
          <a:p>
            <a:pPr algn="ctr">
              <a:lnSpc>
                <a:spcPts val="3499"/>
              </a:lnSpc>
            </a:pPr>
            <a:r>
              <a:rPr lang="en-US" sz="2499">
                <a:solidFill>
                  <a:srgbClr val="000000"/>
                </a:solidFill>
                <a:latin typeface="Canva Sans Bold"/>
              </a:rPr>
              <a:t>Prevention</a:t>
            </a:r>
          </a:p>
        </p:txBody>
      </p:sp>
      <p:sp>
        <p:nvSpPr>
          <p:cNvPr id="17" name="TextBox 17"/>
          <p:cNvSpPr txBox="1"/>
          <p:nvPr/>
        </p:nvSpPr>
        <p:spPr>
          <a:xfrm>
            <a:off x="12694849" y="6919852"/>
            <a:ext cx="4720051" cy="869950"/>
          </a:xfrm>
          <a:prstGeom prst="rect">
            <a:avLst/>
          </a:prstGeom>
        </p:spPr>
        <p:txBody>
          <a:bodyPr lIns="0" tIns="0" rIns="0" bIns="0" rtlCol="0" anchor="t">
            <a:spAutoFit/>
          </a:bodyPr>
          <a:lstStyle/>
          <a:p>
            <a:pPr algn="ctr">
              <a:lnSpc>
                <a:spcPts val="3499"/>
              </a:lnSpc>
            </a:pPr>
            <a:r>
              <a:rPr lang="en-US" sz="2499">
                <a:solidFill>
                  <a:srgbClr val="000000"/>
                </a:solidFill>
                <a:latin typeface="Barlow Bold"/>
              </a:rPr>
              <a:t>Women’s Health in Women’s Hands CHC</a:t>
            </a:r>
          </a:p>
        </p:txBody>
      </p:sp>
      <p:sp>
        <p:nvSpPr>
          <p:cNvPr id="18" name="Freeform 18"/>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rot="5400000">
            <a:off x="16540497" y="399877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rot="5400000">
            <a:off x="16540497" y="129149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1249287" y="57332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Freeform 23"/>
          <p:cNvSpPr/>
          <p:nvPr/>
        </p:nvSpPr>
        <p:spPr>
          <a:xfrm rot="5400000">
            <a:off x="-1249287" y="292697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Freeform 24"/>
          <p:cNvSpPr/>
          <p:nvPr/>
        </p:nvSpPr>
        <p:spPr>
          <a:xfrm rot="5400000">
            <a:off x="-1249287" y="1207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10800000">
            <a:off x="13208301" y="2238975"/>
            <a:ext cx="4725289" cy="4294106"/>
          </a:xfrm>
          <a:custGeom>
            <a:avLst/>
            <a:gdLst/>
            <a:ahLst/>
            <a:cxnLst/>
            <a:rect l="l" t="t" r="r" b="b"/>
            <a:pathLst>
              <a:path w="4725289" h="4294106">
                <a:moveTo>
                  <a:pt x="0" y="0"/>
                </a:moveTo>
                <a:lnTo>
                  <a:pt x="4725289" y="0"/>
                </a:lnTo>
                <a:lnTo>
                  <a:pt x="4725289" y="4294106"/>
                </a:lnTo>
                <a:lnTo>
                  <a:pt x="0" y="4294106"/>
                </a:lnTo>
                <a:lnTo>
                  <a:pt x="0" y="0"/>
                </a:lnTo>
                <a:close/>
              </a:path>
            </a:pathLst>
          </a:custGeom>
          <a:blipFill>
            <a:blip r:embed="rId3"/>
            <a:stretch>
              <a:fillRect/>
            </a:stretch>
          </a:blipFill>
        </p:spPr>
      </p:sp>
      <p:grpSp>
        <p:nvGrpSpPr>
          <p:cNvPr id="3" name="Group 3"/>
          <p:cNvGrpSpPr/>
          <p:nvPr/>
        </p:nvGrpSpPr>
        <p:grpSpPr>
          <a:xfrm rot="-5400000">
            <a:off x="14045371" y="2168252"/>
            <a:ext cx="3086812" cy="3889680"/>
            <a:chOff x="0" y="0"/>
            <a:chExt cx="645030" cy="812800"/>
          </a:xfrm>
        </p:grpSpPr>
        <p:sp>
          <p:nvSpPr>
            <p:cNvPr id="4" name="Freeform 4"/>
            <p:cNvSpPr/>
            <p:nvPr/>
          </p:nvSpPr>
          <p:spPr>
            <a:xfrm>
              <a:off x="0" y="8490"/>
              <a:ext cx="645030" cy="795820"/>
            </a:xfrm>
            <a:custGeom>
              <a:avLst/>
              <a:gdLst/>
              <a:ahLst/>
              <a:cxnLst/>
              <a:rect l="l" t="t" r="r" b="b"/>
              <a:pathLst>
                <a:path w="645030" h="795820">
                  <a:moveTo>
                    <a:pt x="357163" y="13340"/>
                  </a:moveTo>
                  <a:lnTo>
                    <a:pt x="610382" y="172880"/>
                  </a:lnTo>
                  <a:cubicBezTo>
                    <a:pt x="631947" y="186467"/>
                    <a:pt x="645030" y="210173"/>
                    <a:pt x="645030" y="235662"/>
                  </a:cubicBezTo>
                  <a:lnTo>
                    <a:pt x="645030" y="560158"/>
                  </a:lnTo>
                  <a:cubicBezTo>
                    <a:pt x="645030" y="585647"/>
                    <a:pt x="631947" y="609353"/>
                    <a:pt x="610382" y="622940"/>
                  </a:cubicBezTo>
                  <a:lnTo>
                    <a:pt x="357163" y="782480"/>
                  </a:lnTo>
                  <a:cubicBezTo>
                    <a:pt x="335990" y="795820"/>
                    <a:pt x="309040" y="795820"/>
                    <a:pt x="287867" y="782480"/>
                  </a:cubicBezTo>
                  <a:lnTo>
                    <a:pt x="34648" y="622940"/>
                  </a:lnTo>
                  <a:cubicBezTo>
                    <a:pt x="13083" y="609353"/>
                    <a:pt x="0" y="585647"/>
                    <a:pt x="0" y="560158"/>
                  </a:cubicBezTo>
                  <a:lnTo>
                    <a:pt x="0" y="235662"/>
                  </a:lnTo>
                  <a:cubicBezTo>
                    <a:pt x="0" y="210173"/>
                    <a:pt x="13083" y="186467"/>
                    <a:pt x="34648" y="172880"/>
                  </a:cubicBezTo>
                  <a:lnTo>
                    <a:pt x="287867" y="13340"/>
                  </a:lnTo>
                  <a:cubicBezTo>
                    <a:pt x="309040" y="0"/>
                    <a:pt x="335990" y="0"/>
                    <a:pt x="357163" y="13340"/>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5" name="Freeform 5"/>
          <p:cNvSpPr/>
          <p:nvPr/>
        </p:nvSpPr>
        <p:spPr>
          <a:xfrm>
            <a:off x="14654695" y="2858886"/>
            <a:ext cx="2181821" cy="2238808"/>
          </a:xfrm>
          <a:custGeom>
            <a:avLst/>
            <a:gdLst/>
            <a:ahLst/>
            <a:cxnLst/>
            <a:rect l="l" t="t" r="r" b="b"/>
            <a:pathLst>
              <a:path w="2181821" h="2238808">
                <a:moveTo>
                  <a:pt x="0" y="0"/>
                </a:moveTo>
                <a:lnTo>
                  <a:pt x="2181820" y="0"/>
                </a:lnTo>
                <a:lnTo>
                  <a:pt x="2181820" y="2238808"/>
                </a:lnTo>
                <a:lnTo>
                  <a:pt x="0" y="22388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509566" y="462855"/>
            <a:ext cx="5974340" cy="897636"/>
          </a:xfrm>
          <a:prstGeom prst="rect">
            <a:avLst/>
          </a:prstGeom>
        </p:spPr>
        <p:txBody>
          <a:bodyPr lIns="0" tIns="0" rIns="0" bIns="0" rtlCol="0" anchor="t">
            <a:spAutoFit/>
          </a:bodyPr>
          <a:lstStyle/>
          <a:p>
            <a:pPr marL="0" lvl="0" indent="0">
              <a:lnSpc>
                <a:spcPts val="6911"/>
              </a:lnSpc>
            </a:pPr>
            <a:r>
              <a:rPr lang="en-US" sz="6399" spc="-159">
                <a:solidFill>
                  <a:srgbClr val="000000"/>
                </a:solidFill>
                <a:latin typeface="Pragmatica Bold"/>
              </a:rPr>
              <a:t>OBJECTIVES</a:t>
            </a:r>
          </a:p>
        </p:txBody>
      </p:sp>
      <p:grpSp>
        <p:nvGrpSpPr>
          <p:cNvPr id="7" name="Group 7"/>
          <p:cNvGrpSpPr/>
          <p:nvPr/>
        </p:nvGrpSpPr>
        <p:grpSpPr>
          <a:xfrm>
            <a:off x="1062199" y="2337438"/>
            <a:ext cx="313271" cy="31327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062199" y="3919766"/>
            <a:ext cx="313271" cy="31327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062199" y="5499863"/>
            <a:ext cx="313271" cy="31327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6"/>
            <a:stretch>
              <a:fillRect/>
            </a:stretch>
          </a:blipFill>
        </p:spPr>
      </p:sp>
      <p:sp>
        <p:nvSpPr>
          <p:cNvPr id="17" name="Freeform 17"/>
          <p:cNvSpPr/>
          <p:nvPr/>
        </p:nvSpPr>
        <p:spPr>
          <a:xfrm rot="5400000">
            <a:off x="16540497" y="389999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rot="5400000">
            <a:off x="16540497" y="11113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rot="5400000">
            <a:off x="-1249287" y="85986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Freeform 21"/>
          <p:cNvSpPr/>
          <p:nvPr/>
        </p:nvSpPr>
        <p:spPr>
          <a:xfrm rot="5400000">
            <a:off x="-1249287" y="584404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rot="5400000">
            <a:off x="-1249287" y="308939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rot="5400000">
            <a:off x="-1249287" y="33474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4" name="TextBox 24"/>
          <p:cNvSpPr txBox="1"/>
          <p:nvPr/>
        </p:nvSpPr>
        <p:spPr>
          <a:xfrm>
            <a:off x="1509566" y="1920322"/>
            <a:ext cx="11698735" cy="4769486"/>
          </a:xfrm>
          <a:prstGeom prst="rect">
            <a:avLst/>
          </a:prstGeom>
        </p:spPr>
        <p:txBody>
          <a:bodyPr lIns="0" tIns="0" rIns="0" bIns="0" rtlCol="0" anchor="t">
            <a:spAutoFit/>
          </a:bodyPr>
          <a:lstStyle/>
          <a:p>
            <a:pPr algn="just">
              <a:lnSpc>
                <a:spcPts val="6319"/>
              </a:lnSpc>
            </a:pPr>
            <a:r>
              <a:rPr lang="en-US" sz="3999" spc="-39">
                <a:solidFill>
                  <a:srgbClr val="000000"/>
                </a:solidFill>
                <a:latin typeface="Barlow"/>
              </a:rPr>
              <a:t>Understand the cultural history of African, Caribbean and Black (ACB) communities </a:t>
            </a:r>
          </a:p>
          <a:p>
            <a:pPr algn="just">
              <a:lnSpc>
                <a:spcPts val="6319"/>
              </a:lnSpc>
            </a:pPr>
            <a:r>
              <a:rPr lang="en-US" sz="3999" spc="-39">
                <a:solidFill>
                  <a:srgbClr val="000000"/>
                </a:solidFill>
                <a:latin typeface="Barlow"/>
              </a:rPr>
              <a:t>Recognize the impact of cultural differences as it relates to Sexual and Reproductive Health (SRH)</a:t>
            </a:r>
          </a:p>
          <a:p>
            <a:pPr marL="0" lvl="0" indent="0" algn="just">
              <a:lnSpc>
                <a:spcPts val="6319"/>
              </a:lnSpc>
            </a:pPr>
            <a:r>
              <a:rPr lang="en-US" sz="3999" spc="-39">
                <a:solidFill>
                  <a:srgbClr val="000000"/>
                </a:solidFill>
                <a:latin typeface="Barlow"/>
              </a:rPr>
              <a:t>Obtain strategies to provide culturally competent care to ACB communities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4922358" y="-2060474"/>
            <a:ext cx="4369851" cy="4135995"/>
            <a:chOff x="0" y="0"/>
            <a:chExt cx="811306" cy="767888"/>
          </a:xfrm>
        </p:grpSpPr>
        <p:sp>
          <p:nvSpPr>
            <p:cNvPr id="3" name="Freeform 3"/>
            <p:cNvSpPr/>
            <p:nvPr/>
          </p:nvSpPr>
          <p:spPr>
            <a:xfrm>
              <a:off x="11171" y="0"/>
              <a:ext cx="788964" cy="767888"/>
            </a:xfrm>
            <a:custGeom>
              <a:avLst/>
              <a:gdLst/>
              <a:ahLst/>
              <a:cxnLst/>
              <a:rect l="l" t="t" r="r" b="b"/>
              <a:pathLst>
                <a:path w="788964" h="767888">
                  <a:moveTo>
                    <a:pt x="770301" y="440316"/>
                  </a:moveTo>
                  <a:lnTo>
                    <a:pt x="626770" y="711517"/>
                  </a:lnTo>
                  <a:cubicBezTo>
                    <a:pt x="608415" y="746197"/>
                    <a:pt x="572393" y="767888"/>
                    <a:pt x="533155" y="767888"/>
                  </a:cubicBezTo>
                  <a:lnTo>
                    <a:pt x="255809" y="767888"/>
                  </a:lnTo>
                  <a:cubicBezTo>
                    <a:pt x="216571" y="767888"/>
                    <a:pt x="180549" y="746197"/>
                    <a:pt x="162195" y="711517"/>
                  </a:cubicBezTo>
                  <a:lnTo>
                    <a:pt x="18663" y="440316"/>
                  </a:lnTo>
                  <a:cubicBezTo>
                    <a:pt x="0" y="405052"/>
                    <a:pt x="0" y="362836"/>
                    <a:pt x="18663" y="327572"/>
                  </a:cubicBezTo>
                  <a:lnTo>
                    <a:pt x="162195" y="56372"/>
                  </a:lnTo>
                  <a:cubicBezTo>
                    <a:pt x="180549" y="21692"/>
                    <a:pt x="216571" y="0"/>
                    <a:pt x="255809" y="0"/>
                  </a:cubicBezTo>
                  <a:lnTo>
                    <a:pt x="533155" y="0"/>
                  </a:lnTo>
                  <a:cubicBezTo>
                    <a:pt x="572393" y="0"/>
                    <a:pt x="608415" y="21692"/>
                    <a:pt x="626770" y="56372"/>
                  </a:cubicBezTo>
                  <a:lnTo>
                    <a:pt x="770301" y="327572"/>
                  </a:lnTo>
                  <a:cubicBezTo>
                    <a:pt x="788964" y="362836"/>
                    <a:pt x="788964" y="405052"/>
                    <a:pt x="770301" y="440316"/>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247428" y="-1819603"/>
            <a:ext cx="3610231" cy="3715959"/>
            <a:chOff x="0" y="0"/>
            <a:chExt cx="717375" cy="738384"/>
          </a:xfrm>
        </p:grpSpPr>
        <p:sp>
          <p:nvSpPr>
            <p:cNvPr id="6" name="Freeform 6"/>
            <p:cNvSpPr/>
            <p:nvPr/>
          </p:nvSpPr>
          <p:spPr>
            <a:xfrm>
              <a:off x="14828" y="0"/>
              <a:ext cx="687720" cy="738384"/>
            </a:xfrm>
            <a:custGeom>
              <a:avLst/>
              <a:gdLst/>
              <a:ahLst/>
              <a:cxnLst/>
              <a:rect l="l" t="t" r="r" b="b"/>
              <a:pathLst>
                <a:path w="687720" h="738384">
                  <a:moveTo>
                    <a:pt x="663255" y="440582"/>
                  </a:moveTo>
                  <a:lnTo>
                    <a:pt x="538640" y="666995"/>
                  </a:lnTo>
                  <a:cubicBezTo>
                    <a:pt x="514404" y="711029"/>
                    <a:pt x="468123" y="738384"/>
                    <a:pt x="417859" y="738384"/>
                  </a:cubicBezTo>
                  <a:lnTo>
                    <a:pt x="269861" y="738384"/>
                  </a:lnTo>
                  <a:cubicBezTo>
                    <a:pt x="219597" y="738384"/>
                    <a:pt x="173316" y="711029"/>
                    <a:pt x="149080" y="666995"/>
                  </a:cubicBezTo>
                  <a:lnTo>
                    <a:pt x="24464" y="440582"/>
                  </a:lnTo>
                  <a:cubicBezTo>
                    <a:pt x="0" y="396133"/>
                    <a:pt x="0" y="342252"/>
                    <a:pt x="24464" y="297802"/>
                  </a:cubicBezTo>
                  <a:lnTo>
                    <a:pt x="149080" y="71390"/>
                  </a:lnTo>
                  <a:cubicBezTo>
                    <a:pt x="173316" y="27355"/>
                    <a:pt x="219597" y="0"/>
                    <a:pt x="269861" y="0"/>
                  </a:cubicBezTo>
                  <a:lnTo>
                    <a:pt x="417859" y="0"/>
                  </a:lnTo>
                  <a:cubicBezTo>
                    <a:pt x="468123" y="0"/>
                    <a:pt x="514404" y="27355"/>
                    <a:pt x="538640" y="71390"/>
                  </a:cubicBezTo>
                  <a:lnTo>
                    <a:pt x="663255" y="297802"/>
                  </a:lnTo>
                  <a:cubicBezTo>
                    <a:pt x="687720" y="342252"/>
                    <a:pt x="687720" y="396133"/>
                    <a:pt x="663255" y="440582"/>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438274" y="6303962"/>
            <a:ext cx="14696837" cy="3521964"/>
          </a:xfrm>
          <a:prstGeom prst="rect">
            <a:avLst/>
          </a:prstGeom>
        </p:spPr>
        <p:txBody>
          <a:bodyPr lIns="0" tIns="0" rIns="0" bIns="0" rtlCol="0" anchor="t">
            <a:spAutoFit/>
          </a:bodyPr>
          <a:lstStyle/>
          <a:p>
            <a:pPr>
              <a:lnSpc>
                <a:spcPts val="5688"/>
              </a:lnSpc>
            </a:pPr>
            <a:r>
              <a:rPr lang="en-US" sz="3600" spc="-68">
                <a:solidFill>
                  <a:srgbClr val="000000"/>
                </a:solidFill>
                <a:latin typeface="Barlow Bold"/>
              </a:rPr>
              <a:t>Sexual and Reproductive Health (SRH):</a:t>
            </a:r>
            <a:r>
              <a:rPr lang="en-US" sz="3600" spc="-68">
                <a:solidFill>
                  <a:srgbClr val="000000"/>
                </a:solidFill>
                <a:latin typeface="Barlow"/>
              </a:rPr>
              <a:t> A</a:t>
            </a:r>
            <a:r>
              <a:rPr lang="en-US" sz="3600" spc="-68">
                <a:solidFill>
                  <a:srgbClr val="000000"/>
                </a:solidFill>
                <a:latin typeface="Barlow Italics"/>
              </a:rPr>
              <a:t>ll-round wellbeing</a:t>
            </a:r>
            <a:r>
              <a:rPr lang="en-US" sz="3600" spc="-68">
                <a:solidFill>
                  <a:srgbClr val="000000"/>
                </a:solidFill>
                <a:latin typeface="Barlow"/>
              </a:rPr>
              <a:t> as regards sexuality, and involves the ability to have </a:t>
            </a:r>
            <a:r>
              <a:rPr lang="en-US" sz="3600" spc="-68">
                <a:solidFill>
                  <a:srgbClr val="000000"/>
                </a:solidFill>
                <a:latin typeface="Barlow Italics"/>
              </a:rPr>
              <a:t>safe sexual experiences, make decisions</a:t>
            </a:r>
            <a:r>
              <a:rPr lang="en-US" sz="3600" spc="-68">
                <a:solidFill>
                  <a:srgbClr val="000000"/>
                </a:solidFill>
                <a:latin typeface="Barlow"/>
              </a:rPr>
              <a:t> regarding sex and reproduction </a:t>
            </a:r>
            <a:r>
              <a:rPr lang="en-US" sz="3600" spc="-68">
                <a:solidFill>
                  <a:srgbClr val="000000"/>
                </a:solidFill>
                <a:latin typeface="Barlow Italics"/>
              </a:rPr>
              <a:t>freely and securely</a:t>
            </a:r>
            <a:r>
              <a:rPr lang="en-US" sz="3600" spc="-68">
                <a:solidFill>
                  <a:srgbClr val="000000"/>
                </a:solidFill>
                <a:latin typeface="Barlow"/>
              </a:rPr>
              <a:t>, as well as the </a:t>
            </a:r>
            <a:r>
              <a:rPr lang="en-US" sz="3600" spc="-68">
                <a:solidFill>
                  <a:srgbClr val="000000"/>
                </a:solidFill>
                <a:latin typeface="Barlow Italics"/>
              </a:rPr>
              <a:t>protection and fulfillment</a:t>
            </a:r>
            <a:r>
              <a:rPr lang="en-US" sz="3600" spc="-68">
                <a:solidFill>
                  <a:srgbClr val="000000"/>
                </a:solidFill>
                <a:latin typeface="Barlow Bold Italics"/>
              </a:rPr>
              <a:t> </a:t>
            </a:r>
            <a:r>
              <a:rPr lang="en-US" sz="3600" spc="-68">
                <a:solidFill>
                  <a:srgbClr val="000000"/>
                </a:solidFill>
                <a:latin typeface="Barlow"/>
              </a:rPr>
              <a:t>of individual sexual and reproductive rights</a:t>
            </a:r>
            <a:r>
              <a:rPr lang="en-US" sz="3600" spc="-68">
                <a:solidFill>
                  <a:srgbClr val="000000"/>
                </a:solidFill>
                <a:latin typeface="Barlow Italics"/>
              </a:rPr>
              <a:t> (World Health Organization, 2006 ; Public Health Agency of Canada, 2023).</a:t>
            </a:r>
          </a:p>
        </p:txBody>
      </p:sp>
      <p:sp>
        <p:nvSpPr>
          <p:cNvPr id="9" name="Freeform 9"/>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a:stretch>
              <a:fillRect/>
            </a:stretch>
          </a:blipFill>
        </p:spPr>
      </p:sp>
      <p:sp>
        <p:nvSpPr>
          <p:cNvPr id="10" name="Freeform 10"/>
          <p:cNvSpPr/>
          <p:nvPr/>
        </p:nvSpPr>
        <p:spPr>
          <a:xfrm>
            <a:off x="16242071" y="156505"/>
            <a:ext cx="1606198" cy="1539943"/>
          </a:xfrm>
          <a:custGeom>
            <a:avLst/>
            <a:gdLst/>
            <a:ahLst/>
            <a:cxnLst/>
            <a:rect l="l" t="t" r="r" b="b"/>
            <a:pathLst>
              <a:path w="1606198" h="1539943">
                <a:moveTo>
                  <a:pt x="0" y="0"/>
                </a:moveTo>
                <a:lnTo>
                  <a:pt x="1606198" y="0"/>
                </a:lnTo>
                <a:lnTo>
                  <a:pt x="1606198" y="1539943"/>
                </a:lnTo>
                <a:lnTo>
                  <a:pt x="0" y="1539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1983093" y="464637"/>
            <a:ext cx="11239087" cy="843919"/>
          </a:xfrm>
          <a:prstGeom prst="rect">
            <a:avLst/>
          </a:prstGeom>
        </p:spPr>
        <p:txBody>
          <a:bodyPr lIns="0" tIns="0" rIns="0" bIns="0" rtlCol="0" anchor="t">
            <a:spAutoFit/>
          </a:bodyPr>
          <a:lstStyle/>
          <a:p>
            <a:pPr marL="0" lvl="0" indent="0">
              <a:lnSpc>
                <a:spcPts val="6480"/>
              </a:lnSpc>
            </a:pPr>
            <a:r>
              <a:rPr lang="en-US" sz="6000" spc="-150">
                <a:solidFill>
                  <a:srgbClr val="000000"/>
                </a:solidFill>
                <a:latin typeface="Pragmatica Bold"/>
              </a:rPr>
              <a:t>DEFINITION OF KEY TERMS</a:t>
            </a:r>
          </a:p>
        </p:txBody>
      </p:sp>
      <p:sp>
        <p:nvSpPr>
          <p:cNvPr id="12" name="Freeform 12"/>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6598983" y="66910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5400000">
            <a:off x="16598983" y="393978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5400000">
            <a:off x="16598983" y="1188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TextBox 19"/>
          <p:cNvSpPr txBox="1"/>
          <p:nvPr/>
        </p:nvSpPr>
        <p:spPr>
          <a:xfrm>
            <a:off x="1438274" y="1406525"/>
            <a:ext cx="14239931" cy="3073400"/>
          </a:xfrm>
          <a:prstGeom prst="rect">
            <a:avLst/>
          </a:prstGeom>
        </p:spPr>
        <p:txBody>
          <a:bodyPr lIns="0" tIns="0" rIns="0" bIns="0" rtlCol="0" anchor="t">
            <a:spAutoFit/>
          </a:bodyPr>
          <a:lstStyle/>
          <a:p>
            <a:pPr marL="0" lvl="0" indent="0">
              <a:lnSpc>
                <a:spcPts val="4900"/>
              </a:lnSpc>
            </a:pPr>
            <a:r>
              <a:rPr lang="en-US" sz="3500" spc="-87">
                <a:solidFill>
                  <a:srgbClr val="000000"/>
                </a:solidFill>
                <a:latin typeface="Barlow Bold"/>
              </a:rPr>
              <a:t>African, Caribbean &amp; Black (ACB):</a:t>
            </a:r>
            <a:r>
              <a:rPr lang="en-US" sz="3500" spc="-87">
                <a:solidFill>
                  <a:srgbClr val="000000"/>
                </a:solidFill>
                <a:latin typeface="Barlow"/>
              </a:rPr>
              <a:t> People of African or Caribbean ancestry or who self-identify as Black visible minority who have resided in Canada for many generations or recently migrated. It includes Black Canadians with distinct ethnic, cultural and linguistic backgrounds and experiences </a:t>
            </a:r>
            <a:r>
              <a:rPr lang="en-US" sz="3500" spc="-87">
                <a:solidFill>
                  <a:srgbClr val="000000"/>
                </a:solidFill>
                <a:latin typeface="Barlow Italics"/>
              </a:rPr>
              <a:t>(BC Black History Awareness Society, 2023).</a:t>
            </a:r>
          </a:p>
        </p:txBody>
      </p:sp>
      <p:sp>
        <p:nvSpPr>
          <p:cNvPr id="20" name="TextBox 20"/>
          <p:cNvSpPr txBox="1"/>
          <p:nvPr/>
        </p:nvSpPr>
        <p:spPr>
          <a:xfrm>
            <a:off x="1438274" y="4811713"/>
            <a:ext cx="14239931" cy="1216025"/>
          </a:xfrm>
          <a:prstGeom prst="rect">
            <a:avLst/>
          </a:prstGeom>
        </p:spPr>
        <p:txBody>
          <a:bodyPr lIns="0" tIns="0" rIns="0" bIns="0" rtlCol="0" anchor="t">
            <a:spAutoFit/>
          </a:bodyPr>
          <a:lstStyle/>
          <a:p>
            <a:pPr marL="0" lvl="0" indent="0">
              <a:lnSpc>
                <a:spcPts val="4900"/>
              </a:lnSpc>
            </a:pPr>
            <a:r>
              <a:rPr lang="en-US" sz="3500" spc="-87">
                <a:solidFill>
                  <a:srgbClr val="000000"/>
                </a:solidFill>
                <a:latin typeface="Barlow Bold"/>
              </a:rPr>
              <a:t>Culture:</a:t>
            </a:r>
            <a:r>
              <a:rPr lang="en-US" sz="3500" spc="-87">
                <a:solidFill>
                  <a:srgbClr val="000000"/>
                </a:solidFill>
                <a:latin typeface="Barlow"/>
              </a:rPr>
              <a:t> The customary beliefs, social forms, and material traits of a racial, religious, or social group </a:t>
            </a:r>
            <a:r>
              <a:rPr lang="en-US" sz="3500" spc="-87">
                <a:solidFill>
                  <a:srgbClr val="000000"/>
                </a:solidFill>
                <a:latin typeface="Barlow Italics"/>
              </a:rPr>
              <a:t>(Merriam Webster Dictionary, 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15782077" y="140883"/>
            <a:ext cx="2066193" cy="1775634"/>
            <a:chOff x="0" y="0"/>
            <a:chExt cx="812800" cy="698500"/>
          </a:xfrm>
        </p:grpSpPr>
        <p:sp>
          <p:nvSpPr>
            <p:cNvPr id="3" name="Freeform 3"/>
            <p:cNvSpPr/>
            <p:nvPr/>
          </p:nvSpPr>
          <p:spPr>
            <a:xfrm>
              <a:off x="27341" y="0"/>
              <a:ext cx="758117" cy="698500"/>
            </a:xfrm>
            <a:custGeom>
              <a:avLst/>
              <a:gdLst/>
              <a:ahLst/>
              <a:cxnLst/>
              <a:rect l="l" t="t" r="r" b="b"/>
              <a:pathLst>
                <a:path w="758117" h="698500">
                  <a:moveTo>
                    <a:pt x="713855" y="472319"/>
                  </a:moveTo>
                  <a:lnTo>
                    <a:pt x="653863" y="575431"/>
                  </a:lnTo>
                  <a:cubicBezTo>
                    <a:pt x="609531" y="651626"/>
                    <a:pt x="528028" y="698500"/>
                    <a:pt x="439875" y="698500"/>
                  </a:cubicBezTo>
                  <a:lnTo>
                    <a:pt x="318243" y="698500"/>
                  </a:lnTo>
                  <a:cubicBezTo>
                    <a:pt x="230090" y="698500"/>
                    <a:pt x="148587" y="651626"/>
                    <a:pt x="104255" y="575431"/>
                  </a:cubicBezTo>
                  <a:lnTo>
                    <a:pt x="44263" y="472319"/>
                  </a:lnTo>
                  <a:cubicBezTo>
                    <a:pt x="0" y="396243"/>
                    <a:pt x="0" y="302257"/>
                    <a:pt x="44263" y="226181"/>
                  </a:cubicBezTo>
                  <a:lnTo>
                    <a:pt x="104255" y="123069"/>
                  </a:lnTo>
                  <a:cubicBezTo>
                    <a:pt x="148587" y="46874"/>
                    <a:pt x="230090" y="0"/>
                    <a:pt x="318243" y="0"/>
                  </a:cubicBezTo>
                  <a:lnTo>
                    <a:pt x="439875" y="0"/>
                  </a:lnTo>
                  <a:cubicBezTo>
                    <a:pt x="528028" y="0"/>
                    <a:pt x="609531" y="46874"/>
                    <a:pt x="653863" y="123069"/>
                  </a:cubicBezTo>
                  <a:lnTo>
                    <a:pt x="713855" y="226181"/>
                  </a:lnTo>
                  <a:cubicBezTo>
                    <a:pt x="758118" y="302257"/>
                    <a:pt x="758118" y="396243"/>
                    <a:pt x="713855" y="472319"/>
                  </a:cubicBezTo>
                  <a:close/>
                </a:path>
              </a:pathLst>
            </a:custGeom>
            <a:solidFill>
              <a:srgbClr val="1F3B80"/>
            </a:solidFill>
            <a:ln cap="rnd">
              <a:noFill/>
              <a:prstDash val="solid"/>
              <a:round/>
            </a:ln>
          </p:spPr>
        </p:sp>
        <p:sp>
          <p:nvSpPr>
            <p:cNvPr id="4" name="TextBox 4"/>
            <p:cNvSpPr txBox="1"/>
            <p:nvPr/>
          </p:nvSpPr>
          <p:spPr>
            <a:xfrm>
              <a:off x="114300" y="-47625"/>
              <a:ext cx="584200" cy="7461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a:stretch>
              <a:fillRect/>
            </a:stretch>
          </a:blipFill>
        </p:spPr>
      </p:sp>
      <p:sp>
        <p:nvSpPr>
          <p:cNvPr id="6" name="Freeform 6"/>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6598983" y="66910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6598983" y="393978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5400000">
            <a:off x="16598983" y="1188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6278066" y="397962"/>
            <a:ext cx="1074214" cy="1169213"/>
          </a:xfrm>
          <a:custGeom>
            <a:avLst/>
            <a:gdLst/>
            <a:ahLst/>
            <a:cxnLst/>
            <a:rect l="l" t="t" r="r" b="b"/>
            <a:pathLst>
              <a:path w="1074214" h="1169213">
                <a:moveTo>
                  <a:pt x="0" y="0"/>
                </a:moveTo>
                <a:lnTo>
                  <a:pt x="1074214" y="0"/>
                </a:lnTo>
                <a:lnTo>
                  <a:pt x="1074214" y="1169212"/>
                </a:lnTo>
                <a:lnTo>
                  <a:pt x="0" y="11692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4"/>
          <p:cNvGrpSpPr/>
          <p:nvPr/>
        </p:nvGrpSpPr>
        <p:grpSpPr>
          <a:xfrm>
            <a:off x="4722897" y="1935829"/>
            <a:ext cx="4421103" cy="1002705"/>
            <a:chOff x="0" y="0"/>
            <a:chExt cx="1164406" cy="264087"/>
          </a:xfrm>
        </p:grpSpPr>
        <p:sp>
          <p:nvSpPr>
            <p:cNvPr id="15" name="Freeform 15"/>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76B9F0"/>
            </a:solidFill>
            <a:ln cap="sq">
              <a:noFill/>
              <a:prstDash val="solid"/>
              <a:miter/>
            </a:ln>
          </p:spPr>
        </p:sp>
        <p:sp>
          <p:nvSpPr>
            <p:cNvPr id="16" name="TextBox 16"/>
            <p:cNvSpPr txBox="1"/>
            <p:nvPr/>
          </p:nvSpPr>
          <p:spPr>
            <a:xfrm>
              <a:off x="0" y="-57150"/>
              <a:ext cx="1164406" cy="321237"/>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REPORTED NUMBER OF ACB PEOPLE</a:t>
              </a:r>
            </a:p>
          </p:txBody>
        </p:sp>
      </p:grpSp>
      <p:sp>
        <p:nvSpPr>
          <p:cNvPr id="17" name="TextBox 17"/>
          <p:cNvSpPr txBox="1"/>
          <p:nvPr/>
        </p:nvSpPr>
        <p:spPr>
          <a:xfrm>
            <a:off x="6949440" y="9201150"/>
            <a:ext cx="4584007" cy="4318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Barlow"/>
              </a:rPr>
              <a:t>Source: Statistics Canada, 2023</a:t>
            </a:r>
          </a:p>
        </p:txBody>
      </p:sp>
      <p:sp>
        <p:nvSpPr>
          <p:cNvPr id="18" name="TextBox 18"/>
          <p:cNvSpPr txBox="1"/>
          <p:nvPr/>
        </p:nvSpPr>
        <p:spPr>
          <a:xfrm>
            <a:off x="3922901" y="464637"/>
            <a:ext cx="10442198" cy="843919"/>
          </a:xfrm>
          <a:prstGeom prst="rect">
            <a:avLst/>
          </a:prstGeom>
        </p:spPr>
        <p:txBody>
          <a:bodyPr lIns="0" tIns="0" rIns="0" bIns="0" rtlCol="0" anchor="t">
            <a:spAutoFit/>
          </a:bodyPr>
          <a:lstStyle/>
          <a:p>
            <a:pPr marL="0" lvl="0" indent="0">
              <a:lnSpc>
                <a:spcPts val="6480"/>
              </a:lnSpc>
            </a:pPr>
            <a:r>
              <a:rPr lang="en-US" sz="6000" spc="-150">
                <a:solidFill>
                  <a:srgbClr val="000000"/>
                </a:solidFill>
                <a:latin typeface="Pragmatica Bold"/>
              </a:rPr>
              <a:t>ACB DEMOGRAPHICS: 2021</a:t>
            </a:r>
          </a:p>
        </p:txBody>
      </p:sp>
      <p:sp>
        <p:nvSpPr>
          <p:cNvPr id="19" name="TextBox 19"/>
          <p:cNvSpPr txBox="1"/>
          <p:nvPr/>
        </p:nvSpPr>
        <p:spPr>
          <a:xfrm>
            <a:off x="980956" y="4506136"/>
            <a:ext cx="2868216" cy="771510"/>
          </a:xfrm>
          <a:prstGeom prst="rect">
            <a:avLst/>
          </a:prstGeom>
        </p:spPr>
        <p:txBody>
          <a:bodyPr lIns="0" tIns="0" rIns="0" bIns="0" rtlCol="0" anchor="t">
            <a:spAutoFit/>
          </a:bodyPr>
          <a:lstStyle/>
          <a:p>
            <a:pPr algn="ctr">
              <a:lnSpc>
                <a:spcPts val="6300"/>
              </a:lnSpc>
              <a:spcBef>
                <a:spcPct val="0"/>
              </a:spcBef>
            </a:pPr>
            <a:r>
              <a:rPr lang="en-US" sz="4500">
                <a:solidFill>
                  <a:srgbClr val="000000"/>
                </a:solidFill>
                <a:latin typeface="Barlow Bold"/>
              </a:rPr>
              <a:t>IN CANADA</a:t>
            </a:r>
          </a:p>
        </p:txBody>
      </p:sp>
      <p:grpSp>
        <p:nvGrpSpPr>
          <p:cNvPr id="20" name="Group 20"/>
          <p:cNvGrpSpPr/>
          <p:nvPr/>
        </p:nvGrpSpPr>
        <p:grpSpPr>
          <a:xfrm>
            <a:off x="4722897" y="2938535"/>
            <a:ext cx="4421103" cy="1002705"/>
            <a:chOff x="0" y="0"/>
            <a:chExt cx="1164406" cy="264087"/>
          </a:xfrm>
        </p:grpSpPr>
        <p:sp>
          <p:nvSpPr>
            <p:cNvPr id="21" name="Freeform 21"/>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396CCD"/>
            </a:solidFill>
          </p:spPr>
        </p:sp>
        <p:sp>
          <p:nvSpPr>
            <p:cNvPr id="22" name="TextBox 22"/>
            <p:cNvSpPr txBox="1"/>
            <p:nvPr/>
          </p:nvSpPr>
          <p:spPr>
            <a:xfrm>
              <a:off x="0" y="-57150"/>
              <a:ext cx="1164406" cy="321237"/>
            </a:xfrm>
            <a:prstGeom prst="rect">
              <a:avLst/>
            </a:prstGeom>
          </p:spPr>
          <p:txBody>
            <a:bodyPr lIns="50800" tIns="50800" rIns="50800" bIns="50800" rtlCol="0" anchor="ctr"/>
            <a:lstStyle/>
            <a:p>
              <a:pPr algn="ctr">
                <a:lnSpc>
                  <a:spcPts val="3499"/>
                </a:lnSpc>
              </a:pPr>
              <a:r>
                <a:rPr lang="en-US" sz="2499">
                  <a:solidFill>
                    <a:srgbClr val="FFFFFF"/>
                  </a:solidFill>
                  <a:latin typeface="Barlow Bold"/>
                </a:rPr>
                <a:t>GROWTH OF ACB PEOPLE</a:t>
              </a:r>
            </a:p>
            <a:p>
              <a:pPr algn="ctr">
                <a:lnSpc>
                  <a:spcPts val="3499"/>
                </a:lnSpc>
              </a:pPr>
              <a:r>
                <a:rPr lang="en-US" sz="2499">
                  <a:solidFill>
                    <a:srgbClr val="FFFFFF"/>
                  </a:solidFill>
                  <a:latin typeface="Barlow Bold"/>
                </a:rPr>
                <a:t>(2016 - 2021)</a:t>
              </a:r>
            </a:p>
          </p:txBody>
        </p:sp>
      </p:grpSp>
      <p:grpSp>
        <p:nvGrpSpPr>
          <p:cNvPr id="23" name="Group 23"/>
          <p:cNvGrpSpPr/>
          <p:nvPr/>
        </p:nvGrpSpPr>
        <p:grpSpPr>
          <a:xfrm>
            <a:off x="4722897" y="3936644"/>
            <a:ext cx="4421103" cy="1002705"/>
            <a:chOff x="0" y="0"/>
            <a:chExt cx="1164406" cy="264087"/>
          </a:xfrm>
        </p:grpSpPr>
        <p:sp>
          <p:nvSpPr>
            <p:cNvPr id="24" name="Freeform 24"/>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76B9F0"/>
            </a:solidFill>
          </p:spPr>
        </p:sp>
        <p:sp>
          <p:nvSpPr>
            <p:cNvPr id="25" name="TextBox 25"/>
            <p:cNvSpPr txBox="1"/>
            <p:nvPr/>
          </p:nvSpPr>
          <p:spPr>
            <a:xfrm>
              <a:off x="0" y="-57150"/>
              <a:ext cx="1164406" cy="321237"/>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 OF CANADA‘S TOTAL POPULATION </a:t>
              </a:r>
            </a:p>
          </p:txBody>
        </p:sp>
      </p:grpSp>
      <p:grpSp>
        <p:nvGrpSpPr>
          <p:cNvPr id="26" name="Group 26"/>
          <p:cNvGrpSpPr/>
          <p:nvPr/>
        </p:nvGrpSpPr>
        <p:grpSpPr>
          <a:xfrm>
            <a:off x="4722897" y="4934754"/>
            <a:ext cx="4421103" cy="1002705"/>
            <a:chOff x="0" y="0"/>
            <a:chExt cx="1164406" cy="264087"/>
          </a:xfrm>
        </p:grpSpPr>
        <p:sp>
          <p:nvSpPr>
            <p:cNvPr id="27" name="Freeform 27"/>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396CCD"/>
            </a:solidFill>
          </p:spPr>
        </p:sp>
        <p:sp>
          <p:nvSpPr>
            <p:cNvPr id="28" name="TextBox 28"/>
            <p:cNvSpPr txBox="1"/>
            <p:nvPr/>
          </p:nvSpPr>
          <p:spPr>
            <a:xfrm>
              <a:off x="0" y="-57150"/>
              <a:ext cx="1164406" cy="321237"/>
            </a:xfrm>
            <a:prstGeom prst="rect">
              <a:avLst/>
            </a:prstGeom>
          </p:spPr>
          <p:txBody>
            <a:bodyPr lIns="50800" tIns="50800" rIns="50800" bIns="50800" rtlCol="0" anchor="ctr"/>
            <a:lstStyle/>
            <a:p>
              <a:pPr algn="ctr">
                <a:lnSpc>
                  <a:spcPts val="3499"/>
                </a:lnSpc>
              </a:pPr>
              <a:r>
                <a:rPr lang="en-US" sz="2499">
                  <a:solidFill>
                    <a:srgbClr val="FFFFFF"/>
                  </a:solidFill>
                  <a:latin typeface="Barlow Bold"/>
                </a:rPr>
                <a:t>% OF RACIALIZED POPULATION</a:t>
              </a:r>
            </a:p>
          </p:txBody>
        </p:sp>
      </p:grpSp>
      <p:grpSp>
        <p:nvGrpSpPr>
          <p:cNvPr id="29" name="Group 29"/>
          <p:cNvGrpSpPr/>
          <p:nvPr/>
        </p:nvGrpSpPr>
        <p:grpSpPr>
          <a:xfrm>
            <a:off x="4722897" y="5937961"/>
            <a:ext cx="4421103" cy="1002705"/>
            <a:chOff x="0" y="0"/>
            <a:chExt cx="1164406" cy="264087"/>
          </a:xfrm>
        </p:grpSpPr>
        <p:sp>
          <p:nvSpPr>
            <p:cNvPr id="30" name="Freeform 30"/>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76B9F0"/>
            </a:solidFill>
          </p:spPr>
        </p:sp>
        <p:sp>
          <p:nvSpPr>
            <p:cNvPr id="31" name="TextBox 31"/>
            <p:cNvSpPr txBox="1"/>
            <p:nvPr/>
          </p:nvSpPr>
          <p:spPr>
            <a:xfrm>
              <a:off x="0" y="-57150"/>
              <a:ext cx="1164406" cy="321237"/>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 OF CHILDREN 15 &amp; UNDER IN ACB POPULATION</a:t>
              </a:r>
            </a:p>
          </p:txBody>
        </p:sp>
      </p:grpSp>
      <p:grpSp>
        <p:nvGrpSpPr>
          <p:cNvPr id="32" name="Group 32"/>
          <p:cNvGrpSpPr/>
          <p:nvPr/>
        </p:nvGrpSpPr>
        <p:grpSpPr>
          <a:xfrm>
            <a:off x="4722897" y="6940666"/>
            <a:ext cx="4421103" cy="1002705"/>
            <a:chOff x="0" y="0"/>
            <a:chExt cx="1164406" cy="264087"/>
          </a:xfrm>
        </p:grpSpPr>
        <p:sp>
          <p:nvSpPr>
            <p:cNvPr id="33" name="Freeform 33"/>
            <p:cNvSpPr/>
            <p:nvPr/>
          </p:nvSpPr>
          <p:spPr>
            <a:xfrm>
              <a:off x="0" y="0"/>
              <a:ext cx="1164406" cy="264087"/>
            </a:xfrm>
            <a:custGeom>
              <a:avLst/>
              <a:gdLst/>
              <a:ahLst/>
              <a:cxnLst/>
              <a:rect l="l" t="t" r="r" b="b"/>
              <a:pathLst>
                <a:path w="1164406" h="264087">
                  <a:moveTo>
                    <a:pt x="35023" y="0"/>
                  </a:moveTo>
                  <a:lnTo>
                    <a:pt x="1129383" y="0"/>
                  </a:lnTo>
                  <a:cubicBezTo>
                    <a:pt x="1138672" y="0"/>
                    <a:pt x="1147580" y="3690"/>
                    <a:pt x="1154148" y="10258"/>
                  </a:cubicBezTo>
                  <a:cubicBezTo>
                    <a:pt x="1160716" y="16826"/>
                    <a:pt x="1164406" y="25734"/>
                    <a:pt x="1164406" y="35023"/>
                  </a:cubicBezTo>
                  <a:lnTo>
                    <a:pt x="1164406" y="229064"/>
                  </a:lnTo>
                  <a:cubicBezTo>
                    <a:pt x="1164406" y="248407"/>
                    <a:pt x="1148726" y="264087"/>
                    <a:pt x="1129383" y="264087"/>
                  </a:cubicBezTo>
                  <a:lnTo>
                    <a:pt x="35023" y="264087"/>
                  </a:lnTo>
                  <a:cubicBezTo>
                    <a:pt x="25734" y="264087"/>
                    <a:pt x="16826" y="260397"/>
                    <a:pt x="10258" y="253829"/>
                  </a:cubicBezTo>
                  <a:cubicBezTo>
                    <a:pt x="3690" y="247261"/>
                    <a:pt x="0" y="238353"/>
                    <a:pt x="0" y="229064"/>
                  </a:cubicBezTo>
                  <a:lnTo>
                    <a:pt x="0" y="35023"/>
                  </a:lnTo>
                  <a:cubicBezTo>
                    <a:pt x="0" y="25734"/>
                    <a:pt x="3690" y="16826"/>
                    <a:pt x="10258" y="10258"/>
                  </a:cubicBezTo>
                  <a:cubicBezTo>
                    <a:pt x="16826" y="3690"/>
                    <a:pt x="25734" y="0"/>
                    <a:pt x="35023" y="0"/>
                  </a:cubicBezTo>
                  <a:close/>
                </a:path>
              </a:pathLst>
            </a:custGeom>
            <a:solidFill>
              <a:srgbClr val="396CCD"/>
            </a:solidFill>
          </p:spPr>
        </p:sp>
        <p:sp>
          <p:nvSpPr>
            <p:cNvPr id="34" name="TextBox 34"/>
            <p:cNvSpPr txBox="1"/>
            <p:nvPr/>
          </p:nvSpPr>
          <p:spPr>
            <a:xfrm>
              <a:off x="0" y="-57150"/>
              <a:ext cx="1164406" cy="321237"/>
            </a:xfrm>
            <a:prstGeom prst="rect">
              <a:avLst/>
            </a:prstGeom>
          </p:spPr>
          <p:txBody>
            <a:bodyPr lIns="50800" tIns="50800" rIns="50800" bIns="50800" rtlCol="0" anchor="ctr"/>
            <a:lstStyle/>
            <a:p>
              <a:pPr algn="ctr">
                <a:lnSpc>
                  <a:spcPts val="3499"/>
                </a:lnSpc>
              </a:pPr>
              <a:r>
                <a:rPr lang="en-US" sz="2499">
                  <a:solidFill>
                    <a:srgbClr val="FFFFFF"/>
                  </a:solidFill>
                  <a:latin typeface="Barlow Bold"/>
                </a:rPr>
                <a:t>% OF ACB CHILDREN IN OVERALL POPULATION</a:t>
              </a:r>
            </a:p>
          </p:txBody>
        </p:sp>
      </p:grpSp>
      <p:grpSp>
        <p:nvGrpSpPr>
          <p:cNvPr id="35" name="Group 35"/>
          <p:cNvGrpSpPr/>
          <p:nvPr/>
        </p:nvGrpSpPr>
        <p:grpSpPr>
          <a:xfrm>
            <a:off x="9144000" y="1933305"/>
            <a:ext cx="4227523" cy="1002705"/>
            <a:chOff x="0" y="0"/>
            <a:chExt cx="1113422" cy="264087"/>
          </a:xfrm>
        </p:grpSpPr>
        <p:sp>
          <p:nvSpPr>
            <p:cNvPr id="36" name="Freeform 36"/>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76B9F0"/>
            </a:solidFill>
          </p:spPr>
        </p:sp>
        <p:sp>
          <p:nvSpPr>
            <p:cNvPr id="37" name="TextBox 37"/>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1.5 MILLION</a:t>
              </a:r>
            </a:p>
          </p:txBody>
        </p:sp>
      </p:grpSp>
      <p:grpSp>
        <p:nvGrpSpPr>
          <p:cNvPr id="38" name="Group 38"/>
          <p:cNvGrpSpPr/>
          <p:nvPr/>
        </p:nvGrpSpPr>
        <p:grpSpPr>
          <a:xfrm>
            <a:off x="9144000" y="2936010"/>
            <a:ext cx="4227523" cy="1002705"/>
            <a:chOff x="0" y="0"/>
            <a:chExt cx="1113422" cy="264087"/>
          </a:xfrm>
        </p:grpSpPr>
        <p:sp>
          <p:nvSpPr>
            <p:cNvPr id="39" name="Freeform 39"/>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396CCD"/>
            </a:solidFill>
          </p:spPr>
        </p:sp>
        <p:sp>
          <p:nvSpPr>
            <p:cNvPr id="40" name="TextBox 40"/>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FFFFFE"/>
                  </a:solidFill>
                  <a:latin typeface="Barlow Bold"/>
                </a:rPr>
                <a:t>349, 000</a:t>
              </a:r>
            </a:p>
          </p:txBody>
        </p:sp>
      </p:grpSp>
      <p:grpSp>
        <p:nvGrpSpPr>
          <p:cNvPr id="41" name="Group 41"/>
          <p:cNvGrpSpPr/>
          <p:nvPr/>
        </p:nvGrpSpPr>
        <p:grpSpPr>
          <a:xfrm>
            <a:off x="9144000" y="3938715"/>
            <a:ext cx="4227523" cy="1002705"/>
            <a:chOff x="0" y="0"/>
            <a:chExt cx="1113422" cy="264087"/>
          </a:xfrm>
        </p:grpSpPr>
        <p:sp>
          <p:nvSpPr>
            <p:cNvPr id="42" name="Freeform 42"/>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76B9F0"/>
            </a:solidFill>
          </p:spPr>
        </p:sp>
        <p:sp>
          <p:nvSpPr>
            <p:cNvPr id="43" name="TextBox 43"/>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4.3%</a:t>
              </a:r>
            </a:p>
          </p:txBody>
        </p:sp>
      </p:grpSp>
      <p:grpSp>
        <p:nvGrpSpPr>
          <p:cNvPr id="44" name="Group 44"/>
          <p:cNvGrpSpPr/>
          <p:nvPr/>
        </p:nvGrpSpPr>
        <p:grpSpPr>
          <a:xfrm>
            <a:off x="9144000" y="4934754"/>
            <a:ext cx="4227523" cy="1002705"/>
            <a:chOff x="0" y="0"/>
            <a:chExt cx="1113422" cy="264087"/>
          </a:xfrm>
        </p:grpSpPr>
        <p:sp>
          <p:nvSpPr>
            <p:cNvPr id="45" name="Freeform 45"/>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396CCD"/>
            </a:solidFill>
          </p:spPr>
        </p:sp>
        <p:sp>
          <p:nvSpPr>
            <p:cNvPr id="46" name="TextBox 46"/>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FFFFFF"/>
                  </a:solidFill>
                  <a:latin typeface="Barlow Bold"/>
                </a:rPr>
                <a:t>16.1%</a:t>
              </a:r>
            </a:p>
          </p:txBody>
        </p:sp>
      </p:grpSp>
      <p:grpSp>
        <p:nvGrpSpPr>
          <p:cNvPr id="47" name="Group 47"/>
          <p:cNvGrpSpPr/>
          <p:nvPr/>
        </p:nvGrpSpPr>
        <p:grpSpPr>
          <a:xfrm>
            <a:off x="9144000" y="5937459"/>
            <a:ext cx="4227523" cy="1002705"/>
            <a:chOff x="0" y="0"/>
            <a:chExt cx="1113422" cy="264087"/>
          </a:xfrm>
        </p:grpSpPr>
        <p:sp>
          <p:nvSpPr>
            <p:cNvPr id="48" name="Freeform 48"/>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76B9F0"/>
            </a:solidFill>
          </p:spPr>
        </p:sp>
        <p:sp>
          <p:nvSpPr>
            <p:cNvPr id="49" name="TextBox 49"/>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1D1D1E"/>
                  </a:solidFill>
                  <a:latin typeface="Barlow Bold"/>
                </a:rPr>
                <a:t>26.1%</a:t>
              </a:r>
            </a:p>
          </p:txBody>
        </p:sp>
      </p:grpSp>
      <p:grpSp>
        <p:nvGrpSpPr>
          <p:cNvPr id="50" name="Group 50"/>
          <p:cNvGrpSpPr/>
          <p:nvPr/>
        </p:nvGrpSpPr>
        <p:grpSpPr>
          <a:xfrm>
            <a:off x="9144000" y="6940164"/>
            <a:ext cx="4227523" cy="1002705"/>
            <a:chOff x="0" y="0"/>
            <a:chExt cx="1113422" cy="264087"/>
          </a:xfrm>
        </p:grpSpPr>
        <p:sp>
          <p:nvSpPr>
            <p:cNvPr id="51" name="Freeform 51"/>
            <p:cNvSpPr/>
            <p:nvPr/>
          </p:nvSpPr>
          <p:spPr>
            <a:xfrm>
              <a:off x="0" y="0"/>
              <a:ext cx="1113422" cy="264087"/>
            </a:xfrm>
            <a:custGeom>
              <a:avLst/>
              <a:gdLst/>
              <a:ahLst/>
              <a:cxnLst/>
              <a:rect l="l" t="t" r="r" b="b"/>
              <a:pathLst>
                <a:path w="1113422" h="264087">
                  <a:moveTo>
                    <a:pt x="36626" y="0"/>
                  </a:moveTo>
                  <a:lnTo>
                    <a:pt x="1076796" y="0"/>
                  </a:lnTo>
                  <a:cubicBezTo>
                    <a:pt x="1086509" y="0"/>
                    <a:pt x="1095825" y="3859"/>
                    <a:pt x="1102694" y="10728"/>
                  </a:cubicBezTo>
                  <a:cubicBezTo>
                    <a:pt x="1109563" y="17596"/>
                    <a:pt x="1113422" y="26912"/>
                    <a:pt x="1113422" y="36626"/>
                  </a:cubicBezTo>
                  <a:lnTo>
                    <a:pt x="1113422" y="227461"/>
                  </a:lnTo>
                  <a:cubicBezTo>
                    <a:pt x="1113422" y="237175"/>
                    <a:pt x="1109563" y="246491"/>
                    <a:pt x="1102694" y="253359"/>
                  </a:cubicBezTo>
                  <a:cubicBezTo>
                    <a:pt x="1095825" y="260228"/>
                    <a:pt x="1086509" y="264087"/>
                    <a:pt x="1076796" y="264087"/>
                  </a:cubicBezTo>
                  <a:lnTo>
                    <a:pt x="36626" y="264087"/>
                  </a:lnTo>
                  <a:cubicBezTo>
                    <a:pt x="26912" y="264087"/>
                    <a:pt x="17596" y="260228"/>
                    <a:pt x="10728" y="253359"/>
                  </a:cubicBezTo>
                  <a:cubicBezTo>
                    <a:pt x="3859" y="246491"/>
                    <a:pt x="0" y="237175"/>
                    <a:pt x="0" y="227461"/>
                  </a:cubicBezTo>
                  <a:lnTo>
                    <a:pt x="0" y="36626"/>
                  </a:lnTo>
                  <a:cubicBezTo>
                    <a:pt x="0" y="26912"/>
                    <a:pt x="3859" y="17596"/>
                    <a:pt x="10728" y="10728"/>
                  </a:cubicBezTo>
                  <a:cubicBezTo>
                    <a:pt x="17596" y="3859"/>
                    <a:pt x="26912" y="0"/>
                    <a:pt x="36626" y="0"/>
                  </a:cubicBezTo>
                  <a:close/>
                </a:path>
              </a:pathLst>
            </a:custGeom>
            <a:solidFill>
              <a:srgbClr val="396CCD"/>
            </a:solidFill>
          </p:spPr>
        </p:sp>
        <p:sp>
          <p:nvSpPr>
            <p:cNvPr id="52" name="TextBox 52"/>
            <p:cNvSpPr txBox="1"/>
            <p:nvPr/>
          </p:nvSpPr>
          <p:spPr>
            <a:xfrm>
              <a:off x="0" y="-57150"/>
              <a:ext cx="1113422" cy="321237"/>
            </a:xfrm>
            <a:prstGeom prst="rect">
              <a:avLst/>
            </a:prstGeom>
          </p:spPr>
          <p:txBody>
            <a:bodyPr lIns="50800" tIns="50800" rIns="50800" bIns="50800" rtlCol="0" anchor="ctr"/>
            <a:lstStyle/>
            <a:p>
              <a:pPr algn="ctr">
                <a:lnSpc>
                  <a:spcPts val="3499"/>
                </a:lnSpc>
              </a:pPr>
              <a:r>
                <a:rPr lang="en-US" sz="2499">
                  <a:solidFill>
                    <a:srgbClr val="FFFFFF"/>
                  </a:solidFill>
                  <a:latin typeface="Barlow Bold"/>
                </a:rPr>
                <a:t>16.5%</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4625</Words>
  <Application>Microsoft Office PowerPoint</Application>
  <PresentationFormat>Custom</PresentationFormat>
  <Paragraphs>393</Paragraphs>
  <Slides>33</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Clear Sans</vt:lpstr>
      <vt:lpstr>Pragmatica Bold</vt:lpstr>
      <vt:lpstr>Clear Sans Italics</vt:lpstr>
      <vt:lpstr>Barlow Bold</vt:lpstr>
      <vt:lpstr>Barlow Italics</vt:lpstr>
      <vt:lpstr>Barlow</vt:lpstr>
      <vt:lpstr>Canva Sans</vt:lpstr>
      <vt:lpstr>Canva Sans Bold</vt:lpstr>
      <vt:lpstr>Barlow Bold Italics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Cultural History on ACB Health</dc:title>
  <cp:lastModifiedBy>Ft Adepeko</cp:lastModifiedBy>
  <cp:revision>5</cp:revision>
  <dcterms:created xsi:type="dcterms:W3CDTF">2006-08-16T00:00:00Z</dcterms:created>
  <dcterms:modified xsi:type="dcterms:W3CDTF">2024-02-02T21:16:31Z</dcterms:modified>
  <dc:identifier>DAF62vk3op8</dc:identifier>
</cp:coreProperties>
</file>