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74"/>
  </p:notesMasterIdLst>
  <p:sldIdLst>
    <p:sldId id="256" r:id="rId46"/>
    <p:sldId id="257" r:id="rId47"/>
    <p:sldId id="258" r:id="rId48"/>
    <p:sldId id="259" r:id="rId49"/>
    <p:sldId id="260" r:id="rId50"/>
    <p:sldId id="261" r:id="rId51"/>
    <p:sldId id="262" r:id="rId52"/>
    <p:sldId id="263" r:id="rId53"/>
    <p:sldId id="264" r:id="rId54"/>
    <p:sldId id="265" r:id="rId55"/>
    <p:sldId id="266" r:id="rId56"/>
    <p:sldId id="267" r:id="rId57"/>
    <p:sldId id="268" r:id="rId58"/>
    <p:sldId id="269" r:id="rId59"/>
    <p:sldId id="270" r:id="rId60"/>
    <p:sldId id="271" r:id="rId61"/>
    <p:sldId id="272" r:id="rId62"/>
    <p:sldId id="273" r:id="rId63"/>
    <p:sldId id="274" r:id="rId64"/>
    <p:sldId id="275" r:id="rId65"/>
    <p:sldId id="276" r:id="rId66"/>
    <p:sldId id="277" r:id="rId67"/>
    <p:sldId id="278" r:id="rId68"/>
    <p:sldId id="279" r:id="rId69"/>
    <p:sldId id="280" r:id="rId70"/>
    <p:sldId id="281" r:id="rId71"/>
    <p:sldId id="282" r:id="rId72"/>
    <p:sldId id="283" r:id="rId7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ragmatica" charset="1" panose="020B0503040502020204"/>
      <p:regular r:id="rId10"/>
    </p:embeddedFont>
    <p:embeddedFont>
      <p:font typeface="Pragmatica Bold" charset="1" panose="020B0703040502020204"/>
      <p:regular r:id="rId11"/>
    </p:embeddedFont>
    <p:embeddedFont>
      <p:font typeface="Pragmatica Italics" charset="1" panose="020B0503040502090204"/>
      <p:regular r:id="rId12"/>
    </p:embeddedFont>
    <p:embeddedFont>
      <p:font typeface="Pragmatica Bold Italics" charset="1" panose="020B0703040502090204"/>
      <p:regular r:id="rId13"/>
    </p:embeddedFont>
    <p:embeddedFont>
      <p:font typeface="Canva Sans" charset="1" panose="020B0503030501040103"/>
      <p:regular r:id="rId14"/>
    </p:embeddedFont>
    <p:embeddedFont>
      <p:font typeface="Canva Sans Bold" charset="1" panose="020B0803030501040103"/>
      <p:regular r:id="rId15"/>
    </p:embeddedFont>
    <p:embeddedFont>
      <p:font typeface="Canva Sans Italics" charset="1" panose="020B0503030501040103"/>
      <p:regular r:id="rId16"/>
    </p:embeddedFont>
    <p:embeddedFont>
      <p:font typeface="Canva Sans Bold Italics" charset="1" panose="020B0803030501040103"/>
      <p:regular r:id="rId17"/>
    </p:embeddedFont>
    <p:embeddedFont>
      <p:font typeface="Canva Sans Medium" charset="1" panose="020B0603030501040103"/>
      <p:regular r:id="rId18"/>
    </p:embeddedFont>
    <p:embeddedFont>
      <p:font typeface="Canva Sans Medium Italics" charset="1" panose="020B0603030501040103"/>
      <p:regular r:id="rId19"/>
    </p:embeddedFont>
    <p:embeddedFont>
      <p:font typeface="Clear Sans" charset="1" panose="020B0503030202020304"/>
      <p:regular r:id="rId20"/>
    </p:embeddedFont>
    <p:embeddedFont>
      <p:font typeface="Clear Sans Bold" charset="1" panose="020B0803030202020304"/>
      <p:regular r:id="rId21"/>
    </p:embeddedFont>
    <p:embeddedFont>
      <p:font typeface="Clear Sans Italics" charset="1" panose="020B0503030202090304"/>
      <p:regular r:id="rId22"/>
    </p:embeddedFont>
    <p:embeddedFont>
      <p:font typeface="Clear Sans Bold Italics" charset="1" panose="020B0803030202090304"/>
      <p:regular r:id="rId23"/>
    </p:embeddedFont>
    <p:embeddedFont>
      <p:font typeface="Clear Sans Thin" charset="1" panose="020B0203030202020304"/>
      <p:regular r:id="rId24"/>
    </p:embeddedFont>
    <p:embeddedFont>
      <p:font typeface="Clear Sans Light" charset="1" panose="020B0303030202020304"/>
      <p:regular r:id="rId25"/>
    </p:embeddedFont>
    <p:embeddedFont>
      <p:font typeface="Clear Sans Medium" charset="1" panose="020B0603030202020304"/>
      <p:regular r:id="rId26"/>
    </p:embeddedFont>
    <p:embeddedFont>
      <p:font typeface="Clear Sans Medium Italics" charset="1" panose="020B0603030202090304"/>
      <p:regular r:id="rId27"/>
    </p:embeddedFont>
    <p:embeddedFont>
      <p:font typeface="Barlow" charset="1" panose="00000500000000000000"/>
      <p:regular r:id="rId28"/>
    </p:embeddedFont>
    <p:embeddedFont>
      <p:font typeface="Barlow Bold" charset="1" panose="00000800000000000000"/>
      <p:regular r:id="rId29"/>
    </p:embeddedFont>
    <p:embeddedFont>
      <p:font typeface="Barlow Italics" charset="1" panose="00000500000000000000"/>
      <p:regular r:id="rId30"/>
    </p:embeddedFont>
    <p:embeddedFont>
      <p:font typeface="Barlow Bold Italics" charset="1" panose="00000800000000000000"/>
      <p:regular r:id="rId31"/>
    </p:embeddedFont>
    <p:embeddedFont>
      <p:font typeface="Barlow Thin" charset="1" panose="00000300000000000000"/>
      <p:regular r:id="rId32"/>
    </p:embeddedFont>
    <p:embeddedFont>
      <p:font typeface="Barlow Thin Italics" charset="1" panose="00000300000000000000"/>
      <p:regular r:id="rId33"/>
    </p:embeddedFont>
    <p:embeddedFont>
      <p:font typeface="Barlow Extra-Light" charset="1" panose="00000300000000000000"/>
      <p:regular r:id="rId34"/>
    </p:embeddedFont>
    <p:embeddedFont>
      <p:font typeface="Barlow Extra-Light Italics" charset="1" panose="00000300000000000000"/>
      <p:regular r:id="rId35"/>
    </p:embeddedFont>
    <p:embeddedFont>
      <p:font typeface="Barlow Light" charset="1" panose="00000400000000000000"/>
      <p:regular r:id="rId36"/>
    </p:embeddedFont>
    <p:embeddedFont>
      <p:font typeface="Barlow Light Italics" charset="1" panose="00000400000000000000"/>
      <p:regular r:id="rId37"/>
    </p:embeddedFont>
    <p:embeddedFont>
      <p:font typeface="Barlow Medium" charset="1" panose="00000600000000000000"/>
      <p:regular r:id="rId38"/>
    </p:embeddedFont>
    <p:embeddedFont>
      <p:font typeface="Barlow Medium Italics" charset="1" panose="00000600000000000000"/>
      <p:regular r:id="rId39"/>
    </p:embeddedFont>
    <p:embeddedFont>
      <p:font typeface="Barlow Semi-Bold" charset="1" panose="00000700000000000000"/>
      <p:regular r:id="rId40"/>
    </p:embeddedFont>
    <p:embeddedFont>
      <p:font typeface="Barlow Semi-Bold Italics" charset="1" panose="00000700000000000000"/>
      <p:regular r:id="rId41"/>
    </p:embeddedFont>
    <p:embeddedFont>
      <p:font typeface="Barlow Ultra-Bold" charset="1" panose="00000900000000000000"/>
      <p:regular r:id="rId42"/>
    </p:embeddedFont>
    <p:embeddedFont>
      <p:font typeface="Barlow Ultra-Bold Italics" charset="1" panose="00000900000000000000"/>
      <p:regular r:id="rId43"/>
    </p:embeddedFont>
    <p:embeddedFont>
      <p:font typeface="Barlow Heavy" charset="1" panose="00000A00000000000000"/>
      <p:regular r:id="rId44"/>
    </p:embeddedFont>
    <p:embeddedFont>
      <p:font typeface="Barlow Heavy Italics" charset="1" panose="00000A0000000000000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slides/slide1.xml" Type="http://schemas.openxmlformats.org/officeDocument/2006/relationships/slide"/><Relationship Id="rId47" Target="slides/slide2.xml" Type="http://schemas.openxmlformats.org/officeDocument/2006/relationships/slide"/><Relationship Id="rId48" Target="slides/slide3.xml" Type="http://schemas.openxmlformats.org/officeDocument/2006/relationships/slide"/><Relationship Id="rId49" Target="slides/slide4.xml" Type="http://schemas.openxmlformats.org/officeDocument/2006/relationships/slide"/><Relationship Id="rId5" Target="tableStyles.xml" Type="http://schemas.openxmlformats.org/officeDocument/2006/relationships/tableStyles"/><Relationship Id="rId50" Target="slides/slide5.xml" Type="http://schemas.openxmlformats.org/officeDocument/2006/relationships/slide"/><Relationship Id="rId51" Target="slides/slide6.xml" Type="http://schemas.openxmlformats.org/officeDocument/2006/relationships/slide"/><Relationship Id="rId52" Target="slides/slide7.xml" Type="http://schemas.openxmlformats.org/officeDocument/2006/relationships/slide"/><Relationship Id="rId53" Target="slides/slide8.xml" Type="http://schemas.openxmlformats.org/officeDocument/2006/relationships/slide"/><Relationship Id="rId54" Target="slides/slide9.xml" Type="http://schemas.openxmlformats.org/officeDocument/2006/relationships/slide"/><Relationship Id="rId55" Target="slides/slide10.xml" Type="http://schemas.openxmlformats.org/officeDocument/2006/relationships/slide"/><Relationship Id="rId56" Target="slides/slide11.xml" Type="http://schemas.openxmlformats.org/officeDocument/2006/relationships/slide"/><Relationship Id="rId57" Target="slides/slide12.xml" Type="http://schemas.openxmlformats.org/officeDocument/2006/relationships/slide"/><Relationship Id="rId58" Target="slides/slide13.xml" Type="http://schemas.openxmlformats.org/officeDocument/2006/relationships/slide"/><Relationship Id="rId59" Target="slides/slide14.xml" Type="http://schemas.openxmlformats.org/officeDocument/2006/relationships/slide"/><Relationship Id="rId6" Target="fonts/font6.fntdata" Type="http://schemas.openxmlformats.org/officeDocument/2006/relationships/font"/><Relationship Id="rId60" Target="slides/slide15.xml" Type="http://schemas.openxmlformats.org/officeDocument/2006/relationships/slide"/><Relationship Id="rId61" Target="slides/slide16.xml" Type="http://schemas.openxmlformats.org/officeDocument/2006/relationships/slide"/><Relationship Id="rId62" Target="slides/slide17.xml" Type="http://schemas.openxmlformats.org/officeDocument/2006/relationships/slide"/><Relationship Id="rId63" Target="slides/slide18.xml" Type="http://schemas.openxmlformats.org/officeDocument/2006/relationships/slide"/><Relationship Id="rId64" Target="slides/slide19.xml" Type="http://schemas.openxmlformats.org/officeDocument/2006/relationships/slide"/><Relationship Id="rId65" Target="slides/slide20.xml" Type="http://schemas.openxmlformats.org/officeDocument/2006/relationships/slide"/><Relationship Id="rId66" Target="slides/slide21.xml" Type="http://schemas.openxmlformats.org/officeDocument/2006/relationships/slide"/><Relationship Id="rId67" Target="slides/slide22.xml" Type="http://schemas.openxmlformats.org/officeDocument/2006/relationships/slide"/><Relationship Id="rId68" Target="slides/slide23.xml" Type="http://schemas.openxmlformats.org/officeDocument/2006/relationships/slide"/><Relationship Id="rId69" Target="slides/slide24.xml" Type="http://schemas.openxmlformats.org/officeDocument/2006/relationships/slide"/><Relationship Id="rId7" Target="fonts/font7.fntdata" Type="http://schemas.openxmlformats.org/officeDocument/2006/relationships/font"/><Relationship Id="rId70" Target="slides/slide25.xml" Type="http://schemas.openxmlformats.org/officeDocument/2006/relationships/slide"/><Relationship Id="rId71" Target="slides/slide26.xml" Type="http://schemas.openxmlformats.org/officeDocument/2006/relationships/slide"/><Relationship Id="rId72" Target="slides/slide27.xml" Type="http://schemas.openxmlformats.org/officeDocument/2006/relationships/slide"/><Relationship Id="rId73" Target="slides/slide28.xml" Type="http://schemas.openxmlformats.org/officeDocument/2006/relationships/slide"/><Relationship Id="rId74" Target="notesMasters/notesMaster1.xml" Type="http://schemas.openxmlformats.org/officeDocument/2006/relationships/notesMaster"/><Relationship Id="rId75" Target="theme/theme2.xml" Type="http://schemas.openxmlformats.org/officeDocument/2006/relationships/theme"/><Relationship Id="rId76" Target="notesSlides/notesSlide1.xml" Type="http://schemas.openxmlformats.org/officeDocument/2006/relationships/notesSlide"/><Relationship Id="rId77" Target="notesSlides/notesSlide2.xml" Type="http://schemas.openxmlformats.org/officeDocument/2006/relationships/notesSlide"/><Relationship Id="rId78" Target="notesSlides/notesSlide3.xml" Type="http://schemas.openxmlformats.org/officeDocument/2006/relationships/notesSlide"/><Relationship Id="rId79" Target="notesSlides/notesSlide4.xml" Type="http://schemas.openxmlformats.org/officeDocument/2006/relationships/notesSlide"/><Relationship Id="rId8" Target="fonts/font8.fntdata" Type="http://schemas.openxmlformats.org/officeDocument/2006/relationships/font"/><Relationship Id="rId80" Target="notesSlides/notesSlide5.xml" Type="http://schemas.openxmlformats.org/officeDocument/2006/relationships/notesSlide"/><Relationship Id="rId81" Target="notesSlides/notesSlide6.xml" Type="http://schemas.openxmlformats.org/officeDocument/2006/relationships/notesSlide"/><Relationship Id="rId82" Target="notesSlides/notesSlide7.xml" Type="http://schemas.openxmlformats.org/officeDocument/2006/relationships/notesSlide"/><Relationship Id="rId83" Target="notesSlides/notesSlide8.xml" Type="http://schemas.openxmlformats.org/officeDocument/2006/relationships/notesSlide"/><Relationship Id="rId84" Target="notesSlides/notesSlide9.xml" Type="http://schemas.openxmlformats.org/officeDocument/2006/relationships/notesSlide"/><Relationship Id="rId85" Target="notesSlides/notesSlide10.xml" Type="http://schemas.openxmlformats.org/officeDocument/2006/relationships/notesSlide"/><Relationship Id="rId86" Target="notesSlides/notesSlide11.xml" Type="http://schemas.openxmlformats.org/officeDocument/2006/relationships/notesSlide"/><Relationship Id="rId87" Target="notesSlides/notesSlide12.xml" Type="http://schemas.openxmlformats.org/officeDocument/2006/relationships/notesSlide"/><Relationship Id="rId88" Target="notesSlides/notesSlide13.xml" Type="http://schemas.openxmlformats.org/officeDocument/2006/relationships/notesSlide"/><Relationship Id="rId89" Target="notesSlides/notesSlide14.xml" Type="http://schemas.openxmlformats.org/officeDocument/2006/relationships/notesSlide"/><Relationship Id="rId9" Target="fonts/font9.fntdata" Type="http://schemas.openxmlformats.org/officeDocument/2006/relationships/font"/><Relationship Id="rId90" Target="notesSlides/notesSlide15.xml" Type="http://schemas.openxmlformats.org/officeDocument/2006/relationships/notesSlide"/><Relationship Id="rId91" Target="notesSlides/notesSlide16.xml" Type="http://schemas.openxmlformats.org/officeDocument/2006/relationships/notesSlide"/><Relationship Id="rId92" Target="notesSlides/notesSlide17.xml" Type="http://schemas.openxmlformats.org/officeDocument/2006/relationships/notesSlide"/><Relationship Id="rId93" Target="notesSlides/notesSlide18.xml" Type="http://schemas.openxmlformats.org/officeDocument/2006/relationships/notesSlide"/><Relationship Id="rId94" Target="notesSlides/notesSlide19.xml" Type="http://schemas.openxmlformats.org/officeDocument/2006/relationships/notesSlide"/></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1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1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CONTRACEPTION (BIRTH CONTROL): Refers to preventing pregnancy before it starts. Services include information, prescription and free supplies.</a:t>
            </a:r>
          </a:p>
          <a:p>
            <a:r>
              <a:rPr lang="en-US"/>
              <a:t>ABORTION SUPPORT &amp; SERVICES: Provides pregnancy options decision-making support and abortion services. Includes pre &amp; post abortion counselling, support services related to early pregnancy loss, and medical abortion services.</a:t>
            </a:r>
          </a:p>
          <a:p>
            <a:r>
              <a:rPr lang="en-US"/>
              <a:t>PREGNANCY RELATED SUPPORT &amp; SERVICES: Includes Pregnancy testing, prenatal services, and post-partum services.</a:t>
            </a:r>
          </a:p>
          <a:p>
            <a:r>
              <a:rPr lang="en-US"/>
              <a:t>STBBIs PREVENTION, TESTING &amp; TREATMENT SERVICES: STBBIs = Sexually Transmitted and Blood-borne Infections. They are infections/diseases transmitted or contacted through sex, blood, and /or bodily fluids. Examples include Syphilis, Gonorrhea, Hepatitis B &amp; C. STBBI services include testing &amp; treatment for syphilis, gonorrhea, chlamydia and other STBBIs. Also, prevention strategies information and resources.</a:t>
            </a:r>
          </a:p>
          <a:p>
            <a:r>
              <a:rPr lang="en-US"/>
              <a:t>HUMAN IMMUNODEFICIENCY VIRUS (HIV) PREVENTION, TESTING, AND TREATMENT: Includes providing information and resources for HIV prevention, testing, care and treatment.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In many ACB cultures, sex conversations are not normalized but are seen as a taboo. Thus, encouraging secrecy about SRH issues and encouraging low utilization of services. Sexual relationships outside of marriage and abortions are not encouraged from religious perspectives hence, people don’t talk about it, seek counsel/help, or make healthy choices when necessary. ACB members of the 2LGBTQIA+ community may face increased barriers to due to the intersection of race and gender. This may present as a lack of services that affirm both their race and sexual/gender identity. They may experience discrimination based on the sexual/gender identity in ACB-led/serving organizations, and Anti-Black racism in organizations that cater specifically to 2SLGBTQIA+ community members.</a:t>
            </a:r>
          </a:p>
          <a:p>
            <a:r>
              <a:rPr lang="en-US"/>
              <a:t/>
            </a:r>
          </a:p>
          <a:p>
            <a:r>
              <a:rPr lang="en-US"/>
              <a:t>2. Mostly grounded in cultural and religious beliefs. The fear of being labeled as promiscuous when seeking SRH information or services serves as a barrier. Societal stigma attached to these issues prevent folks from accessing needed SRH services.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Limited availability of physicians: Shortage of physicians reported in some parts. Family physicians are a major link to SRH services as they sometimes provide some of these services, help to educate patients, and/or refer them to appropriate service providers. Consequently, for some ACB individuals, the lack of a regular physician reduces their chances of accessing SRH services. ACB folks also sometimes want an HCP of the same gender which is not always available. </a:t>
            </a:r>
          </a:p>
          <a:p>
            <a:r>
              <a:rPr lang="en-US"/>
              <a:t/>
            </a:r>
          </a:p>
          <a:p>
            <a:r>
              <a:rPr lang="en-US"/>
              <a:t>2. Anti-Black Racism &amp; discrimination from HCP &amp; clinic staff: Overt or covert racism experienced by community members when they access service serves as a deterrent to further access. For example, ACB folks having their diagnosis announced in a room full of people OR being passed over while waiting for service in the ER/being administered low dose analgesics because HCPs falsely believe that all ACB folks have a higher pain threshold compared to other races, or are drug seekers.</a:t>
            </a:r>
          </a:p>
          <a:p>
            <a:r>
              <a:rPr lang="en-US"/>
              <a:t/>
            </a:r>
          </a:p>
          <a:p>
            <a:r>
              <a:rPr lang="en-US"/>
              <a:t>3. Negative attitude from HCPs (judgement, dismissal, delayed referrals):</a:t>
            </a:r>
          </a:p>
          <a:p>
            <a:r>
              <a:rPr lang="en-US"/>
              <a:t>HCPs have been known to ask some questions and make some comments that leave folks feeling blamed &amp; judged for their SRH challenges when they access services. The dismissal of concerns raised by ACB members by their HCP have also led to delayed referrals and/or low diagnosis rates of certain conditions among the ACB population ultimately leading to poorer service utilization and health outcomes. Nnorom et al. (2019) noted that Black Canadians had a lower cancer screening rate than their counterparts from other races.</a:t>
            </a:r>
          </a:p>
          <a:p>
            <a:r>
              <a:rPr lang="en-US"/>
              <a:t/>
            </a:r>
          </a:p>
          <a:p>
            <a:r>
              <a:rPr lang="en-US"/>
              <a:t>4. Lack of culturally safe care: Accessing healthcare that is culturally sensitive is central to achieving a good client-provider relationship. A lack of culturally-tailored care leaves ACB individuals feeling disconnected from their service provider. The underrepresentation of the ACB population among SRH facility staff further increased the disconnect and served as a barrier to service utilization.</a:t>
            </a:r>
          </a:p>
          <a:p>
            <a:r>
              <a:rPr lang="en-US"/>
              <a:t> </a:t>
            </a:r>
          </a:p>
          <a:p>
            <a:r>
              <a:rPr lang="en-US"/>
              <a:t>5. Limited Accessibility: Many ACB folks, especially newcomers, experience challenges in navigating the Canadian health system as the process of acculturalization takes some time. Poor weather, lack of transportation, poor geographical location of facilities, and limited services offered outside of work hours are some elements that contribute to making access to SRH services difficult for the ACB population across Canada according to research.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Only the discussion question is to be discussed with participants. The two other questions are rhetorical and for reflection.</a:t>
            </a:r>
          </a:p>
          <a:p>
            <a:r>
              <a:rPr lang="en-US"/>
              <a:t/>
            </a:r>
          </a:p>
          <a:p>
            <a:r>
              <a:rPr lang="en-US"/>
              <a:t>The presenter can kickstart the conversation by suggesting that participants consider the discussion question from the three different levels of barriers previously discussed.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Language barrier:</a:t>
            </a:r>
          </a:p>
          <a:p>
            <a:r>
              <a:rPr lang="en-US"/>
              <a:t>Use of ad-hoc/untrained interpreters have been known to cause loss of confidentiality and faulty communication between HCPs and clients. Using interpreters with cultural understanding is vital.</a:t>
            </a:r>
          </a:p>
          <a:p>
            <a:r>
              <a:rPr lang="en-US"/>
              <a:t>Allotting more time and exhibiting more patience for consultations with non-English speaking ACB folks </a:t>
            </a:r>
          </a:p>
          <a:p>
            <a:r>
              <a:rPr lang="en-US"/>
              <a:t/>
            </a:r>
          </a:p>
          <a:p>
            <a:r>
              <a:rPr lang="en-US"/>
              <a:t> Immigration-specific factors &amp; Socioeconomic class:</a:t>
            </a:r>
          </a:p>
          <a:p>
            <a:r>
              <a:rPr lang="en-US"/>
              <a:t>- Build up your resources; learn about Black-led, and culturally aware organizations that provide support and resources to ACB service users in your region especially to folks with precarious immigration status or no insurance coverage.</a:t>
            </a:r>
          </a:p>
          <a:p>
            <a:r>
              <a:rPr lang="en-US"/>
              <a:t/>
            </a:r>
          </a:p>
          <a:p>
            <a:r>
              <a:rPr lang="en-US"/>
              <a:t>Limited knowledge on SRH topics &amp; available resources:</a:t>
            </a:r>
          </a:p>
          <a:p>
            <a:r>
              <a:rPr lang="en-US"/>
              <a:t>HCPs should provide accurate, age-appropriate SRH information during visits.</a:t>
            </a:r>
          </a:p>
          <a:p>
            <a:r>
              <a:rPr lang="en-US"/>
              <a:t>Also, give a wide range of services and resources available to ensure informed decision making. Verbal and written communication methods employed could include easy-to-understand pamphlets, brochures, online links to resources, and a safe space where they can discuss concerns, ask questions and seek support.</a:t>
            </a:r>
          </a:p>
          <a:p>
            <a:r>
              <a:rPr lang="en-US"/>
              <a:t/>
            </a:r>
          </a:p>
          <a:p>
            <a:r>
              <a:rPr lang="en-US"/>
              <a:t>Cultural and religious beliefs: Seeking an understanding of the ACB culture and acknowledging one’s limitations will enhance better client-provider relationships. This can be done through conducting needs assessments for clients/patients, increasing time spent with patients/clients  to explore potential cultural implications, while checking any bias/judgement that may arise due to said beliefs.</a:t>
            </a:r>
          </a:p>
          <a:p>
            <a:r>
              <a:rPr lang="en-US"/>
              <a:t/>
            </a:r>
          </a:p>
          <a:p>
            <a:r>
              <a:rPr lang="en-US"/>
              <a:t>Limited availability of physicians: Advocacy for increased funding to make hiring of more physicians possible, especially those that represent diverse gender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Anti-black racism &amp; discrimination from HCPs and clinic staff: - Understand that ABR has immediate and long-lasting negative impacts on the way Black communities access services, receive care, and engage with the health system and providers. Treat patients holistically while considering social determinants of health.  According to Sir William Osler, ‘‘It is more important to know what sort of a patient has a disease, than what sort of a disease a patient has” (Sturmberg, 2005). Since illness affects other areas of health beyond the physical, restoring a patient to health must also consider other factors such as sociocultural factors, mental health, etc.</a:t>
            </a:r>
          </a:p>
          <a:p>
            <a:r>
              <a:rPr lang="en-US"/>
              <a:t>Remember to “do no harm” during interactions and ensure front staff are also trained to be discrete &amp; confidential. For example, the practice of loudly calling out a person’s diagnosis or labeling clients based on their diagnosis or sought treatment not only breaks confidentiality, but affects the client’s self-esteem, mental health, and discourages further utilization of services.</a:t>
            </a:r>
          </a:p>
          <a:p>
            <a:r>
              <a:rPr lang="en-US"/>
              <a:t>Challenge institutional policies/practices that produce/reproduce the exclusion of ACB people (these policies practices are often times unintentional, but have been put into place with a lack of critical reflection of potential harms to ACB people)</a:t>
            </a:r>
          </a:p>
          <a:p>
            <a:r>
              <a:rPr lang="en-US"/>
              <a:t>The collection of race-based data (such as race/ethnicity, symptoms, diagnosis, age) and its ethical use helps to identify trends and highlight inequalities for better allocation of resources. It should not be used as a weapon to further stigmatize the ACB population.</a:t>
            </a:r>
          </a:p>
          <a:p>
            <a:r>
              <a:rPr lang="en-US"/>
              <a:t/>
            </a:r>
          </a:p>
          <a:p>
            <a:r>
              <a:rPr lang="en-US"/>
              <a:t>Negative HCPs attitude: </a:t>
            </a:r>
          </a:p>
          <a:p>
            <a:r>
              <a:rPr lang="en-US"/>
              <a:t>Personal reflection, acknowledgement &amp; correction of biases by HCPs will improve interactions. For instance, correction of the belief that ACB folks are drug-seeking and should be undertreated for pain would produce better health outcomes for such clients.</a:t>
            </a:r>
          </a:p>
          <a:p>
            <a:r>
              <a:rPr lang="en-US"/>
              <a:t>Avoid playing the blame game. Do not assume client complaints or choices. Ask only relevant questions and request investigations only when necessary.</a:t>
            </a:r>
          </a:p>
          <a:p>
            <a:r>
              <a:rPr lang="en-US"/>
              <a:t>Treat patients holistically while considering social determinants of health. </a:t>
            </a:r>
          </a:p>
          <a:p>
            <a:r>
              <a:rPr lang="en-US"/>
              <a:t/>
            </a:r>
          </a:p>
          <a:p>
            <a:r>
              <a:rPr lang="en-US"/>
              <a:t>Sources:</a:t>
            </a:r>
          </a:p>
          <a:p>
            <a:r>
              <a:rPr lang="en-US"/>
              <a:t>Black Experiences in Health Care Symposium Full Report (2020)</a:t>
            </a:r>
          </a:p>
          <a:p>
            <a:r>
              <a:rPr lang="en-US"/>
              <a:t>https://drive.google.com/file/d/1s1ErqLKuwxJWbHuqPePrWWL_Czr7NOP4/view</a:t>
            </a:r>
          </a:p>
          <a:p>
            <a:r>
              <a:rPr lang="en-US"/>
              <a:t/>
            </a:r>
          </a:p>
          <a:p>
            <a:r>
              <a:rPr lang="en-US"/>
              <a:t>Anti-Black Racism and Sexual Reproductive Health Presentation by CHABAC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Lack of culturally safe care:</a:t>
            </a:r>
          </a:p>
          <a:p>
            <a:r>
              <a:rPr lang="en-US"/>
              <a:t>- Be humble enough to seek a better understanding of the ACB culture either from ACB service users or their community leaders. Attend trainings, if necessary.</a:t>
            </a:r>
          </a:p>
          <a:p>
            <a:r>
              <a:rPr lang="en-US"/>
              <a:t>- Treat patients holistically while considering social determinants of health.</a:t>
            </a:r>
          </a:p>
          <a:p>
            <a:r>
              <a:rPr lang="en-US"/>
              <a:t>- Hiring Black practitioners is important for patients to feel safe, supported, and understood.</a:t>
            </a:r>
          </a:p>
          <a:p>
            <a:r>
              <a:rPr lang="en-US"/>
              <a:t/>
            </a:r>
          </a:p>
          <a:p>
            <a:r>
              <a:rPr lang="en-US"/>
              <a:t>Limited accessibility:</a:t>
            </a:r>
          </a:p>
          <a:p>
            <a:r>
              <a:rPr lang="en-US"/>
              <a:t>- Show empathy and understand that navigation could be a huge challenge. When appointments are missed, genuinely find out why and offer necessary support.</a:t>
            </a:r>
          </a:p>
          <a:p>
            <a:r>
              <a:rPr lang="en-US"/>
              <a:t>- Ensure equitable access to accurate, credible and easy to understand information about SRH, HCPs, and other available resources.</a:t>
            </a:r>
          </a:p>
          <a:p>
            <a:r>
              <a:rPr lang="en-US"/>
              <a:t>Give room for questions (and feedback) or refer to appropriate services.</a:t>
            </a:r>
          </a:p>
          <a:p>
            <a:r>
              <a:rPr lang="en-US"/>
              <a:t>Offer flexible clinic schedules where possible or refer to such facilities where timing is a deterrent to access.</a:t>
            </a:r>
          </a:p>
          <a:p>
            <a:r>
              <a:rPr lang="en-US"/>
              <a:t/>
            </a:r>
          </a:p>
          <a:p>
            <a:r>
              <a:rPr lang="en-US"/>
              <a:t>Sources:</a:t>
            </a:r>
          </a:p>
          <a:p>
            <a:r>
              <a:rPr lang="en-US"/>
              <a:t>Black Experiences in Health Care Symposium Full Report (2020)</a:t>
            </a:r>
          </a:p>
          <a:p>
            <a:r>
              <a:rPr lang="en-US"/>
              <a:t>https://drive.google.com/file/d/1s1ErqLKuwxJWbHuqPePrWWL_Czr7NOP4/view</a:t>
            </a:r>
          </a:p>
          <a:p>
            <a:r>
              <a:rPr lang="en-US"/>
              <a:t/>
            </a:r>
          </a:p>
          <a:p>
            <a:r>
              <a:rPr lang="en-US"/>
              <a:t>Anti-Black Racism and Sexual Reproductive Health Presentation by CHABAC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*Remember to edit lower portion of the slide to reflect Contact information of Presenter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REPRODUCTIVE CANCERS SCREENING AND VACCINATION: Includes screening for breast cancer, cervical cancer, testicular cancer, HPV vaccination. Though not a reproductive cancer, Prostate Cancer in males can also be detected early through testing.</a:t>
            </a:r>
          </a:p>
          <a:p>
            <a:r>
              <a:rPr lang="en-US"/>
              <a:t>GENDER-BASED VIOLENCE (GBV) SUPPORT: Individual and group counselling for survivors of GBV. Also includes referral to relevant resources. </a:t>
            </a:r>
          </a:p>
          <a:p>
            <a:r>
              <a:rPr lang="en-US"/>
              <a:t>POST-SEXUAL ASSAULT SUPPORT: Provides supportive listening and relevant information about sexual violence to victims of sexual assault. Help with navigating the medical and legal aspects</a:t>
            </a:r>
          </a:p>
          <a:p>
            <a:r>
              <a:rPr lang="en-US"/>
              <a:t>SEXUAL HEALTH COUNSELLING/SRH MENTAL HEALTH SERVICES: Includes counselling and consultation services to support mental health concerns for individuals who are experiencing or have experienced a sexual and reproductive event (pregnancy, postpartum depression, abortion, bereavement, sexual performances/function issues, etcetera). Mental health/counselling support for sexually diverse individuals (may include support with accepting ones sexual identity, survivors of conversion therapy – an attempt to “correct” a person’s to sexual identity to achieve heterosexuality, e.t.c).</a:t>
            </a:r>
          </a:p>
          <a:p>
            <a:r>
              <a:rPr lang="en-US"/>
              <a:t>GENDER-AFFIRMING CARE: Refers to a range of social, psychological, behavioral, and medical interventions “designed to support and affirm an individual’s gender identity” when it is opposite/different from the gender they were assigned at birth with the gender they were assigned at birth.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INFORMATION SOURCES</a:t>
            </a:r>
          </a:p>
          <a:p>
            <a:r>
              <a:rPr lang="en-US"/>
              <a:t/>
            </a:r>
          </a:p>
          <a:p>
            <a:r>
              <a:rPr lang="en-US"/>
              <a:t>Definition of ACB-</a:t>
            </a:r>
          </a:p>
          <a:p>
            <a:r>
              <a:rPr lang="en-US"/>
              <a:t>BC Black History Awareness Society: https://bcblackhistory.ca/definitions/#:~:text=In%20Canada%2C%20Black%20Canadian%20is,the%20population%20group%20Visible%20Minority</a:t>
            </a:r>
          </a:p>
          <a:p>
            <a:r>
              <a:rPr lang="en-US"/>
              <a:t/>
            </a:r>
          </a:p>
          <a:p>
            <a:r>
              <a:rPr lang="en-US"/>
              <a:t>Statistics-</a:t>
            </a:r>
          </a:p>
          <a:p>
            <a:r>
              <a:rPr lang="en-US"/>
              <a:t>https://www.statcan.gc.ca/en/dai/smr08/2023/smr08_270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Black people began living in Canada since the 1600s. Most suffered enslavement and even the free Black Canadians faced harsh conditions and discrimination from the 1700s till the 1800s when slavery was finally abolished (Government of Canada, 2023).</a:t>
            </a:r>
          </a:p>
          <a:p>
            <a:r>
              <a:rPr lang="en-US"/>
              <a:t>Present day: Black immigrants’ continued influx to Canada contributes to both cultural diversity and economic advancement. </a:t>
            </a:r>
          </a:p>
          <a:p>
            <a:r>
              <a:rPr lang="en-US"/>
              <a:t>Institutional racism and discrimination still exists today. An acknowledgement of the history of slavery, colonialism, and racism that serve as the bedrock of the ACB history in Canada is crucial to foster inclusivity, encourage dialogue, combat racism, promote social cohesion, and empower Black Canadians.</a:t>
            </a:r>
          </a:p>
          <a:p>
            <a:r>
              <a:rPr lang="en-US"/>
              <a:t/>
            </a:r>
          </a:p>
          <a:p>
            <a:r>
              <a:rPr lang="en-US"/>
              <a:t>INFORMATION SOURCES</a:t>
            </a:r>
          </a:p>
          <a:p>
            <a:r>
              <a:rPr lang="en-US"/>
              <a:t>https://www.canada.ca/en/canadian-heritage/campaigns/black-history-month/historic-black-communities.html</a:t>
            </a:r>
          </a:p>
          <a:p>
            <a:r>
              <a:rPr lang="en-US"/>
              <a:t>https://www.thecanadianencyclopedia.ca/en/article/black-Canadians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MENTAL HEALTH CHALLENGES: Increased depression, anxiety, chronic stress -&gt; Poorer health outcomes</a:t>
            </a:r>
          </a:p>
          <a:p>
            <a:r>
              <a:rPr lang="en-US"/>
              <a:t/>
            </a:r>
          </a:p>
          <a:p>
            <a:r>
              <a:rPr lang="en-US"/>
              <a:t>STRESS-COPING BEHAVIORS: Substance use, unhealthy eating choices</a:t>
            </a:r>
          </a:p>
          <a:p>
            <a:r>
              <a:rPr lang="en-US"/>
              <a:t/>
            </a:r>
          </a:p>
          <a:p>
            <a:r>
              <a:rPr lang="en-US"/>
              <a:t>MISTRUST OF SYSTEM: -&gt; Delayed healthcare access -&gt; Poor health outcomes </a:t>
            </a:r>
          </a:p>
          <a:p>
            <a:r>
              <a:rPr lang="en-US"/>
              <a:t/>
            </a:r>
          </a:p>
          <a:p>
            <a:r>
              <a:rPr lang="en-US"/>
              <a:t>FEAR (of increased stigma, judgement) -&gt; Secrecy &amp; Silence about health issues -&gt; Delayed healthcare access -&gt; Poor health outcomes</a:t>
            </a:r>
          </a:p>
          <a:p>
            <a:r>
              <a:rPr lang="en-US"/>
              <a:t/>
            </a:r>
          </a:p>
          <a:p>
            <a:r>
              <a:rPr lang="en-US"/>
              <a:t>Internalized negative view of own sexual identity -&gt; Poor Health Outcomes (acts as a barrier to person-centered comprehensive sexual health education and care)</a:t>
            </a:r>
          </a:p>
          <a:p>
            <a:r>
              <a:rPr lang="en-US"/>
              <a:t/>
            </a:r>
          </a:p>
          <a:p>
            <a:r>
              <a:rPr lang="en-US"/>
              <a:t>Lack of sexual autonomy -&gt; Poor SRH choices -&gt; Poor health outcomes</a:t>
            </a:r>
          </a:p>
          <a:p>
            <a:r>
              <a:rPr lang="en-US"/>
              <a:t>ALL THESE AFFECT ALL AREAS OF HEALTH INCLUDING SRH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Kimberle Crenshaw is an American Legal Scholar and Human Rights Activist.</a:t>
            </a:r>
          </a:p>
          <a:p>
            <a:r>
              <a:rPr lang="en-US"/>
              <a:t/>
            </a:r>
          </a:p>
          <a:p>
            <a:r>
              <a:rPr lang="en-US"/>
              <a:t>It is a lens through which the overlapping impacts of discrimination based on diverse social determinants of health (gender, race, physical ability, ethnicity, nationality, citizenship, socio-economic status, and more) are better understood.</a:t>
            </a:r>
          </a:p>
          <a:p>
            <a:r>
              <a:rPr lang="en-US"/>
              <a:t/>
            </a:r>
          </a:p>
          <a:p>
            <a:r>
              <a:rPr lang="en-US"/>
              <a:t>Using an intersectional lens also means recognizing the historical contexts surrounding an issue. Long histories of violence and systematic discrimination have created deep inequities that disadvantage some from the outset. These inequalities intersect with each other, for example, poverty, caste systems, racism and sexism, denying people their rights and equal opportunities.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the quote and pause to give room for reflection</a:t>
            </a:r>
          </a:p>
          <a:p>
            <a:r>
              <a:rPr lang="en-US"/>
              <a:t/>
            </a:r>
          </a:p>
          <a:p>
            <a:r>
              <a:rPr lang="en-US"/>
              <a:t>Image source: https://time.com/5786710/kimberle-crenshaw-intersectionality/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factors were identified from ACB community consultations, desk research, and a Canada-wide literature review carried out in this project. Note that the list is not exhaustive and only HCP-related barriers will be discussed.</a:t>
            </a:r>
          </a:p>
          <a:p>
            <a:r>
              <a:rPr lang="en-US"/>
              <a:t/>
            </a:r>
          </a:p>
          <a:p>
            <a:r>
              <a:rPr lang="en-US"/>
              <a:t>1. Individual factors are demographic, psychological or biological factors that influence an individual’s health through attitudes, behaviors and beliefs.</a:t>
            </a:r>
          </a:p>
          <a:p>
            <a:r>
              <a:rPr lang="en-US"/>
              <a:t/>
            </a:r>
          </a:p>
          <a:p>
            <a:r>
              <a:rPr lang="en-US"/>
              <a:t>2. Factors related to the physical and social settings of individuals and families where social relationships take place are categorized as Community-level factors.</a:t>
            </a:r>
          </a:p>
          <a:p>
            <a:r>
              <a:rPr lang="en-US"/>
              <a:t/>
            </a:r>
          </a:p>
          <a:p>
            <a:r>
              <a:rPr lang="en-US"/>
              <a:t>3. Structural and systemic factors include attitudes, policies, practices or systems that produce or maintain unequal access to services in individuals from certain population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Some ACB folks have reported language barrier as a hindrance to accessing services. French-speaking individuals or ESL folks feel frustrated not being able to express their concerns during clinic visits. There may also be a challenge explaining some cultural concepts or complaints in English as there may not be English terms for them. </a:t>
            </a:r>
          </a:p>
          <a:p>
            <a:r>
              <a:rPr lang="en-US"/>
              <a:t/>
            </a:r>
          </a:p>
          <a:p>
            <a:r>
              <a:rPr lang="en-US"/>
              <a:t>2. ACB community members with precarious immigration status do not access services for fear of deportation. Also, not knowing what services are available to people who are undocumented acts as a barrier.</a:t>
            </a:r>
          </a:p>
          <a:p>
            <a:r>
              <a:rPr lang="en-US"/>
              <a:t/>
            </a:r>
          </a:p>
          <a:p>
            <a:r>
              <a:rPr lang="en-US"/>
              <a:t>3. More low income earners found in ACB community leading to increased poverty. Unemployment/underemployment also plays a role and is often accompanied by lack of private insurance and drug coverage. 2016 Canadian Statistics showed that Black women were unemployed twice as much as White women, and over 20% of Black middle-aged folks live in low income settings compared to 12% of their counterparts. This means that such individuals may need to make tough decisions regarding expenses associated with their care (transportation costs) which would impact access to healthcare as individuals.</a:t>
            </a:r>
          </a:p>
          <a:p>
            <a:r>
              <a:rPr lang="en-US"/>
              <a:t/>
            </a:r>
          </a:p>
          <a:p>
            <a:r>
              <a:rPr lang="en-US"/>
              <a:t>4. ACB community members were noticed to have limited or wrong information about SRH topics. Also, they did not know where to go for specific SRH issues.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67.png" Type="http://schemas.openxmlformats.org/officeDocument/2006/relationships/image"/><Relationship Id="rId11" Target="../media/image68.svg" Type="http://schemas.openxmlformats.org/officeDocument/2006/relationships/image"/><Relationship Id="rId12" Target="../media/image69.png" Type="http://schemas.openxmlformats.org/officeDocument/2006/relationships/image"/><Relationship Id="rId13" Target="../media/image70.svg" Type="http://schemas.openxmlformats.org/officeDocument/2006/relationships/image"/><Relationship Id="rId14" Target="../media/image71.png" Type="http://schemas.openxmlformats.org/officeDocument/2006/relationships/image"/><Relationship Id="rId15" Target="../media/image72.svg" Type="http://schemas.openxmlformats.org/officeDocument/2006/relationships/image"/><Relationship Id="rId16" Target="../media/image73.png" Type="http://schemas.openxmlformats.org/officeDocument/2006/relationships/image"/><Relationship Id="rId17" Target="../media/image74.svg" Type="http://schemas.openxmlformats.org/officeDocument/2006/relationships/image"/><Relationship Id="rId18" Target="../media/image75.png" Type="http://schemas.openxmlformats.org/officeDocument/2006/relationships/image"/><Relationship Id="rId19" Target="../media/image76.svg" Type="http://schemas.openxmlformats.org/officeDocument/2006/relationships/image"/><Relationship Id="rId2" Target="../notesSlides/notesSlide2.xml" Type="http://schemas.openxmlformats.org/officeDocument/2006/relationships/notesSlide"/><Relationship Id="rId20" Target="../media/image4.png" Type="http://schemas.openxmlformats.org/officeDocument/2006/relationships/image"/><Relationship Id="rId21" Target="../media/image77.png" Type="http://schemas.openxmlformats.org/officeDocument/2006/relationships/image"/><Relationship Id="rId22" Target="../media/image78.svg" Type="http://schemas.openxmlformats.org/officeDocument/2006/relationships/image"/><Relationship Id="rId23" Target="../media/image7.png" Type="http://schemas.openxmlformats.org/officeDocument/2006/relationships/image"/><Relationship Id="rId24" Target="../media/image8.svg" Type="http://schemas.openxmlformats.org/officeDocument/2006/relationships/image"/><Relationship Id="rId3" Target="../media/image15.png" Type="http://schemas.openxmlformats.org/officeDocument/2006/relationships/image"/><Relationship Id="rId4" Target="../media/image61.png" Type="http://schemas.openxmlformats.org/officeDocument/2006/relationships/image"/><Relationship Id="rId5" Target="../media/image62.svg" Type="http://schemas.openxmlformats.org/officeDocument/2006/relationships/image"/><Relationship Id="rId6" Target="../media/image63.png" Type="http://schemas.openxmlformats.org/officeDocument/2006/relationships/image"/><Relationship Id="rId7" Target="../media/image64.svg" Type="http://schemas.openxmlformats.org/officeDocument/2006/relationships/image"/><Relationship Id="rId8" Target="../media/image65.png" Type="http://schemas.openxmlformats.org/officeDocument/2006/relationships/image"/><Relationship Id="rId9" Target="../media/image66.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85.png" Type="http://schemas.openxmlformats.org/officeDocument/2006/relationships/image"/><Relationship Id="rId11" Target="../media/image86.svg" Type="http://schemas.openxmlformats.org/officeDocument/2006/relationships/image"/><Relationship Id="rId12" Target="../media/image87.png" Type="http://schemas.openxmlformats.org/officeDocument/2006/relationships/image"/><Relationship Id="rId13" Target="../media/image88.svg" Type="http://schemas.openxmlformats.org/officeDocument/2006/relationships/image"/><Relationship Id="rId14" Target="../media/image4.png" Type="http://schemas.openxmlformats.org/officeDocument/2006/relationships/image"/><Relationship Id="rId15" Target="../media/image7.png" Type="http://schemas.openxmlformats.org/officeDocument/2006/relationships/image"/><Relationship Id="rId16" Target="../media/image8.svg" Type="http://schemas.openxmlformats.org/officeDocument/2006/relationships/image"/><Relationship Id="rId2" Target="../notesSlides/notesSlide3.xml" Type="http://schemas.openxmlformats.org/officeDocument/2006/relationships/notesSlide"/><Relationship Id="rId3" Target="../media/image15.png" Type="http://schemas.openxmlformats.org/officeDocument/2006/relationships/image"/><Relationship Id="rId4" Target="../media/image79.png" Type="http://schemas.openxmlformats.org/officeDocument/2006/relationships/image"/><Relationship Id="rId5" Target="../media/image80.svg" Type="http://schemas.openxmlformats.org/officeDocument/2006/relationships/image"/><Relationship Id="rId6" Target="../media/image81.png" Type="http://schemas.openxmlformats.org/officeDocument/2006/relationships/image"/><Relationship Id="rId7" Target="../media/image82.svg" Type="http://schemas.openxmlformats.org/officeDocument/2006/relationships/image"/><Relationship Id="rId8" Target="../media/image83.png" Type="http://schemas.openxmlformats.org/officeDocument/2006/relationships/image"/><Relationship Id="rId9" Target="../media/image84.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89.png" Type="http://schemas.openxmlformats.org/officeDocument/2006/relationships/image"/><Relationship Id="rId12" Target="../media/image90.svg" Type="http://schemas.openxmlformats.org/officeDocument/2006/relationships/image"/><Relationship Id="rId13" Target="../media/image81.png" Type="http://schemas.openxmlformats.org/officeDocument/2006/relationships/image"/><Relationship Id="rId14" Target="../media/image82.svg" Type="http://schemas.openxmlformats.org/officeDocument/2006/relationships/image"/><Relationship Id="rId15" Target="../media/image87.png" Type="http://schemas.openxmlformats.org/officeDocument/2006/relationships/image"/><Relationship Id="rId16" Target="../media/image88.svg" Type="http://schemas.openxmlformats.org/officeDocument/2006/relationships/image"/><Relationship Id="rId2" Target="../notesSlides/notesSlide4.xml" Type="http://schemas.openxmlformats.org/officeDocument/2006/relationships/notesSlide"/><Relationship Id="rId3" Target="../media/image15.png" Type="http://schemas.openxmlformats.org/officeDocument/2006/relationships/image"/><Relationship Id="rId4" Target="../media/image83.png" Type="http://schemas.openxmlformats.org/officeDocument/2006/relationships/image"/><Relationship Id="rId5" Target="../media/image84.svg" Type="http://schemas.openxmlformats.org/officeDocument/2006/relationships/image"/><Relationship Id="rId6" Target="../media/image85.png" Type="http://schemas.openxmlformats.org/officeDocument/2006/relationships/image"/><Relationship Id="rId7" Target="../media/image86.svg" Type="http://schemas.openxmlformats.org/officeDocument/2006/relationships/image"/><Relationship Id="rId8" Target="../media/image4.png" Type="http://schemas.openxmlformats.org/officeDocument/2006/relationships/image"/><Relationship Id="rId9" Target="../media/image7.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4.svg" Type="http://schemas.openxmlformats.org/officeDocument/2006/relationships/image"/><Relationship Id="rId11" Target="../media/image95.png" Type="http://schemas.openxmlformats.org/officeDocument/2006/relationships/image"/><Relationship Id="rId12" Target="../media/image96.svg" Type="http://schemas.openxmlformats.org/officeDocument/2006/relationships/image"/><Relationship Id="rId13" Target="../media/image97.png" Type="http://schemas.openxmlformats.org/officeDocument/2006/relationships/image"/><Relationship Id="rId14" Target="../media/image98.svg" Type="http://schemas.openxmlformats.org/officeDocument/2006/relationships/image"/><Relationship Id="rId2" Target="../notesSlides/notesSlide6.xml" Type="http://schemas.openxmlformats.org/officeDocument/2006/relationships/notesSlide"/><Relationship Id="rId3" Target="../media/image15.png" Type="http://schemas.openxmlformats.org/officeDocument/2006/relationships/image"/><Relationship Id="rId4" Target="../media/image4.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1.png" Type="http://schemas.openxmlformats.org/officeDocument/2006/relationships/image"/><Relationship Id="rId8" Target="../media/image92.svg" Type="http://schemas.openxmlformats.org/officeDocument/2006/relationships/image"/><Relationship Id="rId9" Target="../media/image93.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9.png" Type="http://schemas.openxmlformats.org/officeDocument/2006/relationships/image"/><Relationship Id="rId7" Target="../media/image100.svg" Type="http://schemas.openxmlformats.org/officeDocument/2006/relationships/image"/><Relationship Id="rId8" Target="../media/image101.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08.png" Type="http://schemas.openxmlformats.org/officeDocument/2006/relationships/image"/><Relationship Id="rId11" Target="../media/image109.svg" Type="http://schemas.openxmlformats.org/officeDocument/2006/relationships/image"/><Relationship Id="rId12" Target="../media/image110.png" Type="http://schemas.openxmlformats.org/officeDocument/2006/relationships/image"/><Relationship Id="rId13" Target="../media/image111.svg" Type="http://schemas.openxmlformats.org/officeDocument/2006/relationships/image"/><Relationship Id="rId14" Target="../media/image4.png" Type="http://schemas.openxmlformats.org/officeDocument/2006/relationships/image"/><Relationship Id="rId15" Target="../media/image7.png" Type="http://schemas.openxmlformats.org/officeDocument/2006/relationships/image"/><Relationship Id="rId16" Target="../media/image8.svg" Type="http://schemas.openxmlformats.org/officeDocument/2006/relationships/image"/><Relationship Id="rId2" Target="../notesSlides/notesSlide8.xml" Type="http://schemas.openxmlformats.org/officeDocument/2006/relationships/notesSlide"/><Relationship Id="rId3" Target="../media/image15.png" Type="http://schemas.openxmlformats.org/officeDocument/2006/relationships/image"/><Relationship Id="rId4" Target="../media/image102.png" Type="http://schemas.openxmlformats.org/officeDocument/2006/relationships/image"/><Relationship Id="rId5" Target="../media/image103.svg" Type="http://schemas.openxmlformats.org/officeDocument/2006/relationships/image"/><Relationship Id="rId6" Target="../media/image104.png" Type="http://schemas.openxmlformats.org/officeDocument/2006/relationships/image"/><Relationship Id="rId7" Target="../media/image105.svg" Type="http://schemas.openxmlformats.org/officeDocument/2006/relationships/image"/><Relationship Id="rId8" Target="../media/image106.png" Type="http://schemas.openxmlformats.org/officeDocument/2006/relationships/image"/><Relationship Id="rId9" Target="../media/image107.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9.png" Type="http://schemas.openxmlformats.org/officeDocument/2006/relationships/image"/><Relationship Id="rId7" Target="../media/image100.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9.png" Type="http://schemas.openxmlformats.org/officeDocument/2006/relationships/image"/><Relationship Id="rId7" Target="../media/image100.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9.png" Type="http://schemas.openxmlformats.org/officeDocument/2006/relationships/image"/><Relationship Id="rId7" Target="../media/image100.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 Id="rId4" Target="../media/image112.png" Type="http://schemas.openxmlformats.org/officeDocument/2006/relationships/image"/><Relationship Id="rId5" Target="../media/image113.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14.png" Type="http://schemas.openxmlformats.org/officeDocument/2006/relationships/image"/><Relationship Id="rId7" Target="../media/image115.sv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14.png" Type="http://schemas.openxmlformats.org/officeDocument/2006/relationships/image"/><Relationship Id="rId7" Target="../media/image115.sv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14.png" Type="http://schemas.openxmlformats.org/officeDocument/2006/relationships/image"/><Relationship Id="rId7" Target="../media/image115.sv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9.png" Type="http://schemas.openxmlformats.org/officeDocument/2006/relationships/image"/><Relationship Id="rId7" Target="../media/image100.sv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16.png" Type="http://schemas.openxmlformats.org/officeDocument/2006/relationships/image"/><Relationship Id="rId4" Target="../media/image4.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https://www.statcan.gc.ca/en/dai/smr08/2023/smr08_270" TargetMode="External" Type="http://schemas.openxmlformats.org/officeDocument/2006/relationships/hyperlink"/><Relationship Id="rId3" Target="https://www.thecanadianencyclopedia.ca/en/article/black-Canadians" TargetMode="External" Type="http://schemas.openxmlformats.org/officeDocument/2006/relationships/hyperlink"/><Relationship Id="rId4" Target="../media/image4.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117.png" Type="http://schemas.openxmlformats.org/officeDocument/2006/relationships/image"/><Relationship Id="rId6" Target="../media/image118.sv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22.png" Type="http://schemas.openxmlformats.org/officeDocument/2006/relationships/image"/><Relationship Id="rId11" Target="../media/image123.svg" Type="http://schemas.openxmlformats.org/officeDocument/2006/relationships/image"/><Relationship Id="rId12" Target="../media/image124.png" Type="http://schemas.openxmlformats.org/officeDocument/2006/relationships/image"/><Relationship Id="rId13" Target="../media/image125.svg" Type="http://schemas.openxmlformats.org/officeDocument/2006/relationships/image"/><Relationship Id="rId14" Target="../media/image126.png" Type="http://schemas.openxmlformats.org/officeDocument/2006/relationships/image"/><Relationship Id="rId15" Target="../media/image127.svg" Type="http://schemas.openxmlformats.org/officeDocument/2006/relationships/image"/><Relationship Id="rId2" Target="../notesSlides/notesSlide19.xml" Type="http://schemas.openxmlformats.org/officeDocument/2006/relationships/notesSlide"/><Relationship Id="rId3" Target="../media/image116.png" Type="http://schemas.openxmlformats.org/officeDocument/2006/relationships/image"/><Relationship Id="rId4" Target="../media/image4.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19.png" Type="http://schemas.openxmlformats.org/officeDocument/2006/relationships/image"/><Relationship Id="rId8" Target="../media/image120.png" Type="http://schemas.openxmlformats.org/officeDocument/2006/relationships/image"/><Relationship Id="rId9" Target="../media/image121.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4.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4.pn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14" Target="../media/image28.png" Type="http://schemas.openxmlformats.org/officeDocument/2006/relationships/image"/><Relationship Id="rId15" Target="../media/image29.svg" Type="http://schemas.openxmlformats.org/officeDocument/2006/relationships/image"/><Relationship Id="rId16" Target="../media/image30.png" Type="http://schemas.openxmlformats.org/officeDocument/2006/relationships/image"/><Relationship Id="rId17" Target="../media/image31.svg" Type="http://schemas.openxmlformats.org/officeDocument/2006/relationships/image"/><Relationship Id="rId18" Target="../media/image32.png" Type="http://schemas.openxmlformats.org/officeDocument/2006/relationships/image"/><Relationship Id="rId19" Target="../media/image33.svg" Type="http://schemas.openxmlformats.org/officeDocument/2006/relationships/image"/><Relationship Id="rId2" Target="../media/image15.png" Type="http://schemas.openxmlformats.org/officeDocument/2006/relationships/image"/><Relationship Id="rId20" Target="../media/image34.png" Type="http://schemas.openxmlformats.org/officeDocument/2006/relationships/image"/><Relationship Id="rId21" Target="../media/image35.sv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6.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2" Target="../media/image4.png" Type="http://schemas.openxmlformats.org/officeDocument/2006/relationships/image"/><Relationship Id="rId3" Target="../media/image36.png" Type="http://schemas.openxmlformats.org/officeDocument/2006/relationships/image"/><Relationship Id="rId4" Target="../media/image37.png" Type="http://schemas.openxmlformats.org/officeDocument/2006/relationships/image"/><Relationship Id="rId5" Target="../media/image38.jpeg" Type="http://schemas.openxmlformats.org/officeDocument/2006/relationships/image"/><Relationship Id="rId6" Target="../media/image39.png" Type="http://schemas.openxmlformats.org/officeDocument/2006/relationships/image"/><Relationship Id="rId7" Target="../media/image40.jpeg" Type="http://schemas.openxmlformats.org/officeDocument/2006/relationships/image"/><Relationship Id="rId8" Target="../media/image41.png" Type="http://schemas.openxmlformats.org/officeDocument/2006/relationships/image"/><Relationship Id="rId9" Target="../media/image42.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43.png" Type="http://schemas.openxmlformats.org/officeDocument/2006/relationships/image"/><Relationship Id="rId4" Target="../media/image44.svg" Type="http://schemas.openxmlformats.org/officeDocument/2006/relationships/image"/><Relationship Id="rId5" Target="../media/image4.pn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45.png" Type="http://schemas.openxmlformats.org/officeDocument/2006/relationships/image"/><Relationship Id="rId4" Target="../media/image46.svg" Type="http://schemas.openxmlformats.org/officeDocument/2006/relationships/image"/><Relationship Id="rId5" Target="../media/image4.pn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5.png" Type="http://schemas.openxmlformats.org/officeDocument/2006/relationships/image"/><Relationship Id="rId11" Target="../media/image56.svg" Type="http://schemas.openxmlformats.org/officeDocument/2006/relationships/image"/><Relationship Id="rId12" Target="../media/image57.png" Type="http://schemas.openxmlformats.org/officeDocument/2006/relationships/image"/><Relationship Id="rId13" Target="../media/image58.svg" Type="http://schemas.openxmlformats.org/officeDocument/2006/relationships/image"/><Relationship Id="rId14" Target="../media/image59.png" Type="http://schemas.openxmlformats.org/officeDocument/2006/relationships/image"/><Relationship Id="rId15" Target="../media/image60.svg" Type="http://schemas.openxmlformats.org/officeDocument/2006/relationships/image"/><Relationship Id="rId16" Target="../media/image4.png" Type="http://schemas.openxmlformats.org/officeDocument/2006/relationships/image"/><Relationship Id="rId17" Target="../media/image7.png" Type="http://schemas.openxmlformats.org/officeDocument/2006/relationships/image"/><Relationship Id="rId18" Target="../media/image8.svg" Type="http://schemas.openxmlformats.org/officeDocument/2006/relationships/image"/><Relationship Id="rId2" Target="../notesSlides/notesSlide1.xml" Type="http://schemas.openxmlformats.org/officeDocument/2006/relationships/notesSlide"/><Relationship Id="rId3" Target="../media/image15.pn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53.png" Type="http://schemas.openxmlformats.org/officeDocument/2006/relationships/image"/><Relationship Id="rId9" Target="../media/image5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0" y="5143500"/>
            <a:ext cx="18288000" cy="6906869"/>
          </a:xfrm>
          <a:custGeom>
            <a:avLst/>
            <a:gdLst/>
            <a:ahLst/>
            <a:cxnLst/>
            <a:rect r="r" b="b" t="t" l="l"/>
            <a:pathLst>
              <a:path h="6906869" w="18288000">
                <a:moveTo>
                  <a:pt x="0" y="0"/>
                </a:moveTo>
                <a:lnTo>
                  <a:pt x="18288000" y="0"/>
                </a:lnTo>
                <a:lnTo>
                  <a:pt x="18288000" y="6906869"/>
                </a:lnTo>
                <a:lnTo>
                  <a:pt x="0" y="69068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63176" y="9162811"/>
            <a:ext cx="2215797" cy="945407"/>
          </a:xfrm>
          <a:custGeom>
            <a:avLst/>
            <a:gdLst/>
            <a:ahLst/>
            <a:cxnLst/>
            <a:rect r="r" b="b" t="t" l="l"/>
            <a:pathLst>
              <a:path h="945407" w="2215797">
                <a:moveTo>
                  <a:pt x="0" y="0"/>
                </a:moveTo>
                <a:lnTo>
                  <a:pt x="2215797" y="0"/>
                </a:lnTo>
                <a:lnTo>
                  <a:pt x="2215797" y="945407"/>
                </a:lnTo>
                <a:lnTo>
                  <a:pt x="0" y="945407"/>
                </a:lnTo>
                <a:lnTo>
                  <a:pt x="0" y="0"/>
                </a:lnTo>
                <a:close/>
              </a:path>
            </a:pathLst>
          </a:custGeom>
          <a:blipFill>
            <a:blip r:embed="rId4"/>
            <a:stretch>
              <a:fillRect l="0" t="0" r="0" b="0"/>
            </a:stretch>
          </a:blipFill>
        </p:spPr>
      </p:sp>
      <p:sp>
        <p:nvSpPr>
          <p:cNvPr name="Freeform 4" id="4"/>
          <p:cNvSpPr/>
          <p:nvPr/>
        </p:nvSpPr>
        <p:spPr>
          <a:xfrm flipH="false" flipV="false" rot="0">
            <a:off x="16039622" y="8038622"/>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5"/>
            <a:stretch>
              <a:fillRect l="0" t="0" r="0" b="0"/>
            </a:stretch>
          </a:blipFill>
        </p:spPr>
      </p:sp>
      <p:sp>
        <p:nvSpPr>
          <p:cNvPr name="TextBox 5" id="5"/>
          <p:cNvSpPr txBox="true"/>
          <p:nvPr/>
        </p:nvSpPr>
        <p:spPr>
          <a:xfrm rot="0">
            <a:off x="2478973" y="664274"/>
            <a:ext cx="14362592" cy="2066796"/>
          </a:xfrm>
          <a:prstGeom prst="rect">
            <a:avLst/>
          </a:prstGeom>
        </p:spPr>
        <p:txBody>
          <a:bodyPr anchor="t" rtlCol="false" tIns="0" lIns="0" bIns="0" rIns="0">
            <a:spAutoFit/>
          </a:bodyPr>
          <a:lstStyle/>
          <a:p>
            <a:pPr algn="ctr">
              <a:lnSpc>
                <a:spcPts val="5340"/>
              </a:lnSpc>
            </a:pPr>
            <a:r>
              <a:rPr lang="en-US" sz="5449">
                <a:solidFill>
                  <a:srgbClr val="000000"/>
                </a:solidFill>
                <a:latin typeface="Pragmatica Bold"/>
              </a:rPr>
              <a:t>BARRIERS TO SEXUAL &amp; REPRODUCTIVE HEALTH (SRH) IN AFRICAN, CARIBBEAN &amp; BLACK (ACB) CANADIANS</a:t>
            </a:r>
          </a:p>
        </p:txBody>
      </p:sp>
      <p:sp>
        <p:nvSpPr>
          <p:cNvPr name="TextBox 6" id="6"/>
          <p:cNvSpPr txBox="true"/>
          <p:nvPr/>
        </p:nvSpPr>
        <p:spPr>
          <a:xfrm rot="0">
            <a:off x="8690036" y="8233806"/>
            <a:ext cx="8223128" cy="1810385"/>
          </a:xfrm>
          <a:prstGeom prst="rect">
            <a:avLst/>
          </a:prstGeom>
        </p:spPr>
        <p:txBody>
          <a:bodyPr anchor="t" rtlCol="false" tIns="0" lIns="0" bIns="0" rIns="0">
            <a:spAutoFit/>
          </a:bodyPr>
          <a:lstStyle/>
          <a:p>
            <a:pPr algn="ctr">
              <a:lnSpc>
                <a:spcPts val="3640"/>
              </a:lnSpc>
            </a:pPr>
            <a:r>
              <a:rPr lang="en-US" sz="2600">
                <a:solidFill>
                  <a:srgbClr val="1D1D1E"/>
                </a:solidFill>
                <a:latin typeface="Barlow"/>
              </a:rPr>
              <a:t>A PRESENTATION FOR </a:t>
            </a:r>
            <a:r>
              <a:rPr lang="en-US" sz="2600">
                <a:solidFill>
                  <a:srgbClr val="1D1D1E"/>
                </a:solidFill>
                <a:latin typeface="Barlow Bold"/>
              </a:rPr>
              <a:t>HEALTHCARE PROVIDERS</a:t>
            </a:r>
          </a:p>
          <a:p>
            <a:pPr algn="ctr">
              <a:lnSpc>
                <a:spcPts val="3640"/>
              </a:lnSpc>
            </a:pPr>
            <a:r>
              <a:rPr lang="en-US" sz="2600">
                <a:solidFill>
                  <a:srgbClr val="1D1D1E"/>
                </a:solidFill>
                <a:latin typeface="Barlow Italics"/>
              </a:rPr>
              <a:t>By </a:t>
            </a:r>
            <a:r>
              <a:rPr lang="en-US" sz="2600">
                <a:solidFill>
                  <a:srgbClr val="1D1D1E"/>
                </a:solidFill>
                <a:latin typeface="Barlow Bold Italics"/>
              </a:rPr>
              <a:t>FT Adepeko</a:t>
            </a:r>
          </a:p>
          <a:p>
            <a:pPr algn="ctr">
              <a:lnSpc>
                <a:spcPts val="3640"/>
              </a:lnSpc>
            </a:pPr>
            <a:r>
              <a:rPr lang="en-US" sz="2600">
                <a:solidFill>
                  <a:srgbClr val="1D1D1E"/>
                </a:solidFill>
                <a:latin typeface="Barlow Bold Italics"/>
              </a:rPr>
              <a:t>Sexual and Reproductive Health National Project Coordinator, CHABAC/HIV EDMONTON</a:t>
            </a:r>
          </a:p>
        </p:txBody>
      </p:sp>
      <p:sp>
        <p:nvSpPr>
          <p:cNvPr name="Freeform 7" id="7"/>
          <p:cNvSpPr/>
          <p:nvPr/>
        </p:nvSpPr>
        <p:spPr>
          <a:xfrm flipH="false" flipV="false" rot="0">
            <a:off x="6181184" y="3344869"/>
            <a:ext cx="6958170" cy="4322763"/>
          </a:xfrm>
          <a:custGeom>
            <a:avLst/>
            <a:gdLst/>
            <a:ahLst/>
            <a:cxnLst/>
            <a:rect r="r" b="b" t="t" l="l"/>
            <a:pathLst>
              <a:path h="4322763" w="6958170">
                <a:moveTo>
                  <a:pt x="0" y="0"/>
                </a:moveTo>
                <a:lnTo>
                  <a:pt x="6958170" y="0"/>
                </a:lnTo>
                <a:lnTo>
                  <a:pt x="6958170" y="4322763"/>
                </a:lnTo>
                <a:lnTo>
                  <a:pt x="0" y="43227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728765" y="2358119"/>
            <a:ext cx="2769950" cy="2800812"/>
          </a:xfrm>
          <a:custGeom>
            <a:avLst/>
            <a:gdLst/>
            <a:ahLst/>
            <a:cxnLst/>
            <a:rect r="r" b="b" t="t" l="l"/>
            <a:pathLst>
              <a:path h="2800812" w="2769950">
                <a:moveTo>
                  <a:pt x="0" y="0"/>
                </a:moveTo>
                <a:lnTo>
                  <a:pt x="2769950" y="0"/>
                </a:lnTo>
                <a:lnTo>
                  <a:pt x="2769950" y="2800812"/>
                </a:lnTo>
                <a:lnTo>
                  <a:pt x="0" y="2800812"/>
                </a:lnTo>
                <a:lnTo>
                  <a:pt x="0" y="0"/>
                </a:lnTo>
                <a:close/>
              </a:path>
            </a:pathLst>
          </a:custGeom>
          <a:blipFill>
            <a:blip r:embed="rId3"/>
            <a:stretch>
              <a:fillRect l="-11267" t="0" r="0" b="0"/>
            </a:stretch>
          </a:blipFill>
        </p:spPr>
      </p:sp>
      <p:sp>
        <p:nvSpPr>
          <p:cNvPr name="Freeform 3" id="3"/>
          <p:cNvSpPr/>
          <p:nvPr/>
        </p:nvSpPr>
        <p:spPr>
          <a:xfrm flipH="false" flipV="false" rot="-5400000">
            <a:off x="7889834" y="2421620"/>
            <a:ext cx="3047383" cy="2769310"/>
          </a:xfrm>
          <a:custGeom>
            <a:avLst/>
            <a:gdLst/>
            <a:ahLst/>
            <a:cxnLst/>
            <a:rect r="r" b="b" t="t" l="l"/>
            <a:pathLst>
              <a:path h="2769310" w="3047383">
                <a:moveTo>
                  <a:pt x="0" y="0"/>
                </a:moveTo>
                <a:lnTo>
                  <a:pt x="3047384" y="0"/>
                </a:lnTo>
                <a:lnTo>
                  <a:pt x="3047384" y="2769310"/>
                </a:lnTo>
                <a:lnTo>
                  <a:pt x="0" y="2769310"/>
                </a:lnTo>
                <a:lnTo>
                  <a:pt x="0" y="0"/>
                </a:lnTo>
                <a:close/>
              </a:path>
            </a:pathLst>
          </a:custGeom>
          <a:blipFill>
            <a:blip r:embed="rId3"/>
            <a:stretch>
              <a:fillRect l="0" t="0" r="0" b="0"/>
            </a:stretch>
          </a:blipFill>
        </p:spPr>
      </p:sp>
      <p:grpSp>
        <p:nvGrpSpPr>
          <p:cNvPr name="Group 4" id="4"/>
          <p:cNvGrpSpPr/>
          <p:nvPr/>
        </p:nvGrpSpPr>
        <p:grpSpPr>
          <a:xfrm rot="0">
            <a:off x="2189160" y="2505338"/>
            <a:ext cx="2242059" cy="2608942"/>
            <a:chOff x="0" y="0"/>
            <a:chExt cx="698500" cy="812800"/>
          </a:xfrm>
        </p:grpSpPr>
        <p:sp>
          <p:nvSpPr>
            <p:cNvPr name="Freeform 5" id="5"/>
            <p:cNvSpPr/>
            <p:nvPr/>
          </p:nvSpPr>
          <p:spPr>
            <a:xfrm flipH="false" flipV="false" rot="0">
              <a:off x="0" y="10257"/>
              <a:ext cx="698500" cy="792286"/>
            </a:xfrm>
            <a:custGeom>
              <a:avLst/>
              <a:gdLst/>
              <a:ahLst/>
              <a:cxnLst/>
              <a:rect r="r" b="b" t="t" l="l"/>
              <a:pathLst>
                <a:path h="792286" w="698500">
                  <a:moveTo>
                    <a:pt x="395418" y="16605"/>
                  </a:moveTo>
                  <a:lnTo>
                    <a:pt x="652332" y="166081"/>
                  </a:lnTo>
                  <a:cubicBezTo>
                    <a:pt x="680915" y="182712"/>
                    <a:pt x="698500" y="213287"/>
                    <a:pt x="698500" y="246357"/>
                  </a:cubicBezTo>
                  <a:lnTo>
                    <a:pt x="698500" y="545929"/>
                  </a:lnTo>
                  <a:cubicBezTo>
                    <a:pt x="698500" y="578999"/>
                    <a:pt x="680915" y="609574"/>
                    <a:pt x="652332" y="626205"/>
                  </a:cubicBezTo>
                  <a:lnTo>
                    <a:pt x="395418" y="775681"/>
                  </a:lnTo>
                  <a:cubicBezTo>
                    <a:pt x="366879" y="792286"/>
                    <a:pt x="331621" y="792286"/>
                    <a:pt x="303082" y="775681"/>
                  </a:cubicBezTo>
                  <a:lnTo>
                    <a:pt x="46168" y="626205"/>
                  </a:lnTo>
                  <a:cubicBezTo>
                    <a:pt x="17585" y="609574"/>
                    <a:pt x="0" y="578999"/>
                    <a:pt x="0" y="545929"/>
                  </a:cubicBezTo>
                  <a:lnTo>
                    <a:pt x="0" y="246357"/>
                  </a:lnTo>
                  <a:cubicBezTo>
                    <a:pt x="0" y="213287"/>
                    <a:pt x="17585" y="182712"/>
                    <a:pt x="46168" y="166081"/>
                  </a:cubicBezTo>
                  <a:lnTo>
                    <a:pt x="303082" y="16605"/>
                  </a:lnTo>
                  <a:cubicBezTo>
                    <a:pt x="331621" y="0"/>
                    <a:pt x="366879" y="0"/>
                    <a:pt x="395418" y="16605"/>
                  </a:cubicBezTo>
                  <a:close/>
                </a:path>
              </a:pathLst>
            </a:custGeom>
            <a:gradFill rotWithShape="true">
              <a:gsLst>
                <a:gs pos="0">
                  <a:srgbClr val="1F3B80">
                    <a:alpha val="100000"/>
                  </a:srgbClr>
                </a:gs>
                <a:gs pos="100000">
                  <a:srgbClr val="3183ED">
                    <a:alpha val="100000"/>
                  </a:srgbClr>
                </a:gs>
              </a:gsLst>
              <a:lin ang="2700000"/>
            </a:gradFill>
            <a:ln w="12700" cap="sq">
              <a:solidFill>
                <a:srgbClr val="000000"/>
              </a:solidFill>
              <a:prstDash val="solid"/>
              <a:miter/>
            </a:ln>
          </p:spPr>
        </p:sp>
      </p:grpSp>
      <p:grpSp>
        <p:nvGrpSpPr>
          <p:cNvPr name="Group 6" id="6"/>
          <p:cNvGrpSpPr/>
          <p:nvPr/>
        </p:nvGrpSpPr>
        <p:grpSpPr>
          <a:xfrm rot="0">
            <a:off x="8543330" y="2505338"/>
            <a:ext cx="2267170" cy="2638162"/>
            <a:chOff x="0" y="0"/>
            <a:chExt cx="698500" cy="812800"/>
          </a:xfrm>
        </p:grpSpPr>
        <p:sp>
          <p:nvSpPr>
            <p:cNvPr name="Freeform 7" id="7"/>
            <p:cNvSpPr/>
            <p:nvPr/>
          </p:nvSpPr>
          <p:spPr>
            <a:xfrm flipH="false" flipV="false" rot="0">
              <a:off x="0" y="10143"/>
              <a:ext cx="698500" cy="792513"/>
            </a:xfrm>
            <a:custGeom>
              <a:avLst/>
              <a:gdLst/>
              <a:ahLst/>
              <a:cxnLst/>
              <a:rect r="r" b="b" t="t" l="l"/>
              <a:pathLst>
                <a:path h="792513" w="698500">
                  <a:moveTo>
                    <a:pt x="394907" y="16421"/>
                  </a:moveTo>
                  <a:lnTo>
                    <a:pt x="652843" y="166493"/>
                  </a:lnTo>
                  <a:cubicBezTo>
                    <a:pt x="681110" y="182939"/>
                    <a:pt x="698500" y="213176"/>
                    <a:pt x="698500" y="245880"/>
                  </a:cubicBezTo>
                  <a:lnTo>
                    <a:pt x="698500" y="546634"/>
                  </a:lnTo>
                  <a:cubicBezTo>
                    <a:pt x="698500" y="579338"/>
                    <a:pt x="681110" y="609575"/>
                    <a:pt x="652843" y="626021"/>
                  </a:cubicBezTo>
                  <a:lnTo>
                    <a:pt x="394907" y="776093"/>
                  </a:lnTo>
                  <a:cubicBezTo>
                    <a:pt x="366684" y="792514"/>
                    <a:pt x="331816" y="792514"/>
                    <a:pt x="303593" y="776093"/>
                  </a:cubicBezTo>
                  <a:lnTo>
                    <a:pt x="45657" y="626021"/>
                  </a:lnTo>
                  <a:cubicBezTo>
                    <a:pt x="17390" y="609575"/>
                    <a:pt x="0" y="579338"/>
                    <a:pt x="0" y="546634"/>
                  </a:cubicBezTo>
                  <a:lnTo>
                    <a:pt x="0" y="245880"/>
                  </a:lnTo>
                  <a:cubicBezTo>
                    <a:pt x="0" y="213176"/>
                    <a:pt x="17390" y="182939"/>
                    <a:pt x="45657" y="166493"/>
                  </a:cubicBezTo>
                  <a:lnTo>
                    <a:pt x="303593" y="16421"/>
                  </a:lnTo>
                  <a:cubicBezTo>
                    <a:pt x="331816" y="0"/>
                    <a:pt x="366684" y="0"/>
                    <a:pt x="394907" y="16421"/>
                  </a:cubicBezTo>
                  <a:close/>
                </a:path>
              </a:pathLst>
            </a:custGeom>
            <a:gradFill rotWithShape="true">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name="Freeform 8" id="8"/>
          <p:cNvSpPr/>
          <p:nvPr/>
        </p:nvSpPr>
        <p:spPr>
          <a:xfrm flipH="false" flipV="false" rot="-5400000">
            <a:off x="13415836" y="2416379"/>
            <a:ext cx="3361748" cy="3054988"/>
          </a:xfrm>
          <a:custGeom>
            <a:avLst/>
            <a:gdLst/>
            <a:ahLst/>
            <a:cxnLst/>
            <a:rect r="r" b="b" t="t" l="l"/>
            <a:pathLst>
              <a:path h="3054988" w="3361748">
                <a:moveTo>
                  <a:pt x="0" y="0"/>
                </a:moveTo>
                <a:lnTo>
                  <a:pt x="3361747" y="0"/>
                </a:lnTo>
                <a:lnTo>
                  <a:pt x="3361747" y="3054988"/>
                </a:lnTo>
                <a:lnTo>
                  <a:pt x="0" y="3054988"/>
                </a:lnTo>
                <a:lnTo>
                  <a:pt x="0" y="0"/>
                </a:lnTo>
                <a:close/>
              </a:path>
            </a:pathLst>
          </a:custGeom>
          <a:blipFill>
            <a:blip r:embed="rId3"/>
            <a:stretch>
              <a:fillRect l="0" t="0" r="0" b="0"/>
            </a:stretch>
          </a:blipFill>
        </p:spPr>
      </p:sp>
      <p:grpSp>
        <p:nvGrpSpPr>
          <p:cNvPr name="Group 9" id="9"/>
          <p:cNvGrpSpPr/>
          <p:nvPr/>
        </p:nvGrpSpPr>
        <p:grpSpPr>
          <a:xfrm rot="0">
            <a:off x="13965488" y="2627542"/>
            <a:ext cx="2262444" cy="2632662"/>
            <a:chOff x="0" y="0"/>
            <a:chExt cx="698500" cy="812800"/>
          </a:xfrm>
        </p:grpSpPr>
        <p:sp>
          <p:nvSpPr>
            <p:cNvPr name="Freeform 10" id="10"/>
            <p:cNvSpPr/>
            <p:nvPr/>
          </p:nvSpPr>
          <p:spPr>
            <a:xfrm flipH="false" flipV="false" rot="0">
              <a:off x="0" y="10164"/>
              <a:ext cx="698500" cy="792471"/>
            </a:xfrm>
            <a:custGeom>
              <a:avLst/>
              <a:gdLst/>
              <a:ahLst/>
              <a:cxnLst/>
              <a:rect r="r" b="b" t="t" l="l"/>
              <a:pathLst>
                <a:path h="792471" w="698500">
                  <a:moveTo>
                    <a:pt x="395003" y="16456"/>
                  </a:moveTo>
                  <a:lnTo>
                    <a:pt x="652748" y="166416"/>
                  </a:lnTo>
                  <a:cubicBezTo>
                    <a:pt x="681074" y="182897"/>
                    <a:pt x="698500" y="213197"/>
                    <a:pt x="698500" y="245969"/>
                  </a:cubicBezTo>
                  <a:lnTo>
                    <a:pt x="698500" y="546503"/>
                  </a:lnTo>
                  <a:cubicBezTo>
                    <a:pt x="698500" y="579275"/>
                    <a:pt x="681074" y="609575"/>
                    <a:pt x="652748" y="626056"/>
                  </a:cubicBezTo>
                  <a:lnTo>
                    <a:pt x="395003" y="776016"/>
                  </a:lnTo>
                  <a:cubicBezTo>
                    <a:pt x="366720" y="792472"/>
                    <a:pt x="331780" y="792472"/>
                    <a:pt x="303497" y="776016"/>
                  </a:cubicBezTo>
                  <a:lnTo>
                    <a:pt x="45753" y="626056"/>
                  </a:lnTo>
                  <a:cubicBezTo>
                    <a:pt x="17426" y="609575"/>
                    <a:pt x="0" y="579275"/>
                    <a:pt x="0" y="546503"/>
                  </a:cubicBezTo>
                  <a:lnTo>
                    <a:pt x="0" y="245969"/>
                  </a:lnTo>
                  <a:cubicBezTo>
                    <a:pt x="0" y="213197"/>
                    <a:pt x="17426" y="182897"/>
                    <a:pt x="45753" y="166416"/>
                  </a:cubicBezTo>
                  <a:lnTo>
                    <a:pt x="303497" y="16456"/>
                  </a:lnTo>
                  <a:cubicBezTo>
                    <a:pt x="331780" y="0"/>
                    <a:pt x="366720" y="0"/>
                    <a:pt x="395003" y="16456"/>
                  </a:cubicBezTo>
                  <a:close/>
                </a:path>
              </a:pathLst>
            </a:custGeom>
            <a:gradFill rotWithShape="true">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name="Freeform 11" id="11"/>
          <p:cNvSpPr/>
          <p:nvPr/>
        </p:nvSpPr>
        <p:spPr>
          <a:xfrm flipH="false" flipV="false" rot="-5400000">
            <a:off x="11687353" y="6243315"/>
            <a:ext cx="3226529" cy="2932109"/>
          </a:xfrm>
          <a:custGeom>
            <a:avLst/>
            <a:gdLst/>
            <a:ahLst/>
            <a:cxnLst/>
            <a:rect r="r" b="b" t="t" l="l"/>
            <a:pathLst>
              <a:path h="2932109" w="3226529">
                <a:moveTo>
                  <a:pt x="0" y="0"/>
                </a:moveTo>
                <a:lnTo>
                  <a:pt x="3226530" y="0"/>
                </a:lnTo>
                <a:lnTo>
                  <a:pt x="3226530" y="2932108"/>
                </a:lnTo>
                <a:lnTo>
                  <a:pt x="0" y="2932108"/>
                </a:lnTo>
                <a:lnTo>
                  <a:pt x="0" y="0"/>
                </a:lnTo>
                <a:close/>
              </a:path>
            </a:pathLst>
          </a:custGeom>
          <a:blipFill>
            <a:blip r:embed="rId3"/>
            <a:stretch>
              <a:fillRect l="0" t="0" r="0" b="0"/>
            </a:stretch>
          </a:blipFill>
        </p:spPr>
      </p:sp>
      <p:grpSp>
        <p:nvGrpSpPr>
          <p:cNvPr name="Group 12" id="12"/>
          <p:cNvGrpSpPr/>
          <p:nvPr/>
        </p:nvGrpSpPr>
        <p:grpSpPr>
          <a:xfrm rot="0">
            <a:off x="12161929" y="6553304"/>
            <a:ext cx="2277378" cy="2650040"/>
            <a:chOff x="0" y="0"/>
            <a:chExt cx="698500" cy="812800"/>
          </a:xfrm>
        </p:grpSpPr>
        <p:sp>
          <p:nvSpPr>
            <p:cNvPr name="Freeform 13" id="13"/>
            <p:cNvSpPr/>
            <p:nvPr/>
          </p:nvSpPr>
          <p:spPr>
            <a:xfrm flipH="false" flipV="false" rot="0">
              <a:off x="0" y="10098"/>
              <a:ext cx="698500" cy="792604"/>
            </a:xfrm>
            <a:custGeom>
              <a:avLst/>
              <a:gdLst/>
              <a:ahLst/>
              <a:cxnLst/>
              <a:rect r="r" b="b" t="t" l="l"/>
              <a:pathLst>
                <a:path h="792604" w="698500">
                  <a:moveTo>
                    <a:pt x="394702" y="16347"/>
                  </a:moveTo>
                  <a:lnTo>
                    <a:pt x="653048" y="166657"/>
                  </a:lnTo>
                  <a:cubicBezTo>
                    <a:pt x="681188" y="183030"/>
                    <a:pt x="698500" y="213131"/>
                    <a:pt x="698500" y="245688"/>
                  </a:cubicBezTo>
                  <a:lnTo>
                    <a:pt x="698500" y="546916"/>
                  </a:lnTo>
                  <a:cubicBezTo>
                    <a:pt x="698500" y="579473"/>
                    <a:pt x="681188" y="609574"/>
                    <a:pt x="653048" y="625947"/>
                  </a:cubicBezTo>
                  <a:lnTo>
                    <a:pt x="394702" y="776257"/>
                  </a:lnTo>
                  <a:cubicBezTo>
                    <a:pt x="366606" y="792604"/>
                    <a:pt x="331894" y="792604"/>
                    <a:pt x="303798" y="776257"/>
                  </a:cubicBezTo>
                  <a:lnTo>
                    <a:pt x="45452" y="625947"/>
                  </a:lnTo>
                  <a:cubicBezTo>
                    <a:pt x="17312" y="609574"/>
                    <a:pt x="0" y="579473"/>
                    <a:pt x="0" y="546916"/>
                  </a:cubicBezTo>
                  <a:lnTo>
                    <a:pt x="0" y="245688"/>
                  </a:lnTo>
                  <a:cubicBezTo>
                    <a:pt x="0" y="213131"/>
                    <a:pt x="17312" y="183030"/>
                    <a:pt x="45452" y="166657"/>
                  </a:cubicBezTo>
                  <a:lnTo>
                    <a:pt x="303798" y="16347"/>
                  </a:lnTo>
                  <a:cubicBezTo>
                    <a:pt x="331894" y="0"/>
                    <a:pt x="366606" y="0"/>
                    <a:pt x="394702" y="16347"/>
                  </a:cubicBezTo>
                  <a:close/>
                </a:path>
              </a:pathLst>
            </a:custGeom>
            <a:gradFill rotWithShape="true">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name="Freeform 14" id="14"/>
          <p:cNvSpPr/>
          <p:nvPr/>
        </p:nvSpPr>
        <p:spPr>
          <a:xfrm flipH="false" flipV="false" rot="0">
            <a:off x="2965258" y="3025119"/>
            <a:ext cx="783903" cy="783903"/>
          </a:xfrm>
          <a:custGeom>
            <a:avLst/>
            <a:gdLst/>
            <a:ahLst/>
            <a:cxnLst/>
            <a:rect r="r" b="b" t="t" l="l"/>
            <a:pathLst>
              <a:path h="783903" w="783903">
                <a:moveTo>
                  <a:pt x="0" y="0"/>
                </a:moveTo>
                <a:lnTo>
                  <a:pt x="783903" y="0"/>
                </a:lnTo>
                <a:lnTo>
                  <a:pt x="783903" y="783903"/>
                </a:lnTo>
                <a:lnTo>
                  <a:pt x="0" y="7839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2896616" y="3943873"/>
            <a:ext cx="921187" cy="880885"/>
          </a:xfrm>
          <a:custGeom>
            <a:avLst/>
            <a:gdLst/>
            <a:ahLst/>
            <a:cxnLst/>
            <a:rect r="r" b="b" t="t" l="l"/>
            <a:pathLst>
              <a:path h="880885" w="921187">
                <a:moveTo>
                  <a:pt x="0" y="0"/>
                </a:moveTo>
                <a:lnTo>
                  <a:pt x="921187" y="0"/>
                </a:lnTo>
                <a:lnTo>
                  <a:pt x="921187" y="880885"/>
                </a:lnTo>
                <a:lnTo>
                  <a:pt x="0" y="8808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9164304" y="3025119"/>
            <a:ext cx="1067202" cy="724364"/>
          </a:xfrm>
          <a:custGeom>
            <a:avLst/>
            <a:gdLst/>
            <a:ahLst/>
            <a:cxnLst/>
            <a:rect r="r" b="b" t="t" l="l"/>
            <a:pathLst>
              <a:path h="724364" w="1067202">
                <a:moveTo>
                  <a:pt x="0" y="0"/>
                </a:moveTo>
                <a:lnTo>
                  <a:pt x="1067203" y="0"/>
                </a:lnTo>
                <a:lnTo>
                  <a:pt x="1067203" y="724363"/>
                </a:lnTo>
                <a:lnTo>
                  <a:pt x="0" y="7243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9188719" y="3845423"/>
            <a:ext cx="1042788" cy="1042788"/>
          </a:xfrm>
          <a:custGeom>
            <a:avLst/>
            <a:gdLst/>
            <a:ahLst/>
            <a:cxnLst/>
            <a:rect r="r" b="b" t="t" l="l"/>
            <a:pathLst>
              <a:path h="1042788" w="1042788">
                <a:moveTo>
                  <a:pt x="0" y="0"/>
                </a:moveTo>
                <a:lnTo>
                  <a:pt x="1042788" y="0"/>
                </a:lnTo>
                <a:lnTo>
                  <a:pt x="1042788" y="1042788"/>
                </a:lnTo>
                <a:lnTo>
                  <a:pt x="0" y="104278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4639325" y="3025119"/>
            <a:ext cx="762304" cy="762304"/>
          </a:xfrm>
          <a:custGeom>
            <a:avLst/>
            <a:gdLst/>
            <a:ahLst/>
            <a:cxnLst/>
            <a:rect r="r" b="b" t="t" l="l"/>
            <a:pathLst>
              <a:path h="762304" w="762304">
                <a:moveTo>
                  <a:pt x="0" y="0"/>
                </a:moveTo>
                <a:lnTo>
                  <a:pt x="762304" y="0"/>
                </a:lnTo>
                <a:lnTo>
                  <a:pt x="762304" y="762304"/>
                </a:lnTo>
                <a:lnTo>
                  <a:pt x="0" y="76230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9" id="19"/>
          <p:cNvSpPr/>
          <p:nvPr/>
        </p:nvSpPr>
        <p:spPr>
          <a:xfrm flipH="false" flipV="false" rot="0">
            <a:off x="14639325" y="3943873"/>
            <a:ext cx="914769" cy="1077784"/>
          </a:xfrm>
          <a:custGeom>
            <a:avLst/>
            <a:gdLst/>
            <a:ahLst/>
            <a:cxnLst/>
            <a:rect r="r" b="b" t="t" l="l"/>
            <a:pathLst>
              <a:path h="1077784" w="914769">
                <a:moveTo>
                  <a:pt x="0" y="0"/>
                </a:moveTo>
                <a:lnTo>
                  <a:pt x="914769" y="0"/>
                </a:lnTo>
                <a:lnTo>
                  <a:pt x="914769" y="1077784"/>
                </a:lnTo>
                <a:lnTo>
                  <a:pt x="0" y="107778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0" id="20"/>
          <p:cNvSpPr/>
          <p:nvPr/>
        </p:nvSpPr>
        <p:spPr>
          <a:xfrm flipH="false" flipV="false" rot="-5400000">
            <a:off x="5055024" y="6497941"/>
            <a:ext cx="3226529" cy="2932109"/>
          </a:xfrm>
          <a:custGeom>
            <a:avLst/>
            <a:gdLst/>
            <a:ahLst/>
            <a:cxnLst/>
            <a:rect r="r" b="b" t="t" l="l"/>
            <a:pathLst>
              <a:path h="2932109" w="3226529">
                <a:moveTo>
                  <a:pt x="0" y="0"/>
                </a:moveTo>
                <a:lnTo>
                  <a:pt x="3226529" y="0"/>
                </a:lnTo>
                <a:lnTo>
                  <a:pt x="3226529" y="2932109"/>
                </a:lnTo>
                <a:lnTo>
                  <a:pt x="0" y="2932109"/>
                </a:lnTo>
                <a:lnTo>
                  <a:pt x="0" y="0"/>
                </a:lnTo>
                <a:close/>
              </a:path>
            </a:pathLst>
          </a:custGeom>
          <a:blipFill>
            <a:blip r:embed="rId3"/>
            <a:stretch>
              <a:fillRect l="0" t="0" r="0" b="0"/>
            </a:stretch>
          </a:blipFill>
        </p:spPr>
      </p:sp>
      <p:grpSp>
        <p:nvGrpSpPr>
          <p:cNvPr name="Group 21" id="21"/>
          <p:cNvGrpSpPr/>
          <p:nvPr/>
        </p:nvGrpSpPr>
        <p:grpSpPr>
          <a:xfrm rot="0">
            <a:off x="5538448" y="6523824"/>
            <a:ext cx="2268529" cy="2639743"/>
            <a:chOff x="0" y="0"/>
            <a:chExt cx="698500" cy="812800"/>
          </a:xfrm>
        </p:grpSpPr>
        <p:sp>
          <p:nvSpPr>
            <p:cNvPr name="Freeform 22" id="22"/>
            <p:cNvSpPr/>
            <p:nvPr/>
          </p:nvSpPr>
          <p:spPr>
            <a:xfrm flipH="false" flipV="false" rot="0">
              <a:off x="0" y="10137"/>
              <a:ext cx="698500" cy="792526"/>
            </a:xfrm>
            <a:custGeom>
              <a:avLst/>
              <a:gdLst/>
              <a:ahLst/>
              <a:cxnLst/>
              <a:rect r="r" b="b" t="t" l="l"/>
              <a:pathLst>
                <a:path h="792526" w="698500">
                  <a:moveTo>
                    <a:pt x="394880" y="16411"/>
                  </a:moveTo>
                  <a:lnTo>
                    <a:pt x="652870" y="166515"/>
                  </a:lnTo>
                  <a:cubicBezTo>
                    <a:pt x="681121" y="182951"/>
                    <a:pt x="698500" y="213170"/>
                    <a:pt x="698500" y="245854"/>
                  </a:cubicBezTo>
                  <a:lnTo>
                    <a:pt x="698500" y="546672"/>
                  </a:lnTo>
                  <a:cubicBezTo>
                    <a:pt x="698500" y="579356"/>
                    <a:pt x="681121" y="609575"/>
                    <a:pt x="652870" y="626011"/>
                  </a:cubicBezTo>
                  <a:lnTo>
                    <a:pt x="394880" y="776115"/>
                  </a:lnTo>
                  <a:cubicBezTo>
                    <a:pt x="366673" y="792526"/>
                    <a:pt x="331827" y="792526"/>
                    <a:pt x="303620" y="776115"/>
                  </a:cubicBezTo>
                  <a:lnTo>
                    <a:pt x="45630" y="626011"/>
                  </a:lnTo>
                  <a:cubicBezTo>
                    <a:pt x="17379" y="609575"/>
                    <a:pt x="0" y="579356"/>
                    <a:pt x="0" y="546672"/>
                  </a:cubicBezTo>
                  <a:lnTo>
                    <a:pt x="0" y="245854"/>
                  </a:lnTo>
                  <a:cubicBezTo>
                    <a:pt x="0" y="213170"/>
                    <a:pt x="17379" y="182951"/>
                    <a:pt x="45630" y="166515"/>
                  </a:cubicBezTo>
                  <a:lnTo>
                    <a:pt x="303620" y="16411"/>
                  </a:lnTo>
                  <a:cubicBezTo>
                    <a:pt x="331827" y="0"/>
                    <a:pt x="366673" y="0"/>
                    <a:pt x="394880" y="16411"/>
                  </a:cubicBezTo>
                  <a:close/>
                </a:path>
              </a:pathLst>
            </a:custGeom>
            <a:gradFill rotWithShape="true">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name="Freeform 23" id="23"/>
          <p:cNvSpPr/>
          <p:nvPr/>
        </p:nvSpPr>
        <p:spPr>
          <a:xfrm flipH="false" flipV="false" rot="0">
            <a:off x="6348660" y="7963996"/>
            <a:ext cx="639257" cy="687373"/>
          </a:xfrm>
          <a:custGeom>
            <a:avLst/>
            <a:gdLst/>
            <a:ahLst/>
            <a:cxnLst/>
            <a:rect r="r" b="b" t="t" l="l"/>
            <a:pathLst>
              <a:path h="687373" w="639257">
                <a:moveTo>
                  <a:pt x="0" y="0"/>
                </a:moveTo>
                <a:lnTo>
                  <a:pt x="639257" y="0"/>
                </a:lnTo>
                <a:lnTo>
                  <a:pt x="639257" y="687373"/>
                </a:lnTo>
                <a:lnTo>
                  <a:pt x="0" y="68737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4" id="24"/>
          <p:cNvSpPr/>
          <p:nvPr/>
        </p:nvSpPr>
        <p:spPr>
          <a:xfrm flipH="false" flipV="false" rot="0">
            <a:off x="6348660" y="7002523"/>
            <a:ext cx="672137" cy="645531"/>
          </a:xfrm>
          <a:custGeom>
            <a:avLst/>
            <a:gdLst/>
            <a:ahLst/>
            <a:cxnLst/>
            <a:rect r="r" b="b" t="t" l="l"/>
            <a:pathLst>
              <a:path h="645531" w="672137">
                <a:moveTo>
                  <a:pt x="0" y="0"/>
                </a:moveTo>
                <a:lnTo>
                  <a:pt x="672136" y="0"/>
                </a:lnTo>
                <a:lnTo>
                  <a:pt x="672136" y="645531"/>
                </a:lnTo>
                <a:lnTo>
                  <a:pt x="0" y="64553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25" id="25"/>
          <p:cNvSpPr txBox="true"/>
          <p:nvPr/>
        </p:nvSpPr>
        <p:spPr>
          <a:xfrm rot="0">
            <a:off x="11116792" y="9284534"/>
            <a:ext cx="5034907" cy="356234"/>
          </a:xfrm>
          <a:prstGeom prst="rect">
            <a:avLst/>
          </a:prstGeom>
        </p:spPr>
        <p:txBody>
          <a:bodyPr anchor="t" rtlCol="false" tIns="0" lIns="0" bIns="0" rIns="0">
            <a:spAutoFit/>
          </a:bodyPr>
          <a:lstStyle/>
          <a:p>
            <a:pPr algn="ctr">
              <a:lnSpc>
                <a:spcPts val="2940"/>
              </a:lnSpc>
            </a:pPr>
            <a:r>
              <a:rPr lang="en-US" sz="2100">
                <a:solidFill>
                  <a:srgbClr val="000000"/>
                </a:solidFill>
                <a:latin typeface="Pragmatica Bold"/>
              </a:rPr>
              <a:t>GENDER-AFFIRMING CARE</a:t>
            </a:r>
          </a:p>
        </p:txBody>
      </p:sp>
      <p:sp>
        <p:nvSpPr>
          <p:cNvPr name="Freeform 26" id="26"/>
          <p:cNvSpPr/>
          <p:nvPr/>
        </p:nvSpPr>
        <p:spPr>
          <a:xfrm flipH="false" flipV="false" rot="0">
            <a:off x="16039622" y="8016720"/>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20"/>
            <a:stretch>
              <a:fillRect l="0" t="0" r="0" b="0"/>
            </a:stretch>
          </a:blipFill>
        </p:spPr>
      </p:sp>
      <p:sp>
        <p:nvSpPr>
          <p:cNvPr name="Freeform 27" id="27"/>
          <p:cNvSpPr/>
          <p:nvPr/>
        </p:nvSpPr>
        <p:spPr>
          <a:xfrm flipH="false" flipV="false" rot="0">
            <a:off x="12635506" y="7179203"/>
            <a:ext cx="1330223" cy="1569585"/>
          </a:xfrm>
          <a:custGeom>
            <a:avLst/>
            <a:gdLst/>
            <a:ahLst/>
            <a:cxnLst/>
            <a:rect r="r" b="b" t="t" l="l"/>
            <a:pathLst>
              <a:path h="1569585" w="1330223">
                <a:moveTo>
                  <a:pt x="0" y="0"/>
                </a:moveTo>
                <a:lnTo>
                  <a:pt x="1330224" y="0"/>
                </a:lnTo>
                <a:lnTo>
                  <a:pt x="1330224" y="1569585"/>
                </a:lnTo>
                <a:lnTo>
                  <a:pt x="0" y="1569585"/>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TextBox 28" id="28"/>
          <p:cNvSpPr txBox="true"/>
          <p:nvPr/>
        </p:nvSpPr>
        <p:spPr>
          <a:xfrm rot="0">
            <a:off x="839756" y="5368395"/>
            <a:ext cx="5034907" cy="727709"/>
          </a:xfrm>
          <a:prstGeom prst="rect">
            <a:avLst/>
          </a:prstGeom>
        </p:spPr>
        <p:txBody>
          <a:bodyPr anchor="t" rtlCol="false" tIns="0" lIns="0" bIns="0" rIns="0">
            <a:spAutoFit/>
          </a:bodyPr>
          <a:lstStyle/>
          <a:p>
            <a:pPr algn="ctr">
              <a:lnSpc>
                <a:spcPts val="2940"/>
              </a:lnSpc>
            </a:pPr>
            <a:r>
              <a:rPr lang="en-US" sz="2100">
                <a:solidFill>
                  <a:srgbClr val="000000"/>
                </a:solidFill>
                <a:latin typeface="Pragmatica Bold"/>
              </a:rPr>
              <a:t>REPRODUCTIVE CANCERS SCREENING AND VACCINATION</a:t>
            </a:r>
          </a:p>
        </p:txBody>
      </p:sp>
      <p:sp>
        <p:nvSpPr>
          <p:cNvPr name="TextBox 29" id="29"/>
          <p:cNvSpPr txBox="true"/>
          <p:nvPr/>
        </p:nvSpPr>
        <p:spPr>
          <a:xfrm rot="0">
            <a:off x="7368506" y="5301720"/>
            <a:ext cx="5034907" cy="727709"/>
          </a:xfrm>
          <a:prstGeom prst="rect">
            <a:avLst/>
          </a:prstGeom>
        </p:spPr>
        <p:txBody>
          <a:bodyPr anchor="t" rtlCol="false" tIns="0" lIns="0" bIns="0" rIns="0">
            <a:spAutoFit/>
          </a:bodyPr>
          <a:lstStyle/>
          <a:p>
            <a:pPr algn="ctr">
              <a:lnSpc>
                <a:spcPts val="2940"/>
              </a:lnSpc>
            </a:pPr>
            <a:r>
              <a:rPr lang="en-US" sz="2100">
                <a:solidFill>
                  <a:srgbClr val="000000"/>
                </a:solidFill>
                <a:latin typeface="Pragmatica Bold"/>
              </a:rPr>
              <a:t>GENDER-BASED VIOLENCE (GBV) SUPPORT</a:t>
            </a:r>
          </a:p>
        </p:txBody>
      </p:sp>
      <p:sp>
        <p:nvSpPr>
          <p:cNvPr name="TextBox 30" id="30"/>
          <p:cNvSpPr txBox="true"/>
          <p:nvPr/>
        </p:nvSpPr>
        <p:spPr>
          <a:xfrm rot="0">
            <a:off x="13561183" y="5301720"/>
            <a:ext cx="2918588" cy="727709"/>
          </a:xfrm>
          <a:prstGeom prst="rect">
            <a:avLst/>
          </a:prstGeom>
        </p:spPr>
        <p:txBody>
          <a:bodyPr anchor="t" rtlCol="false" tIns="0" lIns="0" bIns="0" rIns="0">
            <a:spAutoFit/>
          </a:bodyPr>
          <a:lstStyle/>
          <a:p>
            <a:pPr algn="ctr">
              <a:lnSpc>
                <a:spcPts val="2940"/>
              </a:lnSpc>
            </a:pPr>
            <a:r>
              <a:rPr lang="en-US" sz="2100">
                <a:solidFill>
                  <a:srgbClr val="000000"/>
                </a:solidFill>
                <a:latin typeface="Pragmatica Bold"/>
              </a:rPr>
              <a:t>POST-SEXUAL</a:t>
            </a:r>
          </a:p>
          <a:p>
            <a:pPr algn="just">
              <a:lnSpc>
                <a:spcPts val="2940"/>
              </a:lnSpc>
            </a:pPr>
            <a:r>
              <a:rPr lang="en-US" sz="2100">
                <a:solidFill>
                  <a:srgbClr val="000000"/>
                </a:solidFill>
                <a:latin typeface="Pragmatica Bold"/>
              </a:rPr>
              <a:t>ASSAULT SUPPORT</a:t>
            </a:r>
          </a:p>
        </p:txBody>
      </p:sp>
      <p:sp>
        <p:nvSpPr>
          <p:cNvPr name="TextBox 31" id="31"/>
          <p:cNvSpPr txBox="true"/>
          <p:nvPr/>
        </p:nvSpPr>
        <p:spPr>
          <a:xfrm rot="0">
            <a:off x="3277567" y="475194"/>
            <a:ext cx="12271918" cy="1692555"/>
          </a:xfrm>
          <a:prstGeom prst="rect">
            <a:avLst/>
          </a:prstGeom>
        </p:spPr>
        <p:txBody>
          <a:bodyPr anchor="t" rtlCol="false" tIns="0" lIns="0" bIns="0" rIns="0">
            <a:spAutoFit/>
          </a:bodyPr>
          <a:lstStyle/>
          <a:p>
            <a:pPr algn="ctr" marL="0" indent="0" lvl="0">
              <a:lnSpc>
                <a:spcPts val="6544"/>
              </a:lnSpc>
            </a:pPr>
            <a:r>
              <a:rPr lang="en-US" sz="6060" spc="-151">
                <a:solidFill>
                  <a:srgbClr val="000000"/>
                </a:solidFill>
                <a:latin typeface="Pragmatica Bold"/>
              </a:rPr>
              <a:t>SEXUAL AND REPRODUCTIVE HEALTH SERVICES</a:t>
            </a:r>
          </a:p>
        </p:txBody>
      </p:sp>
      <p:sp>
        <p:nvSpPr>
          <p:cNvPr name="TextBox 32" id="32"/>
          <p:cNvSpPr txBox="true"/>
          <p:nvPr/>
        </p:nvSpPr>
        <p:spPr>
          <a:xfrm rot="0">
            <a:off x="4503343" y="9230242"/>
            <a:ext cx="5034907" cy="727709"/>
          </a:xfrm>
          <a:prstGeom prst="rect">
            <a:avLst/>
          </a:prstGeom>
        </p:spPr>
        <p:txBody>
          <a:bodyPr anchor="t" rtlCol="false" tIns="0" lIns="0" bIns="0" rIns="0">
            <a:spAutoFit/>
          </a:bodyPr>
          <a:lstStyle/>
          <a:p>
            <a:pPr algn="ctr">
              <a:lnSpc>
                <a:spcPts val="2940"/>
              </a:lnSpc>
            </a:pPr>
            <a:r>
              <a:rPr lang="en-US" sz="2100">
                <a:solidFill>
                  <a:srgbClr val="000000"/>
                </a:solidFill>
                <a:latin typeface="Pragmatica Bold"/>
              </a:rPr>
              <a:t>SEXUAL HEALTH COUNSELLING/SRH MENTAL HEALTH SERVICES</a:t>
            </a:r>
          </a:p>
        </p:txBody>
      </p:sp>
      <p:sp>
        <p:nvSpPr>
          <p:cNvPr name="Freeform 33" id="33"/>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4" id="34"/>
          <p:cNvSpPr/>
          <p:nvPr/>
        </p:nvSpPr>
        <p:spPr>
          <a:xfrm flipH="false" flipV="false" rot="5400000">
            <a:off x="16536967" y="393712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5" id="35"/>
          <p:cNvSpPr/>
          <p:nvPr/>
        </p:nvSpPr>
        <p:spPr>
          <a:xfrm flipH="false" flipV="false" rot="5400000">
            <a:off x="16533437" y="116818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6" id="36"/>
          <p:cNvSpPr/>
          <p:nvPr/>
        </p:nvSpPr>
        <p:spPr>
          <a:xfrm flipH="false" flipV="false" rot="5400000">
            <a:off x="-1249287" y="857457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7" id="37"/>
          <p:cNvSpPr/>
          <p:nvPr/>
        </p:nvSpPr>
        <p:spPr>
          <a:xfrm flipH="false" flipV="false" rot="5400000">
            <a:off x="-1249287" y="5780321"/>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8" id="38"/>
          <p:cNvSpPr/>
          <p:nvPr/>
        </p:nvSpPr>
        <p:spPr>
          <a:xfrm flipH="false" flipV="false" rot="5400000">
            <a:off x="-1249287" y="292432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9" id="39"/>
          <p:cNvSpPr/>
          <p:nvPr/>
        </p:nvSpPr>
        <p:spPr>
          <a:xfrm flipH="false" flipV="false" rot="5400000">
            <a:off x="-1249287" y="16893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51308" y="4671736"/>
            <a:ext cx="4210377" cy="3826180"/>
          </a:xfrm>
          <a:custGeom>
            <a:avLst/>
            <a:gdLst/>
            <a:ahLst/>
            <a:cxnLst/>
            <a:rect r="r" b="b" t="t" l="l"/>
            <a:pathLst>
              <a:path h="3826180" w="4210377">
                <a:moveTo>
                  <a:pt x="0" y="0"/>
                </a:moveTo>
                <a:lnTo>
                  <a:pt x="4210377" y="0"/>
                </a:lnTo>
                <a:lnTo>
                  <a:pt x="4210377" y="3826181"/>
                </a:lnTo>
                <a:lnTo>
                  <a:pt x="0" y="3826181"/>
                </a:lnTo>
                <a:lnTo>
                  <a:pt x="0" y="0"/>
                </a:lnTo>
                <a:close/>
              </a:path>
            </a:pathLst>
          </a:custGeom>
          <a:blipFill>
            <a:blip r:embed="rId3"/>
            <a:stretch>
              <a:fillRect l="0" t="0" r="0" b="0"/>
            </a:stretch>
          </a:blipFill>
        </p:spPr>
      </p:sp>
      <p:grpSp>
        <p:nvGrpSpPr>
          <p:cNvPr name="Group 3" id="3"/>
          <p:cNvGrpSpPr/>
          <p:nvPr/>
        </p:nvGrpSpPr>
        <p:grpSpPr>
          <a:xfrm rot="0">
            <a:off x="4494602" y="5291218"/>
            <a:ext cx="3157066" cy="3673677"/>
            <a:chOff x="0" y="0"/>
            <a:chExt cx="698500" cy="812800"/>
          </a:xfrm>
        </p:grpSpPr>
        <p:sp>
          <p:nvSpPr>
            <p:cNvPr name="Freeform 4" id="4"/>
            <p:cNvSpPr/>
            <p:nvPr/>
          </p:nvSpPr>
          <p:spPr>
            <a:xfrm flipH="false" flipV="false" rot="0">
              <a:off x="0" y="9712"/>
              <a:ext cx="698500" cy="793376"/>
            </a:xfrm>
            <a:custGeom>
              <a:avLst/>
              <a:gdLst/>
              <a:ahLst/>
              <a:cxnLst/>
              <a:rect r="r" b="b" t="t" l="l"/>
              <a:pathLst>
                <a:path h="793376" w="698500">
                  <a:moveTo>
                    <a:pt x="392967" y="15723"/>
                  </a:moveTo>
                  <a:lnTo>
                    <a:pt x="654783" y="168053"/>
                  </a:lnTo>
                  <a:cubicBezTo>
                    <a:pt x="681849" y="183800"/>
                    <a:pt x="698500" y="212752"/>
                    <a:pt x="698500" y="244066"/>
                  </a:cubicBezTo>
                  <a:lnTo>
                    <a:pt x="698500" y="549310"/>
                  </a:lnTo>
                  <a:cubicBezTo>
                    <a:pt x="698500" y="580624"/>
                    <a:pt x="681849" y="609576"/>
                    <a:pt x="654783" y="625323"/>
                  </a:cubicBezTo>
                  <a:lnTo>
                    <a:pt x="392967" y="777653"/>
                  </a:lnTo>
                  <a:cubicBezTo>
                    <a:pt x="365943" y="793376"/>
                    <a:pt x="332557" y="793376"/>
                    <a:pt x="305533" y="777653"/>
                  </a:cubicBezTo>
                  <a:lnTo>
                    <a:pt x="43717" y="625323"/>
                  </a:lnTo>
                  <a:cubicBezTo>
                    <a:pt x="16651" y="609576"/>
                    <a:pt x="0" y="580624"/>
                    <a:pt x="0" y="549310"/>
                  </a:cubicBezTo>
                  <a:lnTo>
                    <a:pt x="0" y="244066"/>
                  </a:lnTo>
                  <a:cubicBezTo>
                    <a:pt x="0" y="212752"/>
                    <a:pt x="16651" y="183800"/>
                    <a:pt x="43717" y="168053"/>
                  </a:cubicBezTo>
                  <a:lnTo>
                    <a:pt x="305533" y="15723"/>
                  </a:lnTo>
                  <a:cubicBezTo>
                    <a:pt x="332557" y="0"/>
                    <a:pt x="365943" y="0"/>
                    <a:pt x="392967" y="15723"/>
                  </a:cubicBezTo>
                  <a:close/>
                </a:path>
              </a:pathLst>
            </a:custGeom>
            <a:gradFill rotWithShape="true">
              <a:gsLst>
                <a:gs pos="0">
                  <a:srgbClr val="1F3B80">
                    <a:alpha val="100000"/>
                  </a:srgbClr>
                </a:gs>
                <a:gs pos="100000">
                  <a:srgbClr val="3183ED">
                    <a:alpha val="100000"/>
                  </a:srgbClr>
                </a:gs>
              </a:gsLst>
              <a:lin ang="2700000"/>
            </a:gradFill>
            <a:ln w="12700" cap="rnd">
              <a:solidFill>
                <a:srgbClr val="000000"/>
              </a:solidFill>
              <a:prstDash val="solid"/>
              <a:round/>
            </a:ln>
          </p:spPr>
        </p:sp>
      </p:grpSp>
      <p:sp>
        <p:nvSpPr>
          <p:cNvPr name="Freeform 5" id="5"/>
          <p:cNvSpPr/>
          <p:nvPr/>
        </p:nvSpPr>
        <p:spPr>
          <a:xfrm flipH="false" flipV="false" rot="-5400000">
            <a:off x="2295044" y="6401851"/>
            <a:ext cx="4104427" cy="3729898"/>
          </a:xfrm>
          <a:custGeom>
            <a:avLst/>
            <a:gdLst/>
            <a:ahLst/>
            <a:cxnLst/>
            <a:rect r="r" b="b" t="t" l="l"/>
            <a:pathLst>
              <a:path h="3729898" w="4104427">
                <a:moveTo>
                  <a:pt x="0" y="0"/>
                </a:moveTo>
                <a:lnTo>
                  <a:pt x="4104428" y="0"/>
                </a:lnTo>
                <a:lnTo>
                  <a:pt x="4104428" y="3729899"/>
                </a:lnTo>
                <a:lnTo>
                  <a:pt x="0" y="3729899"/>
                </a:lnTo>
                <a:lnTo>
                  <a:pt x="0" y="0"/>
                </a:lnTo>
                <a:close/>
              </a:path>
            </a:pathLst>
          </a:custGeom>
          <a:blipFill>
            <a:blip r:embed="rId3"/>
            <a:stretch>
              <a:fillRect l="0" t="0" r="0" b="0"/>
            </a:stretch>
          </a:blipFill>
        </p:spPr>
      </p:sp>
      <p:grpSp>
        <p:nvGrpSpPr>
          <p:cNvPr name="Group 6" id="6"/>
          <p:cNvGrpSpPr/>
          <p:nvPr/>
        </p:nvGrpSpPr>
        <p:grpSpPr>
          <a:xfrm rot="0">
            <a:off x="2364347" y="6383778"/>
            <a:ext cx="3236445" cy="3766045"/>
            <a:chOff x="0" y="0"/>
            <a:chExt cx="698500" cy="812800"/>
          </a:xfrm>
        </p:grpSpPr>
        <p:sp>
          <p:nvSpPr>
            <p:cNvPr name="Freeform 7" id="7"/>
            <p:cNvSpPr/>
            <p:nvPr/>
          </p:nvSpPr>
          <p:spPr>
            <a:xfrm flipH="false" flipV="false" rot="0">
              <a:off x="0" y="9474"/>
              <a:ext cx="698500" cy="793852"/>
            </a:xfrm>
            <a:custGeom>
              <a:avLst/>
              <a:gdLst/>
              <a:ahLst/>
              <a:cxnLst/>
              <a:rect r="r" b="b" t="t" l="l"/>
              <a:pathLst>
                <a:path h="793852" w="698500">
                  <a:moveTo>
                    <a:pt x="391895" y="15337"/>
                  </a:moveTo>
                  <a:lnTo>
                    <a:pt x="655855" y="168915"/>
                  </a:lnTo>
                  <a:cubicBezTo>
                    <a:pt x="682258" y="184276"/>
                    <a:pt x="698500" y="212517"/>
                    <a:pt x="698500" y="243063"/>
                  </a:cubicBezTo>
                  <a:lnTo>
                    <a:pt x="698500" y="550789"/>
                  </a:lnTo>
                  <a:cubicBezTo>
                    <a:pt x="698500" y="581335"/>
                    <a:pt x="682258" y="609576"/>
                    <a:pt x="655855" y="624937"/>
                  </a:cubicBezTo>
                  <a:lnTo>
                    <a:pt x="391895" y="778515"/>
                  </a:lnTo>
                  <a:cubicBezTo>
                    <a:pt x="365533" y="793852"/>
                    <a:pt x="332967" y="793852"/>
                    <a:pt x="306605" y="778515"/>
                  </a:cubicBezTo>
                  <a:lnTo>
                    <a:pt x="42645" y="624937"/>
                  </a:lnTo>
                  <a:cubicBezTo>
                    <a:pt x="16242" y="609576"/>
                    <a:pt x="0" y="581335"/>
                    <a:pt x="0" y="550789"/>
                  </a:cubicBezTo>
                  <a:lnTo>
                    <a:pt x="0" y="243063"/>
                  </a:lnTo>
                  <a:cubicBezTo>
                    <a:pt x="0" y="212517"/>
                    <a:pt x="16242" y="184276"/>
                    <a:pt x="42645" y="168915"/>
                  </a:cubicBezTo>
                  <a:lnTo>
                    <a:pt x="306605" y="15337"/>
                  </a:lnTo>
                  <a:cubicBezTo>
                    <a:pt x="332967" y="0"/>
                    <a:pt x="365533" y="0"/>
                    <a:pt x="391895" y="15337"/>
                  </a:cubicBezTo>
                  <a:close/>
                </a:path>
              </a:pathLst>
            </a:custGeom>
            <a:gradFill rotWithShape="true">
              <a:gsLst>
                <a:gs pos="0">
                  <a:srgbClr val="FFB613">
                    <a:alpha val="100000"/>
                  </a:srgbClr>
                </a:gs>
                <a:gs pos="100000">
                  <a:srgbClr val="FFE42F">
                    <a:alpha val="100000"/>
                  </a:srgbClr>
                </a:gs>
              </a:gsLst>
              <a:lin ang="5400000"/>
            </a:gradFill>
            <a:ln w="12700" cap="rnd">
              <a:solidFill>
                <a:srgbClr val="000000"/>
              </a:solidFill>
              <a:prstDash val="solid"/>
              <a:round/>
            </a:ln>
          </p:spPr>
        </p:sp>
      </p:grpSp>
      <p:sp>
        <p:nvSpPr>
          <p:cNvPr name="Freeform 8" id="8"/>
          <p:cNvSpPr/>
          <p:nvPr/>
        </p:nvSpPr>
        <p:spPr>
          <a:xfrm flipH="false" flipV="false" rot="-5400000">
            <a:off x="-1424760" y="7124852"/>
            <a:ext cx="5099103" cy="4633810"/>
          </a:xfrm>
          <a:custGeom>
            <a:avLst/>
            <a:gdLst/>
            <a:ahLst/>
            <a:cxnLst/>
            <a:rect r="r" b="b" t="t" l="l"/>
            <a:pathLst>
              <a:path h="4633810" w="5099103">
                <a:moveTo>
                  <a:pt x="0" y="0"/>
                </a:moveTo>
                <a:lnTo>
                  <a:pt x="5099103" y="0"/>
                </a:lnTo>
                <a:lnTo>
                  <a:pt x="5099103" y="4633810"/>
                </a:lnTo>
                <a:lnTo>
                  <a:pt x="0" y="4633810"/>
                </a:lnTo>
                <a:lnTo>
                  <a:pt x="0" y="0"/>
                </a:lnTo>
                <a:close/>
              </a:path>
            </a:pathLst>
          </a:custGeom>
          <a:blipFill>
            <a:blip r:embed="rId3"/>
            <a:stretch>
              <a:fillRect l="0" t="0" r="0" b="0"/>
            </a:stretch>
          </a:blipFill>
        </p:spPr>
      </p:sp>
      <p:grpSp>
        <p:nvGrpSpPr>
          <p:cNvPr name="Group 9" id="9"/>
          <p:cNvGrpSpPr/>
          <p:nvPr/>
        </p:nvGrpSpPr>
        <p:grpSpPr>
          <a:xfrm rot="0">
            <a:off x="-752686" y="7364104"/>
            <a:ext cx="3754955" cy="4369403"/>
            <a:chOff x="0" y="0"/>
            <a:chExt cx="698500" cy="812800"/>
          </a:xfrm>
        </p:grpSpPr>
        <p:sp>
          <p:nvSpPr>
            <p:cNvPr name="Freeform 10" id="10"/>
            <p:cNvSpPr/>
            <p:nvPr/>
          </p:nvSpPr>
          <p:spPr>
            <a:xfrm flipH="false" flipV="false" rot="0">
              <a:off x="0" y="8166"/>
              <a:ext cx="698500" cy="796469"/>
            </a:xfrm>
            <a:custGeom>
              <a:avLst/>
              <a:gdLst/>
              <a:ahLst/>
              <a:cxnLst/>
              <a:rect r="r" b="b" t="t" l="l"/>
              <a:pathLst>
                <a:path h="796469" w="698500">
                  <a:moveTo>
                    <a:pt x="386006" y="13219"/>
                  </a:moveTo>
                  <a:lnTo>
                    <a:pt x="661744" y="173649"/>
                  </a:lnTo>
                  <a:cubicBezTo>
                    <a:pt x="684500" y="186889"/>
                    <a:pt x="698500" y="211231"/>
                    <a:pt x="698500" y="237558"/>
                  </a:cubicBezTo>
                  <a:lnTo>
                    <a:pt x="698500" y="558910"/>
                  </a:lnTo>
                  <a:cubicBezTo>
                    <a:pt x="698500" y="585237"/>
                    <a:pt x="684500" y="609579"/>
                    <a:pt x="661744" y="622819"/>
                  </a:cubicBezTo>
                  <a:lnTo>
                    <a:pt x="386006" y="783249"/>
                  </a:lnTo>
                  <a:cubicBezTo>
                    <a:pt x="363285" y="796468"/>
                    <a:pt x="335215" y="796468"/>
                    <a:pt x="312494" y="783249"/>
                  </a:cubicBezTo>
                  <a:lnTo>
                    <a:pt x="36756" y="622819"/>
                  </a:lnTo>
                  <a:cubicBezTo>
                    <a:pt x="14000" y="609579"/>
                    <a:pt x="0" y="585237"/>
                    <a:pt x="0" y="558910"/>
                  </a:cubicBezTo>
                  <a:lnTo>
                    <a:pt x="0" y="237558"/>
                  </a:lnTo>
                  <a:cubicBezTo>
                    <a:pt x="0" y="211231"/>
                    <a:pt x="14000" y="186889"/>
                    <a:pt x="36756" y="173649"/>
                  </a:cubicBezTo>
                  <a:lnTo>
                    <a:pt x="312494" y="13219"/>
                  </a:lnTo>
                  <a:cubicBezTo>
                    <a:pt x="335215" y="0"/>
                    <a:pt x="363285" y="0"/>
                    <a:pt x="386006" y="13219"/>
                  </a:cubicBezTo>
                  <a:close/>
                </a:path>
              </a:pathLst>
            </a:custGeom>
            <a:gradFill rotWithShape="true">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name="Freeform 11" id="11"/>
          <p:cNvSpPr/>
          <p:nvPr/>
        </p:nvSpPr>
        <p:spPr>
          <a:xfrm flipH="false" flipV="false" rot="0">
            <a:off x="3441697" y="8560143"/>
            <a:ext cx="1117398" cy="1117398"/>
          </a:xfrm>
          <a:custGeom>
            <a:avLst/>
            <a:gdLst/>
            <a:ahLst/>
            <a:cxnLst/>
            <a:rect r="r" b="b" t="t" l="l"/>
            <a:pathLst>
              <a:path h="1117398" w="1117398">
                <a:moveTo>
                  <a:pt x="0" y="0"/>
                </a:moveTo>
                <a:lnTo>
                  <a:pt x="1117397" y="0"/>
                </a:lnTo>
                <a:lnTo>
                  <a:pt x="1117397" y="1117397"/>
                </a:lnTo>
                <a:lnTo>
                  <a:pt x="0" y="11173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2829390" y="7196027"/>
            <a:ext cx="1224612" cy="1224612"/>
          </a:xfrm>
          <a:custGeom>
            <a:avLst/>
            <a:gdLst/>
            <a:ahLst/>
            <a:cxnLst/>
            <a:rect r="r" b="b" t="t" l="l"/>
            <a:pathLst>
              <a:path h="1224612" w="1224612">
                <a:moveTo>
                  <a:pt x="0" y="0"/>
                </a:moveTo>
                <a:lnTo>
                  <a:pt x="1224613" y="0"/>
                </a:lnTo>
                <a:lnTo>
                  <a:pt x="1224613" y="1224612"/>
                </a:lnTo>
                <a:lnTo>
                  <a:pt x="0" y="12246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0" y="8588399"/>
            <a:ext cx="2736219" cy="1706716"/>
          </a:xfrm>
          <a:custGeom>
            <a:avLst/>
            <a:gdLst/>
            <a:ahLst/>
            <a:cxnLst/>
            <a:rect r="r" b="b" t="t" l="l"/>
            <a:pathLst>
              <a:path h="1706716" w="2736219">
                <a:moveTo>
                  <a:pt x="0" y="0"/>
                </a:moveTo>
                <a:lnTo>
                  <a:pt x="2736219" y="0"/>
                </a:lnTo>
                <a:lnTo>
                  <a:pt x="2736219" y="1706717"/>
                </a:lnTo>
                <a:lnTo>
                  <a:pt x="0" y="17067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5519526" y="5797123"/>
            <a:ext cx="1273942" cy="2469677"/>
          </a:xfrm>
          <a:custGeom>
            <a:avLst/>
            <a:gdLst/>
            <a:ahLst/>
            <a:cxnLst/>
            <a:rect r="r" b="b" t="t" l="l"/>
            <a:pathLst>
              <a:path h="2469677" w="1273942">
                <a:moveTo>
                  <a:pt x="0" y="0"/>
                </a:moveTo>
                <a:lnTo>
                  <a:pt x="1273941" y="0"/>
                </a:lnTo>
                <a:lnTo>
                  <a:pt x="1273941" y="2469677"/>
                </a:lnTo>
                <a:lnTo>
                  <a:pt x="0" y="246967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4347258" y="7876384"/>
            <a:ext cx="936119" cy="1088511"/>
          </a:xfrm>
          <a:custGeom>
            <a:avLst/>
            <a:gdLst/>
            <a:ahLst/>
            <a:cxnLst/>
            <a:rect r="r" b="b" t="t" l="l"/>
            <a:pathLst>
              <a:path h="1088511" w="936119">
                <a:moveTo>
                  <a:pt x="0" y="0"/>
                </a:moveTo>
                <a:lnTo>
                  <a:pt x="936119" y="0"/>
                </a:lnTo>
                <a:lnTo>
                  <a:pt x="936119" y="1088511"/>
                </a:lnTo>
                <a:lnTo>
                  <a:pt x="0" y="108851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1124792" y="891379"/>
            <a:ext cx="9334130" cy="1674118"/>
          </a:xfrm>
          <a:prstGeom prst="rect">
            <a:avLst/>
          </a:prstGeom>
        </p:spPr>
        <p:txBody>
          <a:bodyPr anchor="t" rtlCol="false" tIns="0" lIns="0" bIns="0" rIns="0">
            <a:spAutoFit/>
          </a:bodyPr>
          <a:lstStyle/>
          <a:p>
            <a:pPr marL="0" indent="0" lvl="0">
              <a:lnSpc>
                <a:spcPts val="6588"/>
              </a:lnSpc>
            </a:pPr>
            <a:r>
              <a:rPr lang="en-US" sz="6100" spc="-152">
                <a:solidFill>
                  <a:srgbClr val="000000"/>
                </a:solidFill>
                <a:latin typeface="Pragmatica Bold"/>
              </a:rPr>
              <a:t>BRIEF HISTORY OF ACB IN CANADA</a:t>
            </a:r>
          </a:p>
        </p:txBody>
      </p:sp>
      <p:sp>
        <p:nvSpPr>
          <p:cNvPr name="TextBox 17" id="17"/>
          <p:cNvSpPr txBox="true"/>
          <p:nvPr/>
        </p:nvSpPr>
        <p:spPr>
          <a:xfrm rot="0">
            <a:off x="9144000" y="2339397"/>
            <a:ext cx="8227041" cy="3815715"/>
          </a:xfrm>
          <a:prstGeom prst="rect">
            <a:avLst/>
          </a:prstGeom>
        </p:spPr>
        <p:txBody>
          <a:bodyPr anchor="t" rtlCol="false" tIns="0" lIns="0" bIns="0" rIns="0">
            <a:spAutoFit/>
          </a:bodyPr>
          <a:lstStyle/>
          <a:p>
            <a:pPr marL="0" indent="0" lvl="0">
              <a:lnSpc>
                <a:spcPts val="3780"/>
              </a:lnSpc>
            </a:pPr>
            <a:r>
              <a:rPr lang="en-US" sz="3500" spc="-87">
                <a:solidFill>
                  <a:srgbClr val="000000"/>
                </a:solidFill>
                <a:latin typeface="Barlow Bold"/>
              </a:rPr>
              <a:t>African, Caribbean &amp; Black (ACB):</a:t>
            </a:r>
            <a:r>
              <a:rPr lang="en-US" sz="3500" spc="-87">
                <a:solidFill>
                  <a:srgbClr val="000000"/>
                </a:solidFill>
                <a:latin typeface="Barlow"/>
              </a:rPr>
              <a:t> People of African or Caribbean ancestry or who self-identify as Black visible minority who have resided in Canada for many generations or recently migrated. It includes Black Canadians with distinct ethnic, cultural and linguistic backgrounds and experiences </a:t>
            </a:r>
            <a:r>
              <a:rPr lang="en-US" sz="3500" spc="-87">
                <a:solidFill>
                  <a:srgbClr val="000000"/>
                </a:solidFill>
                <a:latin typeface="Barlow Italics"/>
              </a:rPr>
              <a:t>(BC Black History Awareness Society, 2023).</a:t>
            </a:r>
          </a:p>
        </p:txBody>
      </p:sp>
      <p:sp>
        <p:nvSpPr>
          <p:cNvPr name="TextBox 18" id="18"/>
          <p:cNvSpPr txBox="true"/>
          <p:nvPr/>
        </p:nvSpPr>
        <p:spPr>
          <a:xfrm rot="0">
            <a:off x="9096868" y="6542846"/>
            <a:ext cx="8043896" cy="1910715"/>
          </a:xfrm>
          <a:prstGeom prst="rect">
            <a:avLst/>
          </a:prstGeom>
        </p:spPr>
        <p:txBody>
          <a:bodyPr anchor="t" rtlCol="false" tIns="0" lIns="0" bIns="0" rIns="0">
            <a:spAutoFit/>
          </a:bodyPr>
          <a:lstStyle/>
          <a:p>
            <a:pPr marL="0" indent="0" lvl="0">
              <a:lnSpc>
                <a:spcPts val="3780"/>
              </a:lnSpc>
            </a:pPr>
            <a:r>
              <a:rPr lang="en-US" sz="3500" spc="-87">
                <a:solidFill>
                  <a:srgbClr val="000000"/>
                </a:solidFill>
                <a:latin typeface="Barlow Bold"/>
              </a:rPr>
              <a:t>2021 Census</a:t>
            </a:r>
            <a:r>
              <a:rPr lang="en-US" sz="3500" spc="-87">
                <a:solidFill>
                  <a:srgbClr val="000000"/>
                </a:solidFill>
                <a:latin typeface="Barlow"/>
              </a:rPr>
              <a:t>: 1.5 million Black people are living in Canada which represent 4.3% of the country’s population and 16.1% of racialized population </a:t>
            </a:r>
            <a:r>
              <a:rPr lang="en-US" sz="3500" spc="-87">
                <a:solidFill>
                  <a:srgbClr val="000000"/>
                </a:solidFill>
                <a:latin typeface="Barlow Italics"/>
              </a:rPr>
              <a:t>(Statistics Canada, 2023).</a:t>
            </a:r>
          </a:p>
        </p:txBody>
      </p:sp>
      <p:grpSp>
        <p:nvGrpSpPr>
          <p:cNvPr name="Group 19" id="19"/>
          <p:cNvGrpSpPr/>
          <p:nvPr/>
        </p:nvGrpSpPr>
        <p:grpSpPr>
          <a:xfrm rot="0">
            <a:off x="8545471" y="2408862"/>
            <a:ext cx="313271" cy="313271"/>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FB613">
                    <a:alpha val="100000"/>
                  </a:srgbClr>
                </a:gs>
                <a:gs pos="100000">
                  <a:srgbClr val="FFE42F">
                    <a:alpha val="100000"/>
                  </a:srgbClr>
                </a:gs>
              </a:gsLst>
              <a:lin ang="5400000"/>
            </a:gradFill>
          </p:spPr>
        </p:sp>
        <p:sp>
          <p:nvSpPr>
            <p:cNvPr name="TextBox 21" id="21"/>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8545471" y="6641895"/>
            <a:ext cx="313271" cy="313271"/>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FB613">
                    <a:alpha val="100000"/>
                  </a:srgbClr>
                </a:gs>
                <a:gs pos="100000">
                  <a:srgbClr val="FFE42F">
                    <a:alpha val="100000"/>
                  </a:srgbClr>
                </a:gs>
              </a:gsLst>
              <a:lin ang="5400000"/>
            </a:gradFill>
          </p:spPr>
        </p:sp>
        <p:sp>
          <p:nvSpPr>
            <p:cNvPr name="TextBox 24" id="2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Freeform 25" id="25"/>
          <p:cNvSpPr/>
          <p:nvPr/>
        </p:nvSpPr>
        <p:spPr>
          <a:xfrm flipH="false" flipV="false" rot="0">
            <a:off x="16329418" y="8266800"/>
            <a:ext cx="1978630" cy="2004680"/>
          </a:xfrm>
          <a:custGeom>
            <a:avLst/>
            <a:gdLst/>
            <a:ahLst/>
            <a:cxnLst/>
            <a:rect r="r" b="b" t="t" l="l"/>
            <a:pathLst>
              <a:path h="2004680" w="1978630">
                <a:moveTo>
                  <a:pt x="0" y="0"/>
                </a:moveTo>
                <a:lnTo>
                  <a:pt x="1978630" y="0"/>
                </a:lnTo>
                <a:lnTo>
                  <a:pt x="1978630" y="2004681"/>
                </a:lnTo>
                <a:lnTo>
                  <a:pt x="0" y="2004681"/>
                </a:lnTo>
                <a:lnTo>
                  <a:pt x="0" y="0"/>
                </a:lnTo>
                <a:close/>
              </a:path>
            </a:pathLst>
          </a:custGeom>
          <a:blipFill>
            <a:blip r:embed="rId14"/>
            <a:stretch>
              <a:fillRect l="-658" t="0" r="-658" b="0"/>
            </a:stretch>
          </a:blipFill>
        </p:spPr>
      </p:sp>
      <p:sp>
        <p:nvSpPr>
          <p:cNvPr name="Freeform 26" id="26"/>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7" id="27"/>
          <p:cNvSpPr/>
          <p:nvPr/>
        </p:nvSpPr>
        <p:spPr>
          <a:xfrm flipH="false" flipV="false" rot="5400000">
            <a:off x="16560544" y="397433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8" id="28"/>
          <p:cNvSpPr/>
          <p:nvPr/>
        </p:nvSpPr>
        <p:spPr>
          <a:xfrm flipH="false" flipV="false" rot="5400000">
            <a:off x="16560544" y="124928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9" id="29"/>
          <p:cNvSpPr/>
          <p:nvPr/>
        </p:nvSpPr>
        <p:spPr>
          <a:xfrm flipH="false" flipV="false" rot="5400000">
            <a:off x="-1249287" y="6203834"/>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0" id="30"/>
          <p:cNvSpPr/>
          <p:nvPr/>
        </p:nvSpPr>
        <p:spPr>
          <a:xfrm flipH="false" flipV="false" rot="5400000">
            <a:off x="-1249287" y="339731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1" id="31"/>
          <p:cNvSpPr/>
          <p:nvPr/>
        </p:nvSpPr>
        <p:spPr>
          <a:xfrm flipH="false" flipV="false" rot="5400000">
            <a:off x="-1249287" y="59079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3735901" y="8200051"/>
            <a:ext cx="2362613" cy="2749222"/>
            <a:chOff x="0" y="0"/>
            <a:chExt cx="698500" cy="812800"/>
          </a:xfrm>
        </p:grpSpPr>
        <p:sp>
          <p:nvSpPr>
            <p:cNvPr name="Freeform 3" id="3"/>
            <p:cNvSpPr/>
            <p:nvPr/>
          </p:nvSpPr>
          <p:spPr>
            <a:xfrm flipH="false" flipV="false" rot="0">
              <a:off x="0" y="12978"/>
              <a:ext cx="698500" cy="786844"/>
            </a:xfrm>
            <a:custGeom>
              <a:avLst/>
              <a:gdLst/>
              <a:ahLst/>
              <a:cxnLst/>
              <a:rect r="r" b="b" t="t" l="l"/>
              <a:pathLst>
                <a:path h="786844" w="698500">
                  <a:moveTo>
                    <a:pt x="407667" y="21010"/>
                  </a:moveTo>
                  <a:lnTo>
                    <a:pt x="640083" y="156234"/>
                  </a:lnTo>
                  <a:cubicBezTo>
                    <a:pt x="676250" y="177277"/>
                    <a:pt x="698500" y="215964"/>
                    <a:pt x="698500" y="257807"/>
                  </a:cubicBezTo>
                  <a:lnTo>
                    <a:pt x="698500" y="529037"/>
                  </a:lnTo>
                  <a:cubicBezTo>
                    <a:pt x="698500" y="570880"/>
                    <a:pt x="676250" y="609567"/>
                    <a:pt x="640083" y="630610"/>
                  </a:cubicBezTo>
                  <a:lnTo>
                    <a:pt x="407667" y="765834"/>
                  </a:lnTo>
                  <a:cubicBezTo>
                    <a:pt x="371556" y="786844"/>
                    <a:pt x="326944" y="786844"/>
                    <a:pt x="290833" y="765834"/>
                  </a:cubicBezTo>
                  <a:lnTo>
                    <a:pt x="58417" y="630610"/>
                  </a:lnTo>
                  <a:cubicBezTo>
                    <a:pt x="22250" y="609567"/>
                    <a:pt x="0" y="570880"/>
                    <a:pt x="0" y="529037"/>
                  </a:cubicBezTo>
                  <a:lnTo>
                    <a:pt x="0" y="257807"/>
                  </a:lnTo>
                  <a:cubicBezTo>
                    <a:pt x="0" y="215964"/>
                    <a:pt x="22250" y="177277"/>
                    <a:pt x="58417" y="156234"/>
                  </a:cubicBezTo>
                  <a:lnTo>
                    <a:pt x="290833" y="21010"/>
                  </a:lnTo>
                  <a:cubicBezTo>
                    <a:pt x="326944" y="0"/>
                    <a:pt x="371556" y="0"/>
                    <a:pt x="407667" y="21010"/>
                  </a:cubicBezTo>
                  <a:close/>
                </a:path>
              </a:pathLst>
            </a:custGeom>
            <a:gradFill rotWithShape="true">
              <a:gsLst>
                <a:gs pos="0">
                  <a:srgbClr val="1F3B80">
                    <a:alpha val="100000"/>
                  </a:srgbClr>
                </a:gs>
                <a:gs pos="100000">
                  <a:srgbClr val="3183ED">
                    <a:alpha val="100000"/>
                  </a:srgbClr>
                </a:gs>
              </a:gsLst>
              <a:lin ang="2700000"/>
            </a:gradFill>
            <a:ln w="12700" cap="rnd">
              <a:solidFill>
                <a:srgbClr val="000000"/>
              </a:solidFill>
              <a:prstDash val="solid"/>
              <a:round/>
            </a:ln>
          </p:spPr>
        </p:sp>
      </p:grpSp>
      <p:sp>
        <p:nvSpPr>
          <p:cNvPr name="Freeform 4" id="4"/>
          <p:cNvSpPr/>
          <p:nvPr/>
        </p:nvSpPr>
        <p:spPr>
          <a:xfrm flipH="false" flipV="false" rot="-5400000">
            <a:off x="-1389994" y="7852086"/>
            <a:ext cx="4337103" cy="3941343"/>
          </a:xfrm>
          <a:custGeom>
            <a:avLst/>
            <a:gdLst/>
            <a:ahLst/>
            <a:cxnLst/>
            <a:rect r="r" b="b" t="t" l="l"/>
            <a:pathLst>
              <a:path h="3941343" w="4337103">
                <a:moveTo>
                  <a:pt x="0" y="0"/>
                </a:moveTo>
                <a:lnTo>
                  <a:pt x="4337103" y="0"/>
                </a:lnTo>
                <a:lnTo>
                  <a:pt x="4337103" y="3941343"/>
                </a:lnTo>
                <a:lnTo>
                  <a:pt x="0" y="3941343"/>
                </a:lnTo>
                <a:lnTo>
                  <a:pt x="0" y="0"/>
                </a:lnTo>
                <a:close/>
              </a:path>
            </a:pathLst>
          </a:custGeom>
          <a:blipFill>
            <a:blip r:embed="rId3"/>
            <a:stretch>
              <a:fillRect l="0" t="0" r="0" b="0"/>
            </a:stretch>
          </a:blipFill>
        </p:spPr>
      </p:sp>
      <p:grpSp>
        <p:nvGrpSpPr>
          <p:cNvPr name="Group 5" id="5"/>
          <p:cNvGrpSpPr/>
          <p:nvPr/>
        </p:nvGrpSpPr>
        <p:grpSpPr>
          <a:xfrm rot="0">
            <a:off x="-752686" y="8086204"/>
            <a:ext cx="3134402" cy="3647304"/>
            <a:chOff x="0" y="0"/>
            <a:chExt cx="698500" cy="812800"/>
          </a:xfrm>
        </p:grpSpPr>
        <p:sp>
          <p:nvSpPr>
            <p:cNvPr name="Freeform 6" id="6"/>
            <p:cNvSpPr/>
            <p:nvPr/>
          </p:nvSpPr>
          <p:spPr>
            <a:xfrm flipH="false" flipV="false" rot="0">
              <a:off x="0" y="9782"/>
              <a:ext cx="698500" cy="793235"/>
            </a:xfrm>
            <a:custGeom>
              <a:avLst/>
              <a:gdLst/>
              <a:ahLst/>
              <a:cxnLst/>
              <a:rect r="r" b="b" t="t" l="l"/>
              <a:pathLst>
                <a:path h="793235" w="698500">
                  <a:moveTo>
                    <a:pt x="393283" y="15837"/>
                  </a:moveTo>
                  <a:lnTo>
                    <a:pt x="654467" y="167799"/>
                  </a:lnTo>
                  <a:cubicBezTo>
                    <a:pt x="681729" y="183660"/>
                    <a:pt x="698500" y="212821"/>
                    <a:pt x="698500" y="244361"/>
                  </a:cubicBezTo>
                  <a:lnTo>
                    <a:pt x="698500" y="548875"/>
                  </a:lnTo>
                  <a:cubicBezTo>
                    <a:pt x="698500" y="580415"/>
                    <a:pt x="681729" y="609576"/>
                    <a:pt x="654467" y="625437"/>
                  </a:cubicBezTo>
                  <a:lnTo>
                    <a:pt x="393283" y="777399"/>
                  </a:lnTo>
                  <a:cubicBezTo>
                    <a:pt x="366064" y="793236"/>
                    <a:pt x="332436" y="793236"/>
                    <a:pt x="305217" y="777399"/>
                  </a:cubicBezTo>
                  <a:lnTo>
                    <a:pt x="44033" y="625437"/>
                  </a:lnTo>
                  <a:cubicBezTo>
                    <a:pt x="16771" y="609576"/>
                    <a:pt x="0" y="580415"/>
                    <a:pt x="0" y="548875"/>
                  </a:cubicBezTo>
                  <a:lnTo>
                    <a:pt x="0" y="244361"/>
                  </a:lnTo>
                  <a:cubicBezTo>
                    <a:pt x="0" y="212821"/>
                    <a:pt x="16771" y="183660"/>
                    <a:pt x="44033" y="167799"/>
                  </a:cubicBezTo>
                  <a:lnTo>
                    <a:pt x="305217" y="15837"/>
                  </a:lnTo>
                  <a:cubicBezTo>
                    <a:pt x="332436" y="0"/>
                    <a:pt x="366064" y="0"/>
                    <a:pt x="393283" y="15837"/>
                  </a:cubicBezTo>
                  <a:close/>
                </a:path>
              </a:pathLst>
            </a:custGeom>
            <a:gradFill rotWithShape="true">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name="Freeform 7" id="7"/>
          <p:cNvSpPr/>
          <p:nvPr/>
        </p:nvSpPr>
        <p:spPr>
          <a:xfrm flipH="false" flipV="false" rot="0">
            <a:off x="-425007" y="8560143"/>
            <a:ext cx="2736219" cy="1706716"/>
          </a:xfrm>
          <a:custGeom>
            <a:avLst/>
            <a:gdLst/>
            <a:ahLst/>
            <a:cxnLst/>
            <a:rect r="r" b="b" t="t" l="l"/>
            <a:pathLst>
              <a:path h="1706716" w="2736219">
                <a:moveTo>
                  <a:pt x="0" y="0"/>
                </a:moveTo>
                <a:lnTo>
                  <a:pt x="2736218" y="0"/>
                </a:lnTo>
                <a:lnTo>
                  <a:pt x="2736218" y="1706716"/>
                </a:lnTo>
                <a:lnTo>
                  <a:pt x="0" y="17067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4548266" y="8590936"/>
            <a:ext cx="1014878" cy="1967453"/>
          </a:xfrm>
          <a:custGeom>
            <a:avLst/>
            <a:gdLst/>
            <a:ahLst/>
            <a:cxnLst/>
            <a:rect r="r" b="b" t="t" l="l"/>
            <a:pathLst>
              <a:path h="1967453" w="1014878">
                <a:moveTo>
                  <a:pt x="0" y="0"/>
                </a:moveTo>
                <a:lnTo>
                  <a:pt x="1014878" y="0"/>
                </a:lnTo>
                <a:lnTo>
                  <a:pt x="1014878" y="1967453"/>
                </a:lnTo>
                <a:lnTo>
                  <a:pt x="0" y="19674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6329418" y="8266800"/>
            <a:ext cx="1978630" cy="2004680"/>
          </a:xfrm>
          <a:custGeom>
            <a:avLst/>
            <a:gdLst/>
            <a:ahLst/>
            <a:cxnLst/>
            <a:rect r="r" b="b" t="t" l="l"/>
            <a:pathLst>
              <a:path h="2004680" w="1978630">
                <a:moveTo>
                  <a:pt x="0" y="0"/>
                </a:moveTo>
                <a:lnTo>
                  <a:pt x="1978630" y="0"/>
                </a:lnTo>
                <a:lnTo>
                  <a:pt x="1978630" y="2004681"/>
                </a:lnTo>
                <a:lnTo>
                  <a:pt x="0" y="2004681"/>
                </a:lnTo>
                <a:lnTo>
                  <a:pt x="0" y="0"/>
                </a:lnTo>
                <a:close/>
              </a:path>
            </a:pathLst>
          </a:custGeom>
          <a:blipFill>
            <a:blip r:embed="rId8"/>
            <a:stretch>
              <a:fillRect l="-658" t="0" r="-658" b="0"/>
            </a:stretch>
          </a:blipFill>
        </p:spPr>
      </p:sp>
      <p:sp>
        <p:nvSpPr>
          <p:cNvPr name="Freeform 10" id="10"/>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5400000">
            <a:off x="16560544" y="397433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5400000">
            <a:off x="16560544" y="124928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5400000">
            <a:off x="-1249287" y="6203834"/>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5400000">
            <a:off x="-1249287" y="339731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5400000">
            <a:off x="-1249287" y="59079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3216198" y="2996790"/>
            <a:ext cx="12181544" cy="3715371"/>
          </a:xfrm>
          <a:custGeom>
            <a:avLst/>
            <a:gdLst/>
            <a:ahLst/>
            <a:cxnLst/>
            <a:rect r="r" b="b" t="t" l="l"/>
            <a:pathLst>
              <a:path h="3715371" w="12181544">
                <a:moveTo>
                  <a:pt x="0" y="0"/>
                </a:moveTo>
                <a:lnTo>
                  <a:pt x="12181544" y="0"/>
                </a:lnTo>
                <a:lnTo>
                  <a:pt x="12181544" y="3715371"/>
                </a:lnTo>
                <a:lnTo>
                  <a:pt x="0" y="371537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7" id="17"/>
          <p:cNvSpPr txBox="true"/>
          <p:nvPr/>
        </p:nvSpPr>
        <p:spPr>
          <a:xfrm rot="0">
            <a:off x="2497714" y="455277"/>
            <a:ext cx="13292571" cy="845443"/>
          </a:xfrm>
          <a:prstGeom prst="rect">
            <a:avLst/>
          </a:prstGeom>
        </p:spPr>
        <p:txBody>
          <a:bodyPr anchor="t" rtlCol="false" tIns="0" lIns="0" bIns="0" rIns="0">
            <a:spAutoFit/>
          </a:bodyPr>
          <a:lstStyle/>
          <a:p>
            <a:pPr marL="0" indent="0" lvl="0">
              <a:lnSpc>
                <a:spcPts val="6588"/>
              </a:lnSpc>
            </a:pPr>
            <a:r>
              <a:rPr lang="en-US" sz="6100" spc="-152">
                <a:solidFill>
                  <a:srgbClr val="000000"/>
                </a:solidFill>
                <a:latin typeface="Pragmatica Bold"/>
              </a:rPr>
              <a:t>BRIEF </a:t>
            </a:r>
            <a:r>
              <a:rPr lang="en-US" sz="6100" spc="-152">
                <a:solidFill>
                  <a:srgbClr val="000000"/>
                </a:solidFill>
                <a:latin typeface="Pragmatica Bold"/>
              </a:rPr>
              <a:t>HISTORY OF ACB IN CANADA</a:t>
            </a:r>
          </a:p>
        </p:txBody>
      </p:sp>
      <p:grpSp>
        <p:nvGrpSpPr>
          <p:cNvPr name="Group 18" id="18"/>
          <p:cNvGrpSpPr/>
          <p:nvPr/>
        </p:nvGrpSpPr>
        <p:grpSpPr>
          <a:xfrm rot="0">
            <a:off x="2094605" y="8268980"/>
            <a:ext cx="2243187" cy="2610254"/>
            <a:chOff x="0" y="0"/>
            <a:chExt cx="698500" cy="812800"/>
          </a:xfrm>
        </p:grpSpPr>
        <p:sp>
          <p:nvSpPr>
            <p:cNvPr name="Freeform 19" id="19"/>
            <p:cNvSpPr/>
            <p:nvPr/>
          </p:nvSpPr>
          <p:spPr>
            <a:xfrm flipH="false" flipV="false" rot="0">
              <a:off x="0" y="13669"/>
              <a:ext cx="698500" cy="785462"/>
            </a:xfrm>
            <a:custGeom>
              <a:avLst/>
              <a:gdLst/>
              <a:ahLst/>
              <a:cxnLst/>
              <a:rect r="r" b="b" t="t" l="l"/>
              <a:pathLst>
                <a:path h="785462" w="698500">
                  <a:moveTo>
                    <a:pt x="410777" y="22129"/>
                  </a:moveTo>
                  <a:lnTo>
                    <a:pt x="636973" y="153733"/>
                  </a:lnTo>
                  <a:cubicBezTo>
                    <a:pt x="675066" y="175896"/>
                    <a:pt x="698500" y="216643"/>
                    <a:pt x="698500" y="260714"/>
                  </a:cubicBezTo>
                  <a:lnTo>
                    <a:pt x="698500" y="524748"/>
                  </a:lnTo>
                  <a:cubicBezTo>
                    <a:pt x="698500" y="568819"/>
                    <a:pt x="675066" y="609565"/>
                    <a:pt x="636973" y="631729"/>
                  </a:cubicBezTo>
                  <a:lnTo>
                    <a:pt x="410777" y="763333"/>
                  </a:lnTo>
                  <a:cubicBezTo>
                    <a:pt x="372744" y="785462"/>
                    <a:pt x="325756" y="785462"/>
                    <a:pt x="287723" y="763333"/>
                  </a:cubicBezTo>
                  <a:lnTo>
                    <a:pt x="61527" y="631729"/>
                  </a:lnTo>
                  <a:cubicBezTo>
                    <a:pt x="23434" y="609565"/>
                    <a:pt x="0" y="568819"/>
                    <a:pt x="0" y="524748"/>
                  </a:cubicBezTo>
                  <a:lnTo>
                    <a:pt x="0" y="260714"/>
                  </a:lnTo>
                  <a:cubicBezTo>
                    <a:pt x="0" y="216643"/>
                    <a:pt x="23434" y="175896"/>
                    <a:pt x="61527" y="153733"/>
                  </a:cubicBezTo>
                  <a:lnTo>
                    <a:pt x="287723" y="22129"/>
                  </a:lnTo>
                  <a:cubicBezTo>
                    <a:pt x="325756" y="0"/>
                    <a:pt x="372744" y="0"/>
                    <a:pt x="410777" y="22129"/>
                  </a:cubicBezTo>
                  <a:close/>
                </a:path>
              </a:pathLst>
            </a:custGeom>
            <a:gradFill rotWithShape="true">
              <a:gsLst>
                <a:gs pos="0">
                  <a:srgbClr val="FFB613">
                    <a:alpha val="100000"/>
                  </a:srgbClr>
                </a:gs>
                <a:gs pos="100000">
                  <a:srgbClr val="FFE42F">
                    <a:alpha val="100000"/>
                  </a:srgbClr>
                </a:gs>
              </a:gsLst>
              <a:lin ang="5400000"/>
            </a:gradFill>
            <a:ln w="12700" cap="rnd">
              <a:solidFill>
                <a:srgbClr val="000000"/>
              </a:solidFill>
              <a:prstDash val="solid"/>
              <a:round/>
            </a:ln>
          </p:spPr>
        </p:sp>
      </p:grpSp>
      <p:sp>
        <p:nvSpPr>
          <p:cNvPr name="Freeform 20" id="20"/>
          <p:cNvSpPr/>
          <p:nvPr/>
        </p:nvSpPr>
        <p:spPr>
          <a:xfrm flipH="false" flipV="false" rot="0">
            <a:off x="2303920" y="8812991"/>
            <a:ext cx="890619" cy="890619"/>
          </a:xfrm>
          <a:custGeom>
            <a:avLst/>
            <a:gdLst/>
            <a:ahLst/>
            <a:cxnLst/>
            <a:rect r="r" b="b" t="t" l="l"/>
            <a:pathLst>
              <a:path h="890619" w="890619">
                <a:moveTo>
                  <a:pt x="0" y="0"/>
                </a:moveTo>
                <a:lnTo>
                  <a:pt x="890619" y="0"/>
                </a:lnTo>
                <a:lnTo>
                  <a:pt x="890619" y="890618"/>
                </a:lnTo>
                <a:lnTo>
                  <a:pt x="0" y="89061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1" id="21"/>
          <p:cNvSpPr/>
          <p:nvPr/>
        </p:nvSpPr>
        <p:spPr>
          <a:xfrm flipH="false" flipV="false" rot="0">
            <a:off x="3401672" y="9159354"/>
            <a:ext cx="936119" cy="1088511"/>
          </a:xfrm>
          <a:custGeom>
            <a:avLst/>
            <a:gdLst/>
            <a:ahLst/>
            <a:cxnLst/>
            <a:rect r="r" b="b" t="t" l="l"/>
            <a:pathLst>
              <a:path h="1088511" w="936119">
                <a:moveTo>
                  <a:pt x="0" y="0"/>
                </a:moveTo>
                <a:lnTo>
                  <a:pt x="936119" y="0"/>
                </a:lnTo>
                <a:lnTo>
                  <a:pt x="936119" y="1088511"/>
                </a:lnTo>
                <a:lnTo>
                  <a:pt x="0" y="108851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2" id="22"/>
          <p:cNvSpPr txBox="true"/>
          <p:nvPr/>
        </p:nvSpPr>
        <p:spPr>
          <a:xfrm rot="0">
            <a:off x="2094605" y="2109925"/>
            <a:ext cx="5614462" cy="815339"/>
          </a:xfrm>
          <a:prstGeom prst="rect">
            <a:avLst/>
          </a:prstGeom>
        </p:spPr>
        <p:txBody>
          <a:bodyPr anchor="t" rtlCol="false" tIns="0" lIns="0" bIns="0" rIns="0">
            <a:spAutoFit/>
          </a:bodyPr>
          <a:lstStyle/>
          <a:p>
            <a:pPr algn="ctr">
              <a:lnSpc>
                <a:spcPts val="3360"/>
              </a:lnSpc>
            </a:pPr>
            <a:r>
              <a:rPr lang="en-US" sz="2400">
                <a:solidFill>
                  <a:srgbClr val="000000"/>
                </a:solidFill>
                <a:latin typeface="Pragmatica Bold"/>
              </a:rPr>
              <a:t>1600s</a:t>
            </a:r>
          </a:p>
          <a:p>
            <a:pPr algn="ctr">
              <a:lnSpc>
                <a:spcPts val="3360"/>
              </a:lnSpc>
            </a:pPr>
            <a:r>
              <a:rPr lang="en-US" sz="2400">
                <a:solidFill>
                  <a:srgbClr val="000000"/>
                </a:solidFill>
                <a:latin typeface="Pragmatica Bold"/>
              </a:rPr>
              <a:t>Black people start living in Canada</a:t>
            </a:r>
          </a:p>
        </p:txBody>
      </p:sp>
      <p:sp>
        <p:nvSpPr>
          <p:cNvPr name="TextBox 23" id="23"/>
          <p:cNvSpPr txBox="true"/>
          <p:nvPr/>
        </p:nvSpPr>
        <p:spPr>
          <a:xfrm rot="0">
            <a:off x="5280284" y="6797886"/>
            <a:ext cx="5034907" cy="1234439"/>
          </a:xfrm>
          <a:prstGeom prst="rect">
            <a:avLst/>
          </a:prstGeom>
        </p:spPr>
        <p:txBody>
          <a:bodyPr anchor="t" rtlCol="false" tIns="0" lIns="0" bIns="0" rIns="0">
            <a:spAutoFit/>
          </a:bodyPr>
          <a:lstStyle/>
          <a:p>
            <a:pPr algn="ctr">
              <a:lnSpc>
                <a:spcPts val="3360"/>
              </a:lnSpc>
            </a:pPr>
            <a:r>
              <a:rPr lang="en-US" sz="2400">
                <a:solidFill>
                  <a:srgbClr val="000000"/>
                </a:solidFill>
                <a:latin typeface="Pragmatica Bold"/>
              </a:rPr>
              <a:t>1700s</a:t>
            </a:r>
          </a:p>
          <a:p>
            <a:pPr algn="ctr">
              <a:lnSpc>
                <a:spcPts val="3360"/>
              </a:lnSpc>
            </a:pPr>
            <a:r>
              <a:rPr lang="en-US" sz="2400">
                <a:solidFill>
                  <a:srgbClr val="000000"/>
                </a:solidFill>
                <a:latin typeface="Pragmatica Bold"/>
              </a:rPr>
              <a:t>Black people suffer enslavement &amp; discrimination  in Canada</a:t>
            </a:r>
          </a:p>
        </p:txBody>
      </p:sp>
      <p:sp>
        <p:nvSpPr>
          <p:cNvPr name="TextBox 24" id="24"/>
          <p:cNvSpPr txBox="true"/>
          <p:nvPr/>
        </p:nvSpPr>
        <p:spPr>
          <a:xfrm rot="0">
            <a:off x="11017172" y="7034541"/>
            <a:ext cx="6070630" cy="1234439"/>
          </a:xfrm>
          <a:prstGeom prst="rect">
            <a:avLst/>
          </a:prstGeom>
        </p:spPr>
        <p:txBody>
          <a:bodyPr anchor="t" rtlCol="false" tIns="0" lIns="0" bIns="0" rIns="0">
            <a:spAutoFit/>
          </a:bodyPr>
          <a:lstStyle/>
          <a:p>
            <a:pPr algn="ctr">
              <a:lnSpc>
                <a:spcPts val="3360"/>
              </a:lnSpc>
            </a:pPr>
            <a:r>
              <a:rPr lang="en-US" sz="2400">
                <a:solidFill>
                  <a:srgbClr val="000000"/>
                </a:solidFill>
                <a:latin typeface="Pragmatica Bold"/>
              </a:rPr>
              <a:t>PRESENT DAY</a:t>
            </a:r>
          </a:p>
          <a:p>
            <a:pPr algn="ctr" marL="518165" indent="-259082" lvl="1">
              <a:lnSpc>
                <a:spcPts val="3360"/>
              </a:lnSpc>
              <a:buFont typeface="Arial"/>
              <a:buChar char="•"/>
            </a:pPr>
            <a:r>
              <a:rPr lang="en-US" sz="2400">
                <a:solidFill>
                  <a:srgbClr val="000000"/>
                </a:solidFill>
                <a:latin typeface="Pragmatica Bold"/>
              </a:rPr>
              <a:t>Continued Influx of Black people</a:t>
            </a:r>
          </a:p>
          <a:p>
            <a:pPr algn="ctr" marL="518165" indent="-259082" lvl="1">
              <a:lnSpc>
                <a:spcPts val="3360"/>
              </a:lnSpc>
              <a:buFont typeface="Arial"/>
              <a:buChar char="•"/>
            </a:pPr>
            <a:r>
              <a:rPr lang="en-US" sz="2400">
                <a:solidFill>
                  <a:srgbClr val="000000"/>
                </a:solidFill>
                <a:latin typeface="Pragmatica Bold"/>
              </a:rPr>
              <a:t>Institutional racism &amp; discrimination</a:t>
            </a:r>
          </a:p>
        </p:txBody>
      </p:sp>
      <p:sp>
        <p:nvSpPr>
          <p:cNvPr name="TextBox 25" id="25"/>
          <p:cNvSpPr txBox="true"/>
          <p:nvPr/>
        </p:nvSpPr>
        <p:spPr>
          <a:xfrm rot="0">
            <a:off x="8426256" y="2109925"/>
            <a:ext cx="5034907" cy="815339"/>
          </a:xfrm>
          <a:prstGeom prst="rect">
            <a:avLst/>
          </a:prstGeom>
        </p:spPr>
        <p:txBody>
          <a:bodyPr anchor="t" rtlCol="false" tIns="0" lIns="0" bIns="0" rIns="0">
            <a:spAutoFit/>
          </a:bodyPr>
          <a:lstStyle/>
          <a:p>
            <a:pPr algn="ctr">
              <a:lnSpc>
                <a:spcPts val="3360"/>
              </a:lnSpc>
            </a:pPr>
            <a:r>
              <a:rPr lang="en-US" sz="2400">
                <a:solidFill>
                  <a:srgbClr val="000000"/>
                </a:solidFill>
                <a:latin typeface="Pragmatica Bold"/>
              </a:rPr>
              <a:t>1800s</a:t>
            </a:r>
          </a:p>
          <a:p>
            <a:pPr algn="ctr">
              <a:lnSpc>
                <a:spcPts val="3360"/>
              </a:lnSpc>
            </a:pPr>
            <a:r>
              <a:rPr lang="en-US" sz="2400">
                <a:solidFill>
                  <a:srgbClr val="000000"/>
                </a:solidFill>
                <a:latin typeface="Pragmatica Bold"/>
              </a:rPr>
              <a:t>Abolishment of slavery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2112065" y="309160"/>
            <a:ext cx="14063871" cy="1663069"/>
          </a:xfrm>
          <a:prstGeom prst="rect">
            <a:avLst/>
          </a:prstGeom>
        </p:spPr>
        <p:txBody>
          <a:bodyPr anchor="t" rtlCol="false" tIns="0" lIns="0" bIns="0" rIns="0">
            <a:spAutoFit/>
          </a:bodyPr>
          <a:lstStyle/>
          <a:p>
            <a:pPr algn="ctr" marL="0" indent="0" lvl="0">
              <a:lnSpc>
                <a:spcPts val="6480"/>
              </a:lnSpc>
            </a:pPr>
            <a:r>
              <a:rPr lang="en-US" sz="6000" spc="-150">
                <a:solidFill>
                  <a:srgbClr val="000000"/>
                </a:solidFill>
                <a:latin typeface="Pragmatica Bold"/>
              </a:rPr>
              <a:t>IMPACT OF HISTORICAL TRAUMA ON HEALTH</a:t>
            </a:r>
          </a:p>
        </p:txBody>
      </p:sp>
      <p:grpSp>
        <p:nvGrpSpPr>
          <p:cNvPr name="Group 3" id="3"/>
          <p:cNvGrpSpPr/>
          <p:nvPr/>
        </p:nvGrpSpPr>
        <p:grpSpPr>
          <a:xfrm rot="-5400000">
            <a:off x="7383939" y="4205227"/>
            <a:ext cx="2953181" cy="3614602"/>
            <a:chOff x="0" y="0"/>
            <a:chExt cx="698500" cy="854942"/>
          </a:xfrm>
        </p:grpSpPr>
        <p:sp>
          <p:nvSpPr>
            <p:cNvPr name="Freeform 4" id="4"/>
            <p:cNvSpPr/>
            <p:nvPr/>
          </p:nvSpPr>
          <p:spPr>
            <a:xfrm flipH="false" flipV="false" rot="0">
              <a:off x="0" y="11681"/>
              <a:ext cx="698500" cy="831581"/>
            </a:xfrm>
            <a:custGeom>
              <a:avLst/>
              <a:gdLst/>
              <a:ahLst/>
              <a:cxnLst/>
              <a:rect r="r" b="b" t="t" l="l"/>
              <a:pathLst>
                <a:path h="831581" w="698500">
                  <a:moveTo>
                    <a:pt x="401827" y="18909"/>
                  </a:moveTo>
                  <a:lnTo>
                    <a:pt x="645923" y="160929"/>
                  </a:lnTo>
                  <a:cubicBezTo>
                    <a:pt x="678475" y="179868"/>
                    <a:pt x="698500" y="214687"/>
                    <a:pt x="698500" y="252347"/>
                  </a:cubicBezTo>
                  <a:lnTo>
                    <a:pt x="698500" y="579233"/>
                  </a:lnTo>
                  <a:cubicBezTo>
                    <a:pt x="698500" y="616893"/>
                    <a:pt x="678475" y="651713"/>
                    <a:pt x="645923" y="670652"/>
                  </a:cubicBezTo>
                  <a:lnTo>
                    <a:pt x="401827" y="812671"/>
                  </a:lnTo>
                  <a:cubicBezTo>
                    <a:pt x="369326" y="831581"/>
                    <a:pt x="329174" y="831581"/>
                    <a:pt x="296673" y="812671"/>
                  </a:cubicBezTo>
                  <a:lnTo>
                    <a:pt x="52577" y="670652"/>
                  </a:lnTo>
                  <a:cubicBezTo>
                    <a:pt x="20025" y="651713"/>
                    <a:pt x="0" y="616893"/>
                    <a:pt x="0" y="579233"/>
                  </a:cubicBezTo>
                  <a:lnTo>
                    <a:pt x="0" y="252347"/>
                  </a:lnTo>
                  <a:cubicBezTo>
                    <a:pt x="0" y="214687"/>
                    <a:pt x="20025" y="179868"/>
                    <a:pt x="52577" y="160929"/>
                  </a:cubicBezTo>
                  <a:lnTo>
                    <a:pt x="296673" y="18909"/>
                  </a:lnTo>
                  <a:cubicBezTo>
                    <a:pt x="329174" y="0"/>
                    <a:pt x="369326" y="0"/>
                    <a:pt x="401827" y="18909"/>
                  </a:cubicBezTo>
                  <a:close/>
                </a:path>
              </a:pathLst>
            </a:custGeom>
            <a:solidFill>
              <a:srgbClr val="1F3B80"/>
            </a:solidFill>
            <a:ln w="12700" cap="rnd">
              <a:solidFill>
                <a:srgbClr val="000000"/>
              </a:solidFill>
              <a:prstDash val="solid"/>
              <a:round/>
            </a:ln>
          </p:spPr>
        </p:sp>
      </p:grpSp>
      <p:grpSp>
        <p:nvGrpSpPr>
          <p:cNvPr name="Group 5" id="5"/>
          <p:cNvGrpSpPr/>
          <p:nvPr/>
        </p:nvGrpSpPr>
        <p:grpSpPr>
          <a:xfrm rot="0">
            <a:off x="1129810" y="4644961"/>
            <a:ext cx="2366535" cy="2681140"/>
            <a:chOff x="0" y="0"/>
            <a:chExt cx="717426" cy="812800"/>
          </a:xfrm>
        </p:grpSpPr>
        <p:sp>
          <p:nvSpPr>
            <p:cNvPr name="Freeform 6" id="6"/>
            <p:cNvSpPr/>
            <p:nvPr/>
          </p:nvSpPr>
          <p:spPr>
            <a:xfrm flipH="false" flipV="false" rot="0">
              <a:off x="0" y="14204"/>
              <a:ext cx="717426" cy="784393"/>
            </a:xfrm>
            <a:custGeom>
              <a:avLst/>
              <a:gdLst/>
              <a:ahLst/>
              <a:cxnLst/>
              <a:rect r="r" b="b" t="t" l="l"/>
              <a:pathLst>
                <a:path h="784393" w="717426">
                  <a:moveTo>
                    <a:pt x="424759" y="23209"/>
                  </a:moveTo>
                  <a:lnTo>
                    <a:pt x="651379" y="151583"/>
                  </a:lnTo>
                  <a:cubicBezTo>
                    <a:pt x="692197" y="174705"/>
                    <a:pt x="717426" y="217991"/>
                    <a:pt x="717426" y="264903"/>
                  </a:cubicBezTo>
                  <a:lnTo>
                    <a:pt x="717426" y="519489"/>
                  </a:lnTo>
                  <a:cubicBezTo>
                    <a:pt x="717426" y="566401"/>
                    <a:pt x="692197" y="609687"/>
                    <a:pt x="651379" y="632809"/>
                  </a:cubicBezTo>
                  <a:lnTo>
                    <a:pt x="424759" y="761183"/>
                  </a:lnTo>
                  <a:cubicBezTo>
                    <a:pt x="383787" y="784392"/>
                    <a:pt x="333639" y="784392"/>
                    <a:pt x="292667" y="761183"/>
                  </a:cubicBezTo>
                  <a:lnTo>
                    <a:pt x="66046" y="632809"/>
                  </a:lnTo>
                  <a:cubicBezTo>
                    <a:pt x="25229" y="609687"/>
                    <a:pt x="0" y="566401"/>
                    <a:pt x="0" y="519489"/>
                  </a:cubicBezTo>
                  <a:lnTo>
                    <a:pt x="0" y="264903"/>
                  </a:lnTo>
                  <a:cubicBezTo>
                    <a:pt x="0" y="217991"/>
                    <a:pt x="25229" y="174705"/>
                    <a:pt x="66046" y="151583"/>
                  </a:cubicBezTo>
                  <a:lnTo>
                    <a:pt x="292667" y="23209"/>
                  </a:lnTo>
                  <a:cubicBezTo>
                    <a:pt x="333639" y="0"/>
                    <a:pt x="383787" y="0"/>
                    <a:pt x="424759" y="23209"/>
                  </a:cubicBezTo>
                  <a:close/>
                </a:path>
              </a:pathLst>
            </a:custGeom>
            <a:gradFill rotWithShape="true">
              <a:gsLst>
                <a:gs pos="0">
                  <a:srgbClr val="FFB613">
                    <a:alpha val="100000"/>
                  </a:srgbClr>
                </a:gs>
                <a:gs pos="100000">
                  <a:srgbClr val="FFE42F">
                    <a:alpha val="100000"/>
                  </a:srgbClr>
                </a:gs>
              </a:gsLst>
              <a:lin ang="5400000"/>
            </a:gradFill>
            <a:ln w="12700" cap="rnd">
              <a:solidFill>
                <a:srgbClr val="000000"/>
              </a:solidFill>
              <a:prstDash val="solid"/>
              <a:round/>
            </a:ln>
          </p:spPr>
        </p:sp>
      </p:grpSp>
      <p:grpSp>
        <p:nvGrpSpPr>
          <p:cNvPr name="Group 7" id="7"/>
          <p:cNvGrpSpPr/>
          <p:nvPr/>
        </p:nvGrpSpPr>
        <p:grpSpPr>
          <a:xfrm rot="0">
            <a:off x="3433915" y="1777942"/>
            <a:ext cx="2013123" cy="2342543"/>
            <a:chOff x="0" y="0"/>
            <a:chExt cx="698500" cy="812800"/>
          </a:xfrm>
        </p:grpSpPr>
        <p:sp>
          <p:nvSpPr>
            <p:cNvPr name="Freeform 8" id="8"/>
            <p:cNvSpPr/>
            <p:nvPr/>
          </p:nvSpPr>
          <p:spPr>
            <a:xfrm flipH="false" flipV="false" rot="0">
              <a:off x="0" y="17135"/>
              <a:ext cx="698500" cy="778530"/>
            </a:xfrm>
            <a:custGeom>
              <a:avLst/>
              <a:gdLst/>
              <a:ahLst/>
              <a:cxnLst/>
              <a:rect r="r" b="b" t="t" l="l"/>
              <a:pathLst>
                <a:path h="778530" w="698500">
                  <a:moveTo>
                    <a:pt x="426378" y="27740"/>
                  </a:moveTo>
                  <a:lnTo>
                    <a:pt x="621372" y="141190"/>
                  </a:lnTo>
                  <a:cubicBezTo>
                    <a:pt x="669123" y="168973"/>
                    <a:pt x="698500" y="220052"/>
                    <a:pt x="698500" y="275298"/>
                  </a:cubicBezTo>
                  <a:lnTo>
                    <a:pt x="698500" y="503232"/>
                  </a:lnTo>
                  <a:cubicBezTo>
                    <a:pt x="698500" y="558478"/>
                    <a:pt x="669123" y="609557"/>
                    <a:pt x="621372" y="637340"/>
                  </a:cubicBezTo>
                  <a:lnTo>
                    <a:pt x="426378" y="750790"/>
                  </a:lnTo>
                  <a:cubicBezTo>
                    <a:pt x="378701" y="778530"/>
                    <a:pt x="319799" y="778530"/>
                    <a:pt x="272122" y="750790"/>
                  </a:cubicBezTo>
                  <a:lnTo>
                    <a:pt x="77128" y="637340"/>
                  </a:lnTo>
                  <a:cubicBezTo>
                    <a:pt x="29376" y="609557"/>
                    <a:pt x="0" y="558478"/>
                    <a:pt x="0" y="503232"/>
                  </a:cubicBezTo>
                  <a:lnTo>
                    <a:pt x="0" y="275298"/>
                  </a:lnTo>
                  <a:cubicBezTo>
                    <a:pt x="0" y="220052"/>
                    <a:pt x="29376" y="168973"/>
                    <a:pt x="77128" y="141190"/>
                  </a:cubicBezTo>
                  <a:lnTo>
                    <a:pt x="272122" y="27740"/>
                  </a:lnTo>
                  <a:cubicBezTo>
                    <a:pt x="319799" y="0"/>
                    <a:pt x="378701" y="0"/>
                    <a:pt x="426378" y="27740"/>
                  </a:cubicBezTo>
                  <a:close/>
                </a:path>
              </a:pathLst>
            </a:custGeom>
            <a:gradFill rotWithShape="true">
              <a:gsLst>
                <a:gs pos="0">
                  <a:srgbClr val="FFB613">
                    <a:alpha val="100000"/>
                  </a:srgbClr>
                </a:gs>
                <a:gs pos="100000">
                  <a:srgbClr val="FFE42F">
                    <a:alpha val="100000"/>
                  </a:srgbClr>
                </a:gs>
              </a:gsLst>
              <a:lin ang="5400000"/>
            </a:gradFill>
            <a:ln w="12700" cap="rnd">
              <a:solidFill>
                <a:srgbClr val="000000"/>
              </a:solidFill>
              <a:prstDash val="solid"/>
              <a:round/>
            </a:ln>
          </p:spPr>
        </p:sp>
      </p:grpSp>
      <p:grpSp>
        <p:nvGrpSpPr>
          <p:cNvPr name="Group 9" id="9"/>
          <p:cNvGrpSpPr/>
          <p:nvPr/>
        </p:nvGrpSpPr>
        <p:grpSpPr>
          <a:xfrm rot="0">
            <a:off x="12318382" y="1624876"/>
            <a:ext cx="2144663" cy="2495608"/>
            <a:chOff x="0" y="0"/>
            <a:chExt cx="698500" cy="812800"/>
          </a:xfrm>
        </p:grpSpPr>
        <p:sp>
          <p:nvSpPr>
            <p:cNvPr name="Freeform 10" id="10"/>
            <p:cNvSpPr/>
            <p:nvPr/>
          </p:nvSpPr>
          <p:spPr>
            <a:xfrm flipH="false" flipV="false" rot="0">
              <a:off x="0" y="16084"/>
              <a:ext cx="698500" cy="780632"/>
            </a:xfrm>
            <a:custGeom>
              <a:avLst/>
              <a:gdLst/>
              <a:ahLst/>
              <a:cxnLst/>
              <a:rect r="r" b="b" t="t" l="l"/>
              <a:pathLst>
                <a:path h="780632" w="698500">
                  <a:moveTo>
                    <a:pt x="421648" y="26038"/>
                  </a:moveTo>
                  <a:lnTo>
                    <a:pt x="626102" y="144994"/>
                  </a:lnTo>
                  <a:cubicBezTo>
                    <a:pt x="670925" y="171073"/>
                    <a:pt x="698500" y="219018"/>
                    <a:pt x="698500" y="270876"/>
                  </a:cubicBezTo>
                  <a:lnTo>
                    <a:pt x="698500" y="509756"/>
                  </a:lnTo>
                  <a:cubicBezTo>
                    <a:pt x="698500" y="561614"/>
                    <a:pt x="670925" y="609559"/>
                    <a:pt x="626102" y="635638"/>
                  </a:cubicBezTo>
                  <a:lnTo>
                    <a:pt x="421648" y="754594"/>
                  </a:lnTo>
                  <a:cubicBezTo>
                    <a:pt x="376894" y="780632"/>
                    <a:pt x="321606" y="780632"/>
                    <a:pt x="276852" y="754594"/>
                  </a:cubicBezTo>
                  <a:lnTo>
                    <a:pt x="72398" y="635638"/>
                  </a:lnTo>
                  <a:cubicBezTo>
                    <a:pt x="27575" y="609559"/>
                    <a:pt x="0" y="561614"/>
                    <a:pt x="0" y="509756"/>
                  </a:cubicBezTo>
                  <a:lnTo>
                    <a:pt x="0" y="270876"/>
                  </a:lnTo>
                  <a:cubicBezTo>
                    <a:pt x="0" y="219018"/>
                    <a:pt x="27575" y="171073"/>
                    <a:pt x="72398" y="144994"/>
                  </a:cubicBezTo>
                  <a:lnTo>
                    <a:pt x="276852" y="26038"/>
                  </a:lnTo>
                  <a:cubicBezTo>
                    <a:pt x="321606" y="0"/>
                    <a:pt x="376894" y="0"/>
                    <a:pt x="421648" y="26038"/>
                  </a:cubicBezTo>
                  <a:close/>
                </a:path>
              </a:pathLst>
            </a:custGeom>
            <a:gradFill rotWithShape="true">
              <a:gsLst>
                <a:gs pos="0">
                  <a:srgbClr val="3183ED">
                    <a:alpha val="100000"/>
                  </a:srgbClr>
                </a:gs>
                <a:gs pos="100000">
                  <a:srgbClr val="86E2FF">
                    <a:alpha val="100000"/>
                  </a:srgbClr>
                </a:gs>
              </a:gsLst>
              <a:lin ang="5400000"/>
            </a:gradFill>
            <a:ln w="12700" cap="rnd">
              <a:solidFill>
                <a:srgbClr val="000000"/>
              </a:solidFill>
              <a:prstDash val="solid"/>
              <a:round/>
            </a:ln>
          </p:spPr>
        </p:sp>
      </p:grpSp>
      <p:grpSp>
        <p:nvGrpSpPr>
          <p:cNvPr name="Group 11" id="11"/>
          <p:cNvGrpSpPr/>
          <p:nvPr/>
        </p:nvGrpSpPr>
        <p:grpSpPr>
          <a:xfrm rot="0">
            <a:off x="15182254" y="4735455"/>
            <a:ext cx="2077046" cy="2416926"/>
            <a:chOff x="0" y="0"/>
            <a:chExt cx="698500" cy="812800"/>
          </a:xfrm>
        </p:grpSpPr>
        <p:sp>
          <p:nvSpPr>
            <p:cNvPr name="Freeform 12" id="12"/>
            <p:cNvSpPr/>
            <p:nvPr/>
          </p:nvSpPr>
          <p:spPr>
            <a:xfrm flipH="false" flipV="false" rot="0">
              <a:off x="0" y="16608"/>
              <a:ext cx="698500" cy="779585"/>
            </a:xfrm>
            <a:custGeom>
              <a:avLst/>
              <a:gdLst/>
              <a:ahLst/>
              <a:cxnLst/>
              <a:rect r="r" b="b" t="t" l="l"/>
              <a:pathLst>
                <a:path h="779585" w="698500">
                  <a:moveTo>
                    <a:pt x="424005" y="26886"/>
                  </a:moveTo>
                  <a:lnTo>
                    <a:pt x="623745" y="143098"/>
                  </a:lnTo>
                  <a:cubicBezTo>
                    <a:pt x="670028" y="170026"/>
                    <a:pt x="698500" y="219533"/>
                    <a:pt x="698500" y="273079"/>
                  </a:cubicBezTo>
                  <a:lnTo>
                    <a:pt x="698500" y="506505"/>
                  </a:lnTo>
                  <a:cubicBezTo>
                    <a:pt x="698500" y="560051"/>
                    <a:pt x="670028" y="609558"/>
                    <a:pt x="623745" y="636486"/>
                  </a:cubicBezTo>
                  <a:lnTo>
                    <a:pt x="424005" y="752698"/>
                  </a:lnTo>
                  <a:cubicBezTo>
                    <a:pt x="377794" y="779584"/>
                    <a:pt x="320706" y="779584"/>
                    <a:pt x="274495" y="752698"/>
                  </a:cubicBezTo>
                  <a:lnTo>
                    <a:pt x="74755" y="636486"/>
                  </a:lnTo>
                  <a:cubicBezTo>
                    <a:pt x="28472" y="609558"/>
                    <a:pt x="0" y="560051"/>
                    <a:pt x="0" y="506505"/>
                  </a:cubicBezTo>
                  <a:lnTo>
                    <a:pt x="0" y="273079"/>
                  </a:lnTo>
                  <a:cubicBezTo>
                    <a:pt x="0" y="219533"/>
                    <a:pt x="28472" y="170026"/>
                    <a:pt x="74755" y="143098"/>
                  </a:cubicBezTo>
                  <a:lnTo>
                    <a:pt x="274495" y="26886"/>
                  </a:lnTo>
                  <a:cubicBezTo>
                    <a:pt x="320706" y="0"/>
                    <a:pt x="377794" y="0"/>
                    <a:pt x="424005" y="26886"/>
                  </a:cubicBezTo>
                  <a:close/>
                </a:path>
              </a:pathLst>
            </a:custGeom>
            <a:gradFill rotWithShape="true">
              <a:gsLst>
                <a:gs pos="0">
                  <a:srgbClr val="3183ED">
                    <a:alpha val="100000"/>
                  </a:srgbClr>
                </a:gs>
                <a:gs pos="100000">
                  <a:srgbClr val="86E2FF">
                    <a:alpha val="100000"/>
                  </a:srgbClr>
                </a:gs>
              </a:gsLst>
              <a:lin ang="5400000"/>
            </a:gradFill>
            <a:ln w="12700" cap="rnd">
              <a:solidFill>
                <a:srgbClr val="000000"/>
              </a:solidFill>
              <a:prstDash val="solid"/>
              <a:round/>
            </a:ln>
          </p:spPr>
        </p:sp>
      </p:grpSp>
      <p:grpSp>
        <p:nvGrpSpPr>
          <p:cNvPr name="Group 13" id="13"/>
          <p:cNvGrpSpPr/>
          <p:nvPr/>
        </p:nvGrpSpPr>
        <p:grpSpPr>
          <a:xfrm rot="0">
            <a:off x="12318382" y="7268075"/>
            <a:ext cx="2183800" cy="2541150"/>
            <a:chOff x="0" y="0"/>
            <a:chExt cx="698500" cy="812800"/>
          </a:xfrm>
        </p:grpSpPr>
        <p:sp>
          <p:nvSpPr>
            <p:cNvPr name="Freeform 14" id="14"/>
            <p:cNvSpPr/>
            <p:nvPr/>
          </p:nvSpPr>
          <p:spPr>
            <a:xfrm flipH="false" flipV="false" rot="0">
              <a:off x="0" y="15796"/>
              <a:ext cx="698500" cy="781209"/>
            </a:xfrm>
            <a:custGeom>
              <a:avLst/>
              <a:gdLst/>
              <a:ahLst/>
              <a:cxnLst/>
              <a:rect r="r" b="b" t="t" l="l"/>
              <a:pathLst>
                <a:path h="781209" w="698500">
                  <a:moveTo>
                    <a:pt x="420350" y="25571"/>
                  </a:moveTo>
                  <a:lnTo>
                    <a:pt x="627400" y="146037"/>
                  </a:lnTo>
                  <a:cubicBezTo>
                    <a:pt x="671419" y="171648"/>
                    <a:pt x="698500" y="218735"/>
                    <a:pt x="698500" y="269663"/>
                  </a:cubicBezTo>
                  <a:lnTo>
                    <a:pt x="698500" y="511545"/>
                  </a:lnTo>
                  <a:cubicBezTo>
                    <a:pt x="698500" y="562473"/>
                    <a:pt x="671419" y="609560"/>
                    <a:pt x="627400" y="635171"/>
                  </a:cubicBezTo>
                  <a:lnTo>
                    <a:pt x="420350" y="755637"/>
                  </a:lnTo>
                  <a:cubicBezTo>
                    <a:pt x="376399" y="781208"/>
                    <a:pt x="322101" y="781208"/>
                    <a:pt x="278150" y="755637"/>
                  </a:cubicBezTo>
                  <a:lnTo>
                    <a:pt x="71100" y="635171"/>
                  </a:lnTo>
                  <a:cubicBezTo>
                    <a:pt x="27081" y="609560"/>
                    <a:pt x="0" y="562473"/>
                    <a:pt x="0" y="511545"/>
                  </a:cubicBezTo>
                  <a:lnTo>
                    <a:pt x="0" y="269663"/>
                  </a:lnTo>
                  <a:cubicBezTo>
                    <a:pt x="0" y="218735"/>
                    <a:pt x="27081" y="171648"/>
                    <a:pt x="71100" y="146037"/>
                  </a:cubicBezTo>
                  <a:lnTo>
                    <a:pt x="278150" y="25571"/>
                  </a:lnTo>
                  <a:cubicBezTo>
                    <a:pt x="322101" y="0"/>
                    <a:pt x="376399" y="0"/>
                    <a:pt x="420350" y="25571"/>
                  </a:cubicBezTo>
                  <a:close/>
                </a:path>
              </a:pathLst>
            </a:custGeom>
            <a:gradFill rotWithShape="true">
              <a:gsLst>
                <a:gs pos="0">
                  <a:srgbClr val="3183ED">
                    <a:alpha val="100000"/>
                  </a:srgbClr>
                </a:gs>
                <a:gs pos="100000">
                  <a:srgbClr val="86E2FF">
                    <a:alpha val="100000"/>
                  </a:srgbClr>
                </a:gs>
              </a:gsLst>
              <a:lin ang="5400000"/>
            </a:gradFill>
            <a:ln w="12700" cap="rnd">
              <a:solidFill>
                <a:srgbClr val="000000"/>
              </a:solidFill>
              <a:prstDash val="solid"/>
              <a:round/>
            </a:ln>
          </p:spPr>
        </p:sp>
      </p:grpSp>
      <p:grpSp>
        <p:nvGrpSpPr>
          <p:cNvPr name="Group 15" id="15"/>
          <p:cNvGrpSpPr/>
          <p:nvPr/>
        </p:nvGrpSpPr>
        <p:grpSpPr>
          <a:xfrm rot="0">
            <a:off x="3590034" y="7184683"/>
            <a:ext cx="2255466" cy="2624542"/>
            <a:chOff x="0" y="0"/>
            <a:chExt cx="698500" cy="812800"/>
          </a:xfrm>
        </p:grpSpPr>
        <p:sp>
          <p:nvSpPr>
            <p:cNvPr name="Freeform 16" id="16"/>
            <p:cNvSpPr/>
            <p:nvPr/>
          </p:nvSpPr>
          <p:spPr>
            <a:xfrm flipH="false" flipV="false" rot="0">
              <a:off x="0" y="15294"/>
              <a:ext cx="698500" cy="782212"/>
            </a:xfrm>
            <a:custGeom>
              <a:avLst/>
              <a:gdLst/>
              <a:ahLst/>
              <a:cxnLst/>
              <a:rect r="r" b="b" t="t" l="l"/>
              <a:pathLst>
                <a:path h="782212" w="698500">
                  <a:moveTo>
                    <a:pt x="418091" y="24759"/>
                  </a:moveTo>
                  <a:lnTo>
                    <a:pt x="629659" y="147853"/>
                  </a:lnTo>
                  <a:cubicBezTo>
                    <a:pt x="672280" y="172651"/>
                    <a:pt x="698500" y="218241"/>
                    <a:pt x="698500" y="267551"/>
                  </a:cubicBezTo>
                  <a:lnTo>
                    <a:pt x="698500" y="514661"/>
                  </a:lnTo>
                  <a:cubicBezTo>
                    <a:pt x="698500" y="563971"/>
                    <a:pt x="672280" y="609561"/>
                    <a:pt x="629659" y="634359"/>
                  </a:cubicBezTo>
                  <a:lnTo>
                    <a:pt x="418091" y="757453"/>
                  </a:lnTo>
                  <a:cubicBezTo>
                    <a:pt x="375536" y="782212"/>
                    <a:pt x="322964" y="782212"/>
                    <a:pt x="280409" y="757453"/>
                  </a:cubicBezTo>
                  <a:lnTo>
                    <a:pt x="68841" y="634359"/>
                  </a:lnTo>
                  <a:cubicBezTo>
                    <a:pt x="26220" y="609561"/>
                    <a:pt x="0" y="563971"/>
                    <a:pt x="0" y="514661"/>
                  </a:cubicBezTo>
                  <a:lnTo>
                    <a:pt x="0" y="267551"/>
                  </a:lnTo>
                  <a:cubicBezTo>
                    <a:pt x="0" y="218241"/>
                    <a:pt x="26220" y="172651"/>
                    <a:pt x="68841" y="147853"/>
                  </a:cubicBezTo>
                  <a:lnTo>
                    <a:pt x="280409" y="24759"/>
                  </a:lnTo>
                  <a:cubicBezTo>
                    <a:pt x="322964" y="0"/>
                    <a:pt x="375536" y="0"/>
                    <a:pt x="418091" y="24759"/>
                  </a:cubicBezTo>
                  <a:close/>
                </a:path>
              </a:pathLst>
            </a:custGeom>
            <a:gradFill rotWithShape="true">
              <a:gsLst>
                <a:gs pos="0">
                  <a:srgbClr val="FFB613">
                    <a:alpha val="100000"/>
                  </a:srgbClr>
                </a:gs>
                <a:gs pos="100000">
                  <a:srgbClr val="FFE42F">
                    <a:alpha val="100000"/>
                  </a:srgbClr>
                </a:gs>
              </a:gsLst>
              <a:lin ang="5400000"/>
            </a:gradFill>
            <a:ln w="12700" cap="rnd">
              <a:solidFill>
                <a:srgbClr val="000000"/>
              </a:solidFill>
              <a:prstDash val="solid"/>
              <a:round/>
            </a:ln>
          </p:spPr>
        </p:sp>
      </p:grpSp>
      <p:sp>
        <p:nvSpPr>
          <p:cNvPr name="AutoShape 17" id="17"/>
          <p:cNvSpPr/>
          <p:nvPr/>
        </p:nvSpPr>
        <p:spPr>
          <a:xfrm>
            <a:off x="5447038" y="2949213"/>
            <a:ext cx="3413492" cy="1586725"/>
          </a:xfrm>
          <a:prstGeom prst="line">
            <a:avLst/>
          </a:prstGeom>
          <a:ln cap="flat" w="38100">
            <a:solidFill>
              <a:srgbClr val="000000"/>
            </a:solidFill>
            <a:prstDash val="solid"/>
            <a:headEnd type="none" len="sm" w="sm"/>
            <a:tailEnd type="none" len="sm" w="sm"/>
          </a:ln>
        </p:spPr>
      </p:sp>
      <p:sp>
        <p:nvSpPr>
          <p:cNvPr name="AutoShape 18" id="18"/>
          <p:cNvSpPr/>
          <p:nvPr/>
        </p:nvSpPr>
        <p:spPr>
          <a:xfrm flipH="true">
            <a:off x="8860530" y="2872681"/>
            <a:ext cx="3457852" cy="1663257"/>
          </a:xfrm>
          <a:prstGeom prst="line">
            <a:avLst/>
          </a:prstGeom>
          <a:ln cap="flat" w="38100">
            <a:solidFill>
              <a:srgbClr val="000000"/>
            </a:solidFill>
            <a:prstDash val="solid"/>
            <a:headEnd type="none" len="sm" w="sm"/>
            <a:tailEnd type="none" len="sm" w="sm"/>
          </a:ln>
        </p:spPr>
      </p:sp>
      <p:sp>
        <p:nvSpPr>
          <p:cNvPr name="AutoShape 19" id="19"/>
          <p:cNvSpPr/>
          <p:nvPr/>
        </p:nvSpPr>
        <p:spPr>
          <a:xfrm flipV="true">
            <a:off x="3496345" y="5943918"/>
            <a:ext cx="3785959" cy="41613"/>
          </a:xfrm>
          <a:prstGeom prst="line">
            <a:avLst/>
          </a:prstGeom>
          <a:ln cap="flat" w="38100">
            <a:solidFill>
              <a:srgbClr val="000000"/>
            </a:solidFill>
            <a:prstDash val="solid"/>
            <a:headEnd type="none" len="sm" w="sm"/>
            <a:tailEnd type="none" len="sm" w="sm"/>
          </a:ln>
        </p:spPr>
      </p:sp>
      <p:sp>
        <p:nvSpPr>
          <p:cNvPr name="AutoShape 20" id="20"/>
          <p:cNvSpPr/>
          <p:nvPr/>
        </p:nvSpPr>
        <p:spPr>
          <a:xfrm flipV="true">
            <a:off x="5845500" y="7455454"/>
            <a:ext cx="3089127" cy="1041500"/>
          </a:xfrm>
          <a:prstGeom prst="line">
            <a:avLst/>
          </a:prstGeom>
          <a:ln cap="flat" w="38100">
            <a:solidFill>
              <a:srgbClr val="000000"/>
            </a:solidFill>
            <a:prstDash val="solid"/>
            <a:headEnd type="none" len="sm" w="sm"/>
            <a:tailEnd type="none" len="sm" w="sm"/>
          </a:ln>
        </p:spPr>
      </p:sp>
      <p:sp>
        <p:nvSpPr>
          <p:cNvPr name="AutoShape 21" id="21"/>
          <p:cNvSpPr/>
          <p:nvPr/>
        </p:nvSpPr>
        <p:spPr>
          <a:xfrm>
            <a:off x="8860530" y="7489119"/>
            <a:ext cx="3457852" cy="1049531"/>
          </a:xfrm>
          <a:prstGeom prst="line">
            <a:avLst/>
          </a:prstGeom>
          <a:ln cap="flat" w="38100">
            <a:solidFill>
              <a:srgbClr val="000000"/>
            </a:solidFill>
            <a:prstDash val="solid"/>
            <a:headEnd type="none" len="sm" w="sm"/>
            <a:tailEnd type="none" len="sm" w="sm"/>
          </a:ln>
        </p:spPr>
      </p:sp>
      <p:sp>
        <p:nvSpPr>
          <p:cNvPr name="AutoShape 22" id="22"/>
          <p:cNvSpPr/>
          <p:nvPr/>
        </p:nvSpPr>
        <p:spPr>
          <a:xfrm flipV="true">
            <a:off x="10598460" y="6004581"/>
            <a:ext cx="4583761" cy="7948"/>
          </a:xfrm>
          <a:prstGeom prst="line">
            <a:avLst/>
          </a:prstGeom>
          <a:ln cap="flat" w="38100">
            <a:solidFill>
              <a:srgbClr val="000000"/>
            </a:solidFill>
            <a:prstDash val="solid"/>
            <a:headEnd type="none" len="sm" w="sm"/>
            <a:tailEnd type="none" len="sm" w="sm"/>
          </a:ln>
        </p:spPr>
      </p:sp>
      <p:sp>
        <p:nvSpPr>
          <p:cNvPr name="TextBox 23" id="23"/>
          <p:cNvSpPr txBox="true"/>
          <p:nvPr/>
        </p:nvSpPr>
        <p:spPr>
          <a:xfrm rot="0">
            <a:off x="7282304" y="4965700"/>
            <a:ext cx="3091710" cy="1889760"/>
          </a:xfrm>
          <a:prstGeom prst="rect">
            <a:avLst/>
          </a:prstGeom>
        </p:spPr>
        <p:txBody>
          <a:bodyPr anchor="t" rtlCol="false" tIns="0" lIns="0" bIns="0" rIns="0">
            <a:spAutoFit/>
          </a:bodyPr>
          <a:lstStyle/>
          <a:p>
            <a:pPr algn="ctr">
              <a:lnSpc>
                <a:spcPts val="5040"/>
              </a:lnSpc>
            </a:pPr>
            <a:r>
              <a:rPr lang="en-US" sz="3600">
                <a:solidFill>
                  <a:srgbClr val="FFFFFE"/>
                </a:solidFill>
                <a:latin typeface="Pragmatica Bold"/>
              </a:rPr>
              <a:t>POOR HEALTH OUTCOMES</a:t>
            </a:r>
          </a:p>
        </p:txBody>
      </p:sp>
      <p:sp>
        <p:nvSpPr>
          <p:cNvPr name="TextBox 24" id="24"/>
          <p:cNvSpPr txBox="true"/>
          <p:nvPr/>
        </p:nvSpPr>
        <p:spPr>
          <a:xfrm rot="0">
            <a:off x="3496345" y="2191304"/>
            <a:ext cx="1888263" cy="1163320"/>
          </a:xfrm>
          <a:prstGeom prst="rect">
            <a:avLst/>
          </a:prstGeom>
        </p:spPr>
        <p:txBody>
          <a:bodyPr anchor="t" rtlCol="false" tIns="0" lIns="0" bIns="0" rIns="0">
            <a:spAutoFit/>
          </a:bodyPr>
          <a:lstStyle/>
          <a:p>
            <a:pPr algn="ctr">
              <a:lnSpc>
                <a:spcPts val="3079"/>
              </a:lnSpc>
            </a:pPr>
            <a:r>
              <a:rPr lang="en-US" sz="2199">
                <a:solidFill>
                  <a:srgbClr val="000000"/>
                </a:solidFill>
                <a:latin typeface="Barlow Bold"/>
              </a:rPr>
              <a:t>MENTAL HEALTH CHALLENGES</a:t>
            </a:r>
          </a:p>
        </p:txBody>
      </p:sp>
      <p:sp>
        <p:nvSpPr>
          <p:cNvPr name="TextBox 25" id="25"/>
          <p:cNvSpPr txBox="true"/>
          <p:nvPr/>
        </p:nvSpPr>
        <p:spPr>
          <a:xfrm rot="0">
            <a:off x="1384575" y="5135583"/>
            <a:ext cx="1857005" cy="1758950"/>
          </a:xfrm>
          <a:prstGeom prst="rect">
            <a:avLst/>
          </a:prstGeom>
        </p:spPr>
        <p:txBody>
          <a:bodyPr anchor="t" rtlCol="false" tIns="0" lIns="0" bIns="0" rIns="0">
            <a:spAutoFit/>
          </a:bodyPr>
          <a:lstStyle/>
          <a:p>
            <a:pPr algn="ctr">
              <a:lnSpc>
                <a:spcPts val="2799"/>
              </a:lnSpc>
            </a:pPr>
            <a:r>
              <a:rPr lang="en-US" sz="1999">
                <a:solidFill>
                  <a:srgbClr val="000000"/>
                </a:solidFill>
                <a:latin typeface="Barlow Bold"/>
              </a:rPr>
              <a:t>INTERNALIZED NEGATIVE VIEW OF OWN SEXUAL IDENTITY</a:t>
            </a:r>
          </a:p>
        </p:txBody>
      </p:sp>
      <p:sp>
        <p:nvSpPr>
          <p:cNvPr name="TextBox 26" id="26"/>
          <p:cNvSpPr txBox="true"/>
          <p:nvPr/>
        </p:nvSpPr>
        <p:spPr>
          <a:xfrm rot="0">
            <a:off x="3714641" y="7960558"/>
            <a:ext cx="2006251" cy="941070"/>
          </a:xfrm>
          <a:prstGeom prst="rect">
            <a:avLst/>
          </a:prstGeom>
        </p:spPr>
        <p:txBody>
          <a:bodyPr anchor="t" rtlCol="false" tIns="0" lIns="0" bIns="0" rIns="0">
            <a:spAutoFit/>
          </a:bodyPr>
          <a:lstStyle/>
          <a:p>
            <a:pPr algn="ctr">
              <a:lnSpc>
                <a:spcPts val="3779"/>
              </a:lnSpc>
            </a:pPr>
            <a:r>
              <a:rPr lang="en-US" sz="2699">
                <a:solidFill>
                  <a:srgbClr val="000000"/>
                </a:solidFill>
                <a:latin typeface="Barlow Bold"/>
              </a:rPr>
              <a:t>MISTRUST OF SYSTEM</a:t>
            </a:r>
          </a:p>
        </p:txBody>
      </p:sp>
      <p:sp>
        <p:nvSpPr>
          <p:cNvPr name="TextBox 27" id="27"/>
          <p:cNvSpPr txBox="true"/>
          <p:nvPr/>
        </p:nvSpPr>
        <p:spPr>
          <a:xfrm rot="0">
            <a:off x="12481780" y="8189082"/>
            <a:ext cx="1857005" cy="622936"/>
          </a:xfrm>
          <a:prstGeom prst="rect">
            <a:avLst/>
          </a:prstGeom>
        </p:spPr>
        <p:txBody>
          <a:bodyPr anchor="t" rtlCol="false" tIns="0" lIns="0" bIns="0" rIns="0">
            <a:spAutoFit/>
          </a:bodyPr>
          <a:lstStyle/>
          <a:p>
            <a:pPr algn="ctr">
              <a:lnSpc>
                <a:spcPts val="5039"/>
              </a:lnSpc>
            </a:pPr>
            <a:r>
              <a:rPr lang="en-US" sz="3599">
                <a:solidFill>
                  <a:srgbClr val="000000"/>
                </a:solidFill>
                <a:latin typeface="Barlow Bold"/>
              </a:rPr>
              <a:t>FEAR</a:t>
            </a:r>
          </a:p>
        </p:txBody>
      </p:sp>
      <p:sp>
        <p:nvSpPr>
          <p:cNvPr name="TextBox 28" id="28"/>
          <p:cNvSpPr txBox="true"/>
          <p:nvPr/>
        </p:nvSpPr>
        <p:spPr>
          <a:xfrm rot="0">
            <a:off x="15306807" y="5126058"/>
            <a:ext cx="1857005" cy="1362711"/>
          </a:xfrm>
          <a:prstGeom prst="rect">
            <a:avLst/>
          </a:prstGeom>
        </p:spPr>
        <p:txBody>
          <a:bodyPr anchor="t" rtlCol="false" tIns="0" lIns="0" bIns="0" rIns="0">
            <a:spAutoFit/>
          </a:bodyPr>
          <a:lstStyle/>
          <a:p>
            <a:pPr algn="ctr">
              <a:lnSpc>
                <a:spcPts val="3639"/>
              </a:lnSpc>
            </a:pPr>
            <a:r>
              <a:rPr lang="en-US" sz="2599">
                <a:solidFill>
                  <a:srgbClr val="000000"/>
                </a:solidFill>
                <a:latin typeface="Barlow Bold"/>
              </a:rPr>
              <a:t> LACK OF SEXUAL AUTONOMY</a:t>
            </a:r>
          </a:p>
        </p:txBody>
      </p:sp>
      <p:sp>
        <p:nvSpPr>
          <p:cNvPr name="TextBox 29" id="29"/>
          <p:cNvSpPr txBox="true"/>
          <p:nvPr/>
        </p:nvSpPr>
        <p:spPr>
          <a:xfrm rot="0">
            <a:off x="18198550" y="3326049"/>
            <a:ext cx="1857005" cy="540385"/>
          </a:xfrm>
          <a:prstGeom prst="rect">
            <a:avLst/>
          </a:prstGeom>
        </p:spPr>
        <p:txBody>
          <a:bodyPr anchor="t" rtlCol="false" tIns="0" lIns="0" bIns="0" rIns="0">
            <a:spAutoFit/>
          </a:bodyPr>
          <a:lstStyle/>
          <a:p>
            <a:pPr>
              <a:lnSpc>
                <a:spcPts val="2239"/>
              </a:lnSpc>
            </a:pPr>
            <a:r>
              <a:rPr lang="en-US" sz="1599">
                <a:solidFill>
                  <a:srgbClr val="000000"/>
                </a:solidFill>
                <a:latin typeface="Canva Sans"/>
              </a:rPr>
              <a:t> Reduced stigma</a:t>
            </a:r>
          </a:p>
          <a:p>
            <a:pPr>
              <a:lnSpc>
                <a:spcPts val="2239"/>
              </a:lnSpc>
            </a:pPr>
          </a:p>
        </p:txBody>
      </p:sp>
      <p:sp>
        <p:nvSpPr>
          <p:cNvPr name="TextBox 30" id="30"/>
          <p:cNvSpPr txBox="true"/>
          <p:nvPr/>
        </p:nvSpPr>
        <p:spPr>
          <a:xfrm rot="0">
            <a:off x="12481780" y="2222419"/>
            <a:ext cx="1857005" cy="1163320"/>
          </a:xfrm>
          <a:prstGeom prst="rect">
            <a:avLst/>
          </a:prstGeom>
        </p:spPr>
        <p:txBody>
          <a:bodyPr anchor="t" rtlCol="false" tIns="0" lIns="0" bIns="0" rIns="0">
            <a:spAutoFit/>
          </a:bodyPr>
          <a:lstStyle/>
          <a:p>
            <a:pPr algn="ctr">
              <a:lnSpc>
                <a:spcPts val="3079"/>
              </a:lnSpc>
            </a:pPr>
            <a:r>
              <a:rPr lang="en-US" sz="2199">
                <a:solidFill>
                  <a:srgbClr val="000000"/>
                </a:solidFill>
                <a:latin typeface="Barlow Bold"/>
              </a:rPr>
              <a:t>STRESS-COPING BEHAVIORS</a:t>
            </a:r>
          </a:p>
        </p:txBody>
      </p:sp>
      <p:sp>
        <p:nvSpPr>
          <p:cNvPr name="Freeform 31" id="31"/>
          <p:cNvSpPr/>
          <p:nvPr/>
        </p:nvSpPr>
        <p:spPr>
          <a:xfrm flipH="false" flipV="false" rot="0">
            <a:off x="16039622" y="8017708"/>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3"/>
            <a:stretch>
              <a:fillRect l="0" t="0" r="0" b="0"/>
            </a:stretch>
          </a:blipFill>
        </p:spPr>
      </p:sp>
      <p:sp>
        <p:nvSpPr>
          <p:cNvPr name="Freeform 32" id="32"/>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3" id="33"/>
          <p:cNvSpPr/>
          <p:nvPr/>
        </p:nvSpPr>
        <p:spPr>
          <a:xfrm flipH="false" flipV="false" rot="5400000">
            <a:off x="-1249287" y="573642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4" id="34"/>
          <p:cNvSpPr/>
          <p:nvPr/>
        </p:nvSpPr>
        <p:spPr>
          <a:xfrm flipH="false" flipV="false" rot="5400000">
            <a:off x="-1249287" y="293334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5" id="35"/>
          <p:cNvSpPr/>
          <p:nvPr/>
        </p:nvSpPr>
        <p:spPr>
          <a:xfrm flipH="false" flipV="false" rot="5400000">
            <a:off x="-1249287" y="13027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6" id="36"/>
          <p:cNvSpPr/>
          <p:nvPr/>
        </p:nvSpPr>
        <p:spPr>
          <a:xfrm flipH="false" flipV="false" rot="5400000">
            <a:off x="16540497" y="652909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7" id="37"/>
          <p:cNvSpPr/>
          <p:nvPr/>
        </p:nvSpPr>
        <p:spPr>
          <a:xfrm flipH="false" flipV="false" rot="5400000">
            <a:off x="16540497" y="373479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8" id="38"/>
          <p:cNvSpPr/>
          <p:nvPr/>
        </p:nvSpPr>
        <p:spPr>
          <a:xfrm flipH="false" flipV="false" rot="5400000">
            <a:off x="16540497" y="94049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3391345" y="3179478"/>
            <a:ext cx="4322470" cy="3928045"/>
          </a:xfrm>
          <a:custGeom>
            <a:avLst/>
            <a:gdLst/>
            <a:ahLst/>
            <a:cxnLst/>
            <a:rect r="r" b="b" t="t" l="l"/>
            <a:pathLst>
              <a:path h="3928045" w="4322470">
                <a:moveTo>
                  <a:pt x="0" y="0"/>
                </a:moveTo>
                <a:lnTo>
                  <a:pt x="4322471" y="0"/>
                </a:lnTo>
                <a:lnTo>
                  <a:pt x="4322471" y="3928044"/>
                </a:lnTo>
                <a:lnTo>
                  <a:pt x="0" y="3928044"/>
                </a:lnTo>
                <a:lnTo>
                  <a:pt x="0" y="0"/>
                </a:lnTo>
                <a:close/>
              </a:path>
            </a:pathLst>
          </a:custGeom>
          <a:blipFill>
            <a:blip r:embed="rId3"/>
            <a:stretch>
              <a:fillRect l="0" t="0" r="0" b="0"/>
            </a:stretch>
          </a:blipFill>
        </p:spPr>
      </p:sp>
      <p:grpSp>
        <p:nvGrpSpPr>
          <p:cNvPr name="Group 3" id="3"/>
          <p:cNvGrpSpPr/>
          <p:nvPr/>
        </p:nvGrpSpPr>
        <p:grpSpPr>
          <a:xfrm rot="0">
            <a:off x="13391345" y="3286189"/>
            <a:ext cx="4069634" cy="3497342"/>
            <a:chOff x="0" y="0"/>
            <a:chExt cx="812800" cy="698500"/>
          </a:xfrm>
        </p:grpSpPr>
        <p:sp>
          <p:nvSpPr>
            <p:cNvPr name="Freeform 4" id="4"/>
            <p:cNvSpPr/>
            <p:nvPr/>
          </p:nvSpPr>
          <p:spPr>
            <a:xfrm flipH="false" flipV="false" rot="0">
              <a:off x="13881" y="0"/>
              <a:ext cx="785037" cy="698500"/>
            </a:xfrm>
            <a:custGeom>
              <a:avLst/>
              <a:gdLst/>
              <a:ahLst/>
              <a:cxnLst/>
              <a:rect r="r" b="b" t="t" l="l"/>
              <a:pathLst>
                <a:path h="698500" w="785037">
                  <a:moveTo>
                    <a:pt x="762565" y="411734"/>
                  </a:moveTo>
                  <a:lnTo>
                    <a:pt x="632073" y="636016"/>
                  </a:lnTo>
                  <a:cubicBezTo>
                    <a:pt x="609565" y="674701"/>
                    <a:pt x="568185" y="698500"/>
                    <a:pt x="523429" y="698500"/>
                  </a:cubicBezTo>
                  <a:lnTo>
                    <a:pt x="261609" y="698500"/>
                  </a:lnTo>
                  <a:cubicBezTo>
                    <a:pt x="216853" y="698500"/>
                    <a:pt x="175473" y="674701"/>
                    <a:pt x="152965" y="636016"/>
                  </a:cubicBezTo>
                  <a:lnTo>
                    <a:pt x="22473" y="411734"/>
                  </a:lnTo>
                  <a:cubicBezTo>
                    <a:pt x="0" y="373109"/>
                    <a:pt x="0" y="325391"/>
                    <a:pt x="22473" y="286766"/>
                  </a:cubicBezTo>
                  <a:lnTo>
                    <a:pt x="152965" y="62484"/>
                  </a:lnTo>
                  <a:cubicBezTo>
                    <a:pt x="175473" y="23799"/>
                    <a:pt x="216853" y="0"/>
                    <a:pt x="261609" y="0"/>
                  </a:cubicBezTo>
                  <a:lnTo>
                    <a:pt x="523429" y="0"/>
                  </a:lnTo>
                  <a:cubicBezTo>
                    <a:pt x="568185" y="0"/>
                    <a:pt x="609565" y="23799"/>
                    <a:pt x="632073" y="62484"/>
                  </a:cubicBezTo>
                  <a:lnTo>
                    <a:pt x="762565" y="286766"/>
                  </a:lnTo>
                  <a:cubicBezTo>
                    <a:pt x="785038" y="325391"/>
                    <a:pt x="785038" y="373109"/>
                    <a:pt x="762565" y="411734"/>
                  </a:cubicBezTo>
                  <a:close/>
                </a:path>
              </a:pathLst>
            </a:custGeom>
            <a:solidFill>
              <a:srgbClr val="1F3B80"/>
            </a:solidFill>
            <a:ln cap="rnd">
              <a:noFill/>
              <a:prstDash val="solid"/>
              <a:round/>
            </a:ln>
          </p:spPr>
        </p:sp>
        <p:sp>
          <p:nvSpPr>
            <p:cNvPr name="TextBox 5" id="5"/>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2081617" y="1734432"/>
            <a:ext cx="11764244" cy="6664834"/>
          </a:xfrm>
          <a:prstGeom prst="rect">
            <a:avLst/>
          </a:prstGeom>
        </p:spPr>
        <p:txBody>
          <a:bodyPr anchor="t" rtlCol="false" tIns="0" lIns="0" bIns="0" rIns="0">
            <a:spAutoFit/>
          </a:bodyPr>
          <a:lstStyle/>
          <a:p>
            <a:pPr>
              <a:lnSpc>
                <a:spcPts val="6635"/>
              </a:lnSpc>
            </a:pPr>
            <a:r>
              <a:rPr lang="en-US" sz="4199" spc="-79">
                <a:solidFill>
                  <a:srgbClr val="000000"/>
                </a:solidFill>
                <a:latin typeface="Barlow"/>
              </a:rPr>
              <a:t>Term first described by Kimberle Crenshaw in 1989.</a:t>
            </a:r>
          </a:p>
          <a:p>
            <a:pPr>
              <a:lnSpc>
                <a:spcPts val="6635"/>
              </a:lnSpc>
            </a:pPr>
            <a:r>
              <a:rPr lang="en-US" sz="4199" spc="-79">
                <a:solidFill>
                  <a:srgbClr val="000000"/>
                </a:solidFill>
                <a:latin typeface="Barlow"/>
              </a:rPr>
              <a:t>A</a:t>
            </a:r>
            <a:r>
              <a:rPr lang="en-US" sz="4199" spc="-79">
                <a:solidFill>
                  <a:srgbClr val="000000"/>
                </a:solidFill>
                <a:latin typeface="Barlow"/>
              </a:rPr>
              <a:t> lens for understanding the overlapping impacts of discrimination based on diverse social determinants of health.</a:t>
            </a:r>
          </a:p>
          <a:p>
            <a:pPr>
              <a:lnSpc>
                <a:spcPts val="6635"/>
              </a:lnSpc>
            </a:pPr>
            <a:r>
              <a:rPr lang="en-US" sz="4199" spc="-79">
                <a:solidFill>
                  <a:srgbClr val="000000"/>
                </a:solidFill>
                <a:latin typeface="Barlow"/>
              </a:rPr>
              <a:t>It means recognizing the depth of concurrent inequalities experienced by people that makes them disadvantaged from the onset, whose impacts often last generations.</a:t>
            </a:r>
          </a:p>
        </p:txBody>
      </p:sp>
      <p:sp>
        <p:nvSpPr>
          <p:cNvPr name="Freeform 7" id="7"/>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4"/>
            <a:stretch>
              <a:fillRect l="0" t="0" r="0" b="0"/>
            </a:stretch>
          </a:blipFill>
        </p:spPr>
      </p:sp>
      <p:sp>
        <p:nvSpPr>
          <p:cNvPr name="Freeform 8" id="8"/>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5400000">
            <a:off x="14410933" y="5501346"/>
            <a:ext cx="1237399" cy="1326969"/>
          </a:xfrm>
          <a:custGeom>
            <a:avLst/>
            <a:gdLst/>
            <a:ahLst/>
            <a:cxnLst/>
            <a:rect r="r" b="b" t="t" l="l"/>
            <a:pathLst>
              <a:path h="1326969" w="1237399">
                <a:moveTo>
                  <a:pt x="0" y="0"/>
                </a:moveTo>
                <a:lnTo>
                  <a:pt x="1237398" y="0"/>
                </a:lnTo>
                <a:lnTo>
                  <a:pt x="1237398" y="1326970"/>
                </a:lnTo>
                <a:lnTo>
                  <a:pt x="0" y="132697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14366147" y="3286189"/>
            <a:ext cx="1456816" cy="1136317"/>
          </a:xfrm>
          <a:custGeom>
            <a:avLst/>
            <a:gdLst/>
            <a:ahLst/>
            <a:cxnLst/>
            <a:rect r="r" b="b" t="t" l="l"/>
            <a:pathLst>
              <a:path h="1136317" w="1456816">
                <a:moveTo>
                  <a:pt x="0" y="0"/>
                </a:moveTo>
                <a:lnTo>
                  <a:pt x="1456817" y="0"/>
                </a:lnTo>
                <a:lnTo>
                  <a:pt x="1456817" y="1136316"/>
                </a:lnTo>
                <a:lnTo>
                  <a:pt x="0" y="11363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5210811" y="464637"/>
            <a:ext cx="7866379" cy="84391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INTERSECTIONALITY</a:t>
            </a:r>
          </a:p>
        </p:txBody>
      </p:sp>
      <p:sp>
        <p:nvSpPr>
          <p:cNvPr name="Freeform 18" id="18"/>
          <p:cNvSpPr/>
          <p:nvPr/>
        </p:nvSpPr>
        <p:spPr>
          <a:xfrm flipH="false" flipV="false" rot="0">
            <a:off x="15029632" y="4422505"/>
            <a:ext cx="2047243" cy="1287204"/>
          </a:xfrm>
          <a:custGeom>
            <a:avLst/>
            <a:gdLst/>
            <a:ahLst/>
            <a:cxnLst/>
            <a:rect r="r" b="b" t="t" l="l"/>
            <a:pathLst>
              <a:path h="1287204" w="2047243">
                <a:moveTo>
                  <a:pt x="0" y="0"/>
                </a:moveTo>
                <a:lnTo>
                  <a:pt x="2047243" y="0"/>
                </a:lnTo>
                <a:lnTo>
                  <a:pt x="2047243" y="1287204"/>
                </a:lnTo>
                <a:lnTo>
                  <a:pt x="0" y="128720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0">
            <a:off x="1545350" y="2119019"/>
            <a:ext cx="313268" cy="313268"/>
          </a:xfrm>
          <a:custGeom>
            <a:avLst/>
            <a:gdLst/>
            <a:ahLst/>
            <a:cxnLst/>
            <a:rect r="r" b="b" t="t" l="l"/>
            <a:pathLst>
              <a:path h="313268" w="313268">
                <a:moveTo>
                  <a:pt x="0" y="0"/>
                </a:moveTo>
                <a:lnTo>
                  <a:pt x="313267" y="0"/>
                </a:lnTo>
                <a:lnTo>
                  <a:pt x="313267" y="313268"/>
                </a:lnTo>
                <a:lnTo>
                  <a:pt x="0" y="31326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0">
            <a:off x="1545350" y="2936010"/>
            <a:ext cx="313268" cy="313268"/>
          </a:xfrm>
          <a:custGeom>
            <a:avLst/>
            <a:gdLst/>
            <a:ahLst/>
            <a:cxnLst/>
            <a:rect r="r" b="b" t="t" l="l"/>
            <a:pathLst>
              <a:path h="313268" w="313268">
                <a:moveTo>
                  <a:pt x="0" y="0"/>
                </a:moveTo>
                <a:lnTo>
                  <a:pt x="313267" y="0"/>
                </a:lnTo>
                <a:lnTo>
                  <a:pt x="313267" y="313268"/>
                </a:lnTo>
                <a:lnTo>
                  <a:pt x="0" y="31326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1" id="21"/>
          <p:cNvSpPr/>
          <p:nvPr/>
        </p:nvSpPr>
        <p:spPr>
          <a:xfrm flipH="false" flipV="false" rot="0">
            <a:off x="1545350" y="5530651"/>
            <a:ext cx="313268" cy="313268"/>
          </a:xfrm>
          <a:custGeom>
            <a:avLst/>
            <a:gdLst/>
            <a:ahLst/>
            <a:cxnLst/>
            <a:rect r="r" b="b" t="t" l="l"/>
            <a:pathLst>
              <a:path h="313268" w="313268">
                <a:moveTo>
                  <a:pt x="0" y="0"/>
                </a:moveTo>
                <a:lnTo>
                  <a:pt x="313267" y="0"/>
                </a:lnTo>
                <a:lnTo>
                  <a:pt x="313267" y="313268"/>
                </a:lnTo>
                <a:lnTo>
                  <a:pt x="0" y="31326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5782077" y="140883"/>
            <a:ext cx="2066193" cy="1775634"/>
            <a:chOff x="0" y="0"/>
            <a:chExt cx="812800" cy="698500"/>
          </a:xfrm>
        </p:grpSpPr>
        <p:sp>
          <p:nvSpPr>
            <p:cNvPr name="Freeform 3" id="3"/>
            <p:cNvSpPr/>
            <p:nvPr/>
          </p:nvSpPr>
          <p:spPr>
            <a:xfrm flipH="false" flipV="false" rot="0">
              <a:off x="27341" y="0"/>
              <a:ext cx="758117" cy="698500"/>
            </a:xfrm>
            <a:custGeom>
              <a:avLst/>
              <a:gdLst/>
              <a:ahLst/>
              <a:cxnLst/>
              <a:rect r="r" b="b" t="t" l="l"/>
              <a:pathLst>
                <a:path h="698500" w="758117">
                  <a:moveTo>
                    <a:pt x="713855" y="472319"/>
                  </a:moveTo>
                  <a:lnTo>
                    <a:pt x="653863" y="575431"/>
                  </a:lnTo>
                  <a:cubicBezTo>
                    <a:pt x="609531" y="651626"/>
                    <a:pt x="528028" y="698500"/>
                    <a:pt x="439875" y="698500"/>
                  </a:cubicBezTo>
                  <a:lnTo>
                    <a:pt x="318243" y="698500"/>
                  </a:lnTo>
                  <a:cubicBezTo>
                    <a:pt x="230090" y="698500"/>
                    <a:pt x="148587" y="651626"/>
                    <a:pt x="104255" y="575431"/>
                  </a:cubicBezTo>
                  <a:lnTo>
                    <a:pt x="44263" y="472319"/>
                  </a:lnTo>
                  <a:cubicBezTo>
                    <a:pt x="0" y="396243"/>
                    <a:pt x="0" y="302257"/>
                    <a:pt x="44263" y="226181"/>
                  </a:cubicBezTo>
                  <a:lnTo>
                    <a:pt x="104255" y="123069"/>
                  </a:lnTo>
                  <a:cubicBezTo>
                    <a:pt x="148587" y="46874"/>
                    <a:pt x="230090" y="0"/>
                    <a:pt x="318243" y="0"/>
                  </a:cubicBezTo>
                  <a:lnTo>
                    <a:pt x="439875" y="0"/>
                  </a:lnTo>
                  <a:cubicBezTo>
                    <a:pt x="528028" y="0"/>
                    <a:pt x="609531" y="46874"/>
                    <a:pt x="653863" y="123069"/>
                  </a:cubicBezTo>
                  <a:lnTo>
                    <a:pt x="713855" y="226181"/>
                  </a:lnTo>
                  <a:cubicBezTo>
                    <a:pt x="758118" y="302257"/>
                    <a:pt x="758118" y="396243"/>
                    <a:pt x="713855" y="472319"/>
                  </a:cubicBezTo>
                  <a:close/>
                </a:path>
              </a:pathLst>
            </a:custGeom>
            <a:solidFill>
              <a:srgbClr val="1F3B80"/>
            </a:solidFill>
            <a:ln cap="rnd">
              <a:noFill/>
              <a:prstDash val="solid"/>
              <a:round/>
            </a:ln>
          </p:spPr>
        </p:sp>
        <p:sp>
          <p:nvSpPr>
            <p:cNvPr name="TextBox 4" id="4"/>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7103173" y="1975650"/>
            <a:ext cx="10156127" cy="5826634"/>
          </a:xfrm>
          <a:prstGeom prst="rect">
            <a:avLst/>
          </a:prstGeom>
        </p:spPr>
        <p:txBody>
          <a:bodyPr anchor="t" rtlCol="false" tIns="0" lIns="0" bIns="0" rIns="0">
            <a:spAutoFit/>
          </a:bodyPr>
          <a:lstStyle/>
          <a:p>
            <a:pPr>
              <a:lnSpc>
                <a:spcPts val="6635"/>
              </a:lnSpc>
            </a:pPr>
            <a:r>
              <a:rPr lang="en-US" sz="4199" spc="-79">
                <a:solidFill>
                  <a:srgbClr val="000000"/>
                </a:solidFill>
                <a:latin typeface="Barlow"/>
              </a:rPr>
              <a:t>“If you see inequality as a “them” problem or “unfortunate other” problem, that is a problem. We’ve got to be open to looking at all of the ways our systems reproduce these inequalities, and that includes the privileges as well as the harms”</a:t>
            </a:r>
          </a:p>
          <a:p>
            <a:pPr>
              <a:lnSpc>
                <a:spcPts val="6635"/>
              </a:lnSpc>
            </a:pPr>
            <a:r>
              <a:rPr lang="en-US" sz="4199" spc="-79">
                <a:solidFill>
                  <a:srgbClr val="000000"/>
                </a:solidFill>
                <a:latin typeface="Barlow"/>
              </a:rPr>
              <a:t>- Kimberle Crenshaw</a:t>
            </a:r>
            <a:r>
              <a:rPr lang="en-US" sz="4199" spc="-79">
                <a:solidFill>
                  <a:srgbClr val="000000"/>
                </a:solidFill>
                <a:latin typeface="Barlow"/>
              </a:rPr>
              <a:t>.</a:t>
            </a:r>
          </a:p>
        </p:txBody>
      </p:sp>
      <p:sp>
        <p:nvSpPr>
          <p:cNvPr name="Freeform 6" id="6"/>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7" id="7"/>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6256506" y="508632"/>
            <a:ext cx="1117334" cy="1040137"/>
          </a:xfrm>
          <a:custGeom>
            <a:avLst/>
            <a:gdLst/>
            <a:ahLst/>
            <a:cxnLst/>
            <a:rect r="r" b="b" t="t" l="l"/>
            <a:pathLst>
              <a:path h="1040137" w="1117334">
                <a:moveTo>
                  <a:pt x="0" y="0"/>
                </a:moveTo>
                <a:lnTo>
                  <a:pt x="1117334" y="0"/>
                </a:lnTo>
                <a:lnTo>
                  <a:pt x="1117334" y="1040136"/>
                </a:lnTo>
                <a:lnTo>
                  <a:pt x="0" y="10401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498216" y="2137575"/>
            <a:ext cx="6368143" cy="5664709"/>
          </a:xfrm>
          <a:custGeom>
            <a:avLst/>
            <a:gdLst/>
            <a:ahLst/>
            <a:cxnLst/>
            <a:rect r="r" b="b" t="t" l="l"/>
            <a:pathLst>
              <a:path h="5664709" w="6368143">
                <a:moveTo>
                  <a:pt x="0" y="0"/>
                </a:moveTo>
                <a:lnTo>
                  <a:pt x="6368143" y="0"/>
                </a:lnTo>
                <a:lnTo>
                  <a:pt x="6368143" y="5664709"/>
                </a:lnTo>
                <a:lnTo>
                  <a:pt x="0" y="5664709"/>
                </a:lnTo>
                <a:lnTo>
                  <a:pt x="0" y="0"/>
                </a:lnTo>
                <a:close/>
              </a:path>
            </a:pathLst>
          </a:custGeom>
          <a:blipFill>
            <a:blip r:embed="rId8"/>
            <a:stretch>
              <a:fillRect l="-10345" t="0" r="-10345" b="-974"/>
            </a:stretch>
          </a:blipFill>
        </p:spPr>
      </p:sp>
      <p:sp>
        <p:nvSpPr>
          <p:cNvPr name="TextBox 16" id="16"/>
          <p:cNvSpPr txBox="true"/>
          <p:nvPr/>
        </p:nvSpPr>
        <p:spPr>
          <a:xfrm rot="0">
            <a:off x="584835" y="8834950"/>
            <a:ext cx="8559165" cy="332740"/>
          </a:xfrm>
          <a:prstGeom prst="rect">
            <a:avLst/>
          </a:prstGeom>
        </p:spPr>
        <p:txBody>
          <a:bodyPr anchor="t" rtlCol="false" tIns="0" lIns="0" bIns="0" rIns="0">
            <a:spAutoFit/>
          </a:bodyPr>
          <a:lstStyle/>
          <a:p>
            <a:pPr algn="ctr">
              <a:lnSpc>
                <a:spcPts val="2659"/>
              </a:lnSpc>
              <a:spcBef>
                <a:spcPct val="0"/>
              </a:spcBef>
            </a:pPr>
            <a:r>
              <a:rPr lang="en-US" sz="1899">
                <a:solidFill>
                  <a:srgbClr val="000000"/>
                </a:solidFill>
                <a:latin typeface="Barlow"/>
              </a:rPr>
              <a:t>Image source:Monica Schipper—The New York Women's Foundation/Getty Images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678099" y="5789203"/>
            <a:ext cx="3108909" cy="2447115"/>
          </a:xfrm>
          <a:custGeom>
            <a:avLst/>
            <a:gdLst/>
            <a:ahLst/>
            <a:cxnLst/>
            <a:rect r="r" b="b" t="t" l="l"/>
            <a:pathLst>
              <a:path h="2447115" w="3108909">
                <a:moveTo>
                  <a:pt x="0" y="0"/>
                </a:moveTo>
                <a:lnTo>
                  <a:pt x="3108910" y="0"/>
                </a:lnTo>
                <a:lnTo>
                  <a:pt x="3108910" y="2447116"/>
                </a:lnTo>
                <a:lnTo>
                  <a:pt x="0" y="2447116"/>
                </a:lnTo>
                <a:lnTo>
                  <a:pt x="0" y="0"/>
                </a:lnTo>
                <a:close/>
              </a:path>
            </a:pathLst>
          </a:custGeom>
          <a:blipFill>
            <a:blip r:embed="rId3"/>
            <a:stretch>
              <a:fillRect l="0" t="-2329" r="0" b="-13121"/>
            </a:stretch>
          </a:blipFill>
        </p:spPr>
      </p:sp>
      <p:grpSp>
        <p:nvGrpSpPr>
          <p:cNvPr name="Group 3" id="3"/>
          <p:cNvGrpSpPr/>
          <p:nvPr/>
        </p:nvGrpSpPr>
        <p:grpSpPr>
          <a:xfrm rot="0">
            <a:off x="1028700" y="6058263"/>
            <a:ext cx="2407708" cy="2069124"/>
            <a:chOff x="0" y="0"/>
            <a:chExt cx="812800" cy="698500"/>
          </a:xfrm>
        </p:grpSpPr>
        <p:sp>
          <p:nvSpPr>
            <p:cNvPr name="Freeform 4" id="4"/>
            <p:cNvSpPr/>
            <p:nvPr/>
          </p:nvSpPr>
          <p:spPr>
            <a:xfrm flipH="false" flipV="false" rot="0">
              <a:off x="23463" y="0"/>
              <a:ext cx="765874" cy="698500"/>
            </a:xfrm>
            <a:custGeom>
              <a:avLst/>
              <a:gdLst/>
              <a:ahLst/>
              <a:cxnLst/>
              <a:rect r="r" b="b" t="t" l="l"/>
              <a:pathLst>
                <a:path h="698500" w="765874">
                  <a:moveTo>
                    <a:pt x="727889" y="454863"/>
                  </a:moveTo>
                  <a:lnTo>
                    <a:pt x="647585" y="592887"/>
                  </a:lnTo>
                  <a:cubicBezTo>
                    <a:pt x="609541" y="658274"/>
                    <a:pt x="539598" y="698500"/>
                    <a:pt x="463949" y="698500"/>
                  </a:cubicBezTo>
                  <a:lnTo>
                    <a:pt x="301925" y="698500"/>
                  </a:lnTo>
                  <a:cubicBezTo>
                    <a:pt x="226276" y="698500"/>
                    <a:pt x="156333" y="658274"/>
                    <a:pt x="118289" y="592887"/>
                  </a:cubicBezTo>
                  <a:lnTo>
                    <a:pt x="37985" y="454863"/>
                  </a:lnTo>
                  <a:cubicBezTo>
                    <a:pt x="0" y="389577"/>
                    <a:pt x="0" y="308923"/>
                    <a:pt x="37985" y="243637"/>
                  </a:cubicBezTo>
                  <a:lnTo>
                    <a:pt x="118289" y="105613"/>
                  </a:lnTo>
                  <a:cubicBezTo>
                    <a:pt x="156333" y="40226"/>
                    <a:pt x="226276" y="0"/>
                    <a:pt x="301925" y="0"/>
                  </a:cubicBezTo>
                  <a:lnTo>
                    <a:pt x="463949" y="0"/>
                  </a:lnTo>
                  <a:cubicBezTo>
                    <a:pt x="539598" y="0"/>
                    <a:pt x="609541" y="40226"/>
                    <a:pt x="647585" y="105613"/>
                  </a:cubicBezTo>
                  <a:lnTo>
                    <a:pt x="727889" y="243637"/>
                  </a:lnTo>
                  <a:cubicBezTo>
                    <a:pt x="765874" y="308923"/>
                    <a:pt x="765874" y="389577"/>
                    <a:pt x="727889" y="454863"/>
                  </a:cubicBezTo>
                  <a:close/>
                </a:path>
              </a:pathLst>
            </a:custGeom>
            <a:solidFill>
              <a:srgbClr val="1F3B80"/>
            </a:solidFill>
          </p:spPr>
        </p:sp>
        <p:sp>
          <p:nvSpPr>
            <p:cNvPr name="TextBox 5" id="5"/>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sp>
        <p:nvSpPr>
          <p:cNvPr name="AutoShape 6" id="6"/>
          <p:cNvSpPr/>
          <p:nvPr/>
        </p:nvSpPr>
        <p:spPr>
          <a:xfrm>
            <a:off x="3338775" y="7092825"/>
            <a:ext cx="11657328" cy="0"/>
          </a:xfrm>
          <a:prstGeom prst="line">
            <a:avLst/>
          </a:prstGeom>
          <a:ln cap="flat" w="38100">
            <a:solidFill>
              <a:srgbClr val="000000"/>
            </a:solidFill>
            <a:prstDash val="solid"/>
            <a:headEnd type="none" len="sm" w="sm"/>
            <a:tailEnd type="none" len="sm" w="sm"/>
          </a:ln>
        </p:spPr>
      </p:sp>
      <p:sp>
        <p:nvSpPr>
          <p:cNvPr name="Freeform 7" id="7"/>
          <p:cNvSpPr/>
          <p:nvPr/>
        </p:nvSpPr>
        <p:spPr>
          <a:xfrm flipH="false" flipV="false" rot="0">
            <a:off x="14428883" y="5638838"/>
            <a:ext cx="3046179" cy="2768215"/>
          </a:xfrm>
          <a:custGeom>
            <a:avLst/>
            <a:gdLst/>
            <a:ahLst/>
            <a:cxnLst/>
            <a:rect r="r" b="b" t="t" l="l"/>
            <a:pathLst>
              <a:path h="2768215" w="3046179">
                <a:moveTo>
                  <a:pt x="0" y="0"/>
                </a:moveTo>
                <a:lnTo>
                  <a:pt x="3046179" y="0"/>
                </a:lnTo>
                <a:lnTo>
                  <a:pt x="3046179" y="2768215"/>
                </a:lnTo>
                <a:lnTo>
                  <a:pt x="0" y="2768215"/>
                </a:lnTo>
                <a:lnTo>
                  <a:pt x="0" y="0"/>
                </a:lnTo>
                <a:close/>
              </a:path>
            </a:pathLst>
          </a:custGeom>
          <a:blipFill>
            <a:blip r:embed="rId3"/>
            <a:stretch>
              <a:fillRect l="0" t="0" r="0" b="0"/>
            </a:stretch>
          </a:blipFill>
        </p:spPr>
      </p:sp>
      <p:grpSp>
        <p:nvGrpSpPr>
          <p:cNvPr name="Group 8" id="8"/>
          <p:cNvGrpSpPr/>
          <p:nvPr/>
        </p:nvGrpSpPr>
        <p:grpSpPr>
          <a:xfrm rot="0">
            <a:off x="14912077" y="5949332"/>
            <a:ext cx="2483303" cy="2286986"/>
            <a:chOff x="0" y="0"/>
            <a:chExt cx="899224" cy="828136"/>
          </a:xfrm>
        </p:grpSpPr>
        <p:sp>
          <p:nvSpPr>
            <p:cNvPr name="Freeform 9" id="9"/>
            <p:cNvSpPr/>
            <p:nvPr/>
          </p:nvSpPr>
          <p:spPr>
            <a:xfrm flipH="false" flipV="false" rot="0">
              <a:off x="19272" y="0"/>
              <a:ext cx="860679" cy="828136"/>
            </a:xfrm>
            <a:custGeom>
              <a:avLst/>
              <a:gdLst/>
              <a:ahLst/>
              <a:cxnLst/>
              <a:rect r="r" b="b" t="t" l="l"/>
              <a:pathLst>
                <a:path h="828136" w="860679">
                  <a:moveTo>
                    <a:pt x="827761" y="520420"/>
                  </a:moveTo>
                  <a:lnTo>
                    <a:pt x="728943" y="721783"/>
                  </a:lnTo>
                  <a:cubicBezTo>
                    <a:pt x="696997" y="786882"/>
                    <a:pt x="630798" y="828136"/>
                    <a:pt x="558283" y="828136"/>
                  </a:cubicBezTo>
                  <a:lnTo>
                    <a:pt x="302396" y="828136"/>
                  </a:lnTo>
                  <a:cubicBezTo>
                    <a:pt x="229882" y="828136"/>
                    <a:pt x="163683" y="786882"/>
                    <a:pt x="131737" y="721783"/>
                  </a:cubicBezTo>
                  <a:lnTo>
                    <a:pt x="32919" y="520420"/>
                  </a:lnTo>
                  <a:cubicBezTo>
                    <a:pt x="0" y="453340"/>
                    <a:pt x="0" y="374796"/>
                    <a:pt x="32919" y="307716"/>
                  </a:cubicBezTo>
                  <a:lnTo>
                    <a:pt x="131737" y="106352"/>
                  </a:lnTo>
                  <a:cubicBezTo>
                    <a:pt x="163683" y="41254"/>
                    <a:pt x="229882" y="0"/>
                    <a:pt x="302396" y="0"/>
                  </a:cubicBezTo>
                  <a:lnTo>
                    <a:pt x="558283" y="0"/>
                  </a:lnTo>
                  <a:cubicBezTo>
                    <a:pt x="630798" y="0"/>
                    <a:pt x="696997" y="41254"/>
                    <a:pt x="728943" y="106352"/>
                  </a:cubicBezTo>
                  <a:lnTo>
                    <a:pt x="827761" y="307716"/>
                  </a:lnTo>
                  <a:cubicBezTo>
                    <a:pt x="860680" y="374796"/>
                    <a:pt x="860680" y="453340"/>
                    <a:pt x="827761" y="520420"/>
                  </a:cubicBezTo>
                  <a:close/>
                </a:path>
              </a:pathLst>
            </a:custGeom>
            <a:solidFill>
              <a:srgbClr val="1F3B80"/>
            </a:solidFill>
          </p:spPr>
        </p:sp>
        <p:sp>
          <p:nvSpPr>
            <p:cNvPr name="TextBox 10" id="10"/>
            <p:cNvSpPr txBox="true"/>
            <p:nvPr/>
          </p:nvSpPr>
          <p:spPr>
            <a:xfrm>
              <a:off x="114300" y="-47625"/>
              <a:ext cx="670624" cy="875761"/>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15554055" y="6488319"/>
            <a:ext cx="1199347" cy="1048884"/>
          </a:xfrm>
          <a:custGeom>
            <a:avLst/>
            <a:gdLst/>
            <a:ahLst/>
            <a:cxnLst/>
            <a:rect r="r" b="b" t="t" l="l"/>
            <a:pathLst>
              <a:path h="1048884" w="1199347">
                <a:moveTo>
                  <a:pt x="0" y="0"/>
                </a:moveTo>
                <a:lnTo>
                  <a:pt x="1199347" y="0"/>
                </a:lnTo>
                <a:lnTo>
                  <a:pt x="1199347" y="1048884"/>
                </a:lnTo>
                <a:lnTo>
                  <a:pt x="0" y="10488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2189709" y="6890781"/>
            <a:ext cx="2855080" cy="2473213"/>
          </a:xfrm>
          <a:custGeom>
            <a:avLst/>
            <a:gdLst/>
            <a:ahLst/>
            <a:cxnLst/>
            <a:rect r="r" b="b" t="t" l="l"/>
            <a:pathLst>
              <a:path h="2473213" w="2855080">
                <a:moveTo>
                  <a:pt x="0" y="0"/>
                </a:moveTo>
                <a:lnTo>
                  <a:pt x="2855079" y="0"/>
                </a:lnTo>
                <a:lnTo>
                  <a:pt x="2855079" y="2473213"/>
                </a:lnTo>
                <a:lnTo>
                  <a:pt x="0" y="24732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3" id="13"/>
          <p:cNvGrpSpPr/>
          <p:nvPr/>
        </p:nvGrpSpPr>
        <p:grpSpPr>
          <a:xfrm rot="0">
            <a:off x="9869398" y="2955874"/>
            <a:ext cx="2972068" cy="2833329"/>
            <a:chOff x="0" y="0"/>
            <a:chExt cx="812800" cy="774858"/>
          </a:xfrm>
        </p:grpSpPr>
        <p:sp>
          <p:nvSpPr>
            <p:cNvPr name="Freeform 14" id="14"/>
            <p:cNvSpPr/>
            <p:nvPr/>
          </p:nvSpPr>
          <p:spPr>
            <a:xfrm flipH="false" flipV="false" rot="0">
              <a:off x="0" y="0"/>
              <a:ext cx="812800" cy="774858"/>
            </a:xfrm>
            <a:custGeom>
              <a:avLst/>
              <a:gdLst/>
              <a:ahLst/>
              <a:cxnLst/>
              <a:rect r="r" b="b" t="t" l="l"/>
              <a:pathLst>
                <a:path h="774858" w="812800">
                  <a:moveTo>
                    <a:pt x="406400" y="0"/>
                  </a:moveTo>
                  <a:cubicBezTo>
                    <a:pt x="181951" y="0"/>
                    <a:pt x="0" y="173458"/>
                    <a:pt x="0" y="387429"/>
                  </a:cubicBezTo>
                  <a:cubicBezTo>
                    <a:pt x="0" y="601400"/>
                    <a:pt x="181951" y="774858"/>
                    <a:pt x="406400" y="774858"/>
                  </a:cubicBezTo>
                  <a:cubicBezTo>
                    <a:pt x="630849" y="774858"/>
                    <a:pt x="812800" y="601400"/>
                    <a:pt x="812800" y="387429"/>
                  </a:cubicBezTo>
                  <a:cubicBezTo>
                    <a:pt x="812800" y="173458"/>
                    <a:pt x="630849" y="0"/>
                    <a:pt x="406400" y="0"/>
                  </a:cubicBezTo>
                  <a:close/>
                </a:path>
              </a:pathLst>
            </a:custGeom>
            <a:solidFill>
              <a:srgbClr val="A6A6A6"/>
            </a:solidFill>
          </p:spPr>
        </p:sp>
        <p:sp>
          <p:nvSpPr>
            <p:cNvPr name="TextBox 15" id="15"/>
            <p:cNvSpPr txBox="true"/>
            <p:nvPr/>
          </p:nvSpPr>
          <p:spPr>
            <a:xfrm>
              <a:off x="76200" y="5968"/>
              <a:ext cx="660400" cy="696247"/>
            </a:xfrm>
            <a:prstGeom prst="rect">
              <a:avLst/>
            </a:prstGeom>
          </p:spPr>
          <p:txBody>
            <a:bodyPr anchor="ctr" rtlCol="false" tIns="50800" lIns="50800" bIns="50800" rIns="50800"/>
            <a:lstStyle/>
            <a:p>
              <a:pPr algn="ctr">
                <a:lnSpc>
                  <a:spcPts val="3919"/>
                </a:lnSpc>
              </a:pPr>
              <a:r>
                <a:rPr lang="en-US" sz="2799">
                  <a:solidFill>
                    <a:srgbClr val="000000"/>
                  </a:solidFill>
                  <a:latin typeface="Barlow Bold"/>
                </a:rPr>
                <a:t>STRUCTURAL &amp; SYSTEMIC FACTORS</a:t>
              </a:r>
            </a:p>
          </p:txBody>
        </p:sp>
      </p:grpSp>
      <p:grpSp>
        <p:nvGrpSpPr>
          <p:cNvPr name="Group 16" id="16"/>
          <p:cNvGrpSpPr/>
          <p:nvPr/>
        </p:nvGrpSpPr>
        <p:grpSpPr>
          <a:xfrm rot="0">
            <a:off x="6545846" y="4060799"/>
            <a:ext cx="2962147" cy="296214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4A12A"/>
            </a:solidFill>
          </p:spPr>
        </p:sp>
        <p:sp>
          <p:nvSpPr>
            <p:cNvPr name="TextBox 18" id="18"/>
            <p:cNvSpPr txBox="true"/>
            <p:nvPr/>
          </p:nvSpPr>
          <p:spPr>
            <a:xfrm>
              <a:off x="76200" y="9525"/>
              <a:ext cx="660400" cy="727075"/>
            </a:xfrm>
            <a:prstGeom prst="rect">
              <a:avLst/>
            </a:prstGeom>
          </p:spPr>
          <p:txBody>
            <a:bodyPr anchor="ctr" rtlCol="false" tIns="50800" lIns="50800" bIns="50800" rIns="50800"/>
            <a:lstStyle/>
            <a:p>
              <a:pPr algn="ctr">
                <a:lnSpc>
                  <a:spcPts val="3919"/>
                </a:lnSpc>
              </a:pPr>
              <a:r>
                <a:rPr lang="en-US" sz="2799">
                  <a:solidFill>
                    <a:srgbClr val="000000"/>
                  </a:solidFill>
                  <a:latin typeface="Barlow Bold"/>
                </a:rPr>
                <a:t>COMMUNITY BASED FACTORS</a:t>
              </a:r>
            </a:p>
          </p:txBody>
        </p:sp>
      </p:grpSp>
      <p:grpSp>
        <p:nvGrpSpPr>
          <p:cNvPr name="Group 19" id="19"/>
          <p:cNvGrpSpPr/>
          <p:nvPr/>
        </p:nvGrpSpPr>
        <p:grpSpPr>
          <a:xfrm rot="0">
            <a:off x="3238458" y="2824399"/>
            <a:ext cx="2945984" cy="2814439"/>
            <a:chOff x="0" y="0"/>
            <a:chExt cx="990036" cy="945829"/>
          </a:xfrm>
        </p:grpSpPr>
        <p:sp>
          <p:nvSpPr>
            <p:cNvPr name="Freeform 20" id="20"/>
            <p:cNvSpPr/>
            <p:nvPr/>
          </p:nvSpPr>
          <p:spPr>
            <a:xfrm flipH="false" flipV="false" rot="0">
              <a:off x="0" y="0"/>
              <a:ext cx="990036" cy="945829"/>
            </a:xfrm>
            <a:custGeom>
              <a:avLst/>
              <a:gdLst/>
              <a:ahLst/>
              <a:cxnLst/>
              <a:rect r="r" b="b" t="t" l="l"/>
              <a:pathLst>
                <a:path h="945829" w="990036">
                  <a:moveTo>
                    <a:pt x="495018" y="0"/>
                  </a:moveTo>
                  <a:cubicBezTo>
                    <a:pt x="221627" y="0"/>
                    <a:pt x="0" y="211731"/>
                    <a:pt x="0" y="472914"/>
                  </a:cubicBezTo>
                  <a:cubicBezTo>
                    <a:pt x="0" y="734098"/>
                    <a:pt x="221627" y="945829"/>
                    <a:pt x="495018" y="945829"/>
                  </a:cubicBezTo>
                  <a:cubicBezTo>
                    <a:pt x="768409" y="945829"/>
                    <a:pt x="990036" y="734098"/>
                    <a:pt x="990036" y="472914"/>
                  </a:cubicBezTo>
                  <a:cubicBezTo>
                    <a:pt x="990036" y="211731"/>
                    <a:pt x="768409" y="0"/>
                    <a:pt x="495018" y="0"/>
                  </a:cubicBezTo>
                  <a:close/>
                </a:path>
              </a:pathLst>
            </a:custGeom>
            <a:solidFill>
              <a:srgbClr val="AAD4E6"/>
            </a:solidFill>
          </p:spPr>
        </p:sp>
        <p:sp>
          <p:nvSpPr>
            <p:cNvPr name="TextBox 21" id="21"/>
            <p:cNvSpPr txBox="true"/>
            <p:nvPr/>
          </p:nvSpPr>
          <p:spPr>
            <a:xfrm>
              <a:off x="92816" y="21996"/>
              <a:ext cx="804404" cy="835161"/>
            </a:xfrm>
            <a:prstGeom prst="rect">
              <a:avLst/>
            </a:prstGeom>
          </p:spPr>
          <p:txBody>
            <a:bodyPr anchor="ctr" rtlCol="false" tIns="50800" lIns="50800" bIns="50800" rIns="50800"/>
            <a:lstStyle/>
            <a:p>
              <a:pPr algn="ctr">
                <a:lnSpc>
                  <a:spcPts val="3919"/>
                </a:lnSpc>
              </a:pPr>
              <a:r>
                <a:rPr lang="en-US" sz="2799">
                  <a:solidFill>
                    <a:srgbClr val="000000"/>
                  </a:solidFill>
                  <a:latin typeface="Barlow Bold"/>
                </a:rPr>
                <a:t>INDIVIDUAL FACTORS</a:t>
              </a:r>
            </a:p>
          </p:txBody>
        </p:sp>
      </p:grpSp>
      <p:sp>
        <p:nvSpPr>
          <p:cNvPr name="Freeform 22" id="22"/>
          <p:cNvSpPr/>
          <p:nvPr/>
        </p:nvSpPr>
        <p:spPr>
          <a:xfrm flipH="false" flipV="false" rot="0">
            <a:off x="12841466" y="7447727"/>
            <a:ext cx="1554926" cy="1665993"/>
          </a:xfrm>
          <a:custGeom>
            <a:avLst/>
            <a:gdLst/>
            <a:ahLst/>
            <a:cxnLst/>
            <a:rect r="r" b="b" t="t" l="l"/>
            <a:pathLst>
              <a:path h="1665993" w="1554926">
                <a:moveTo>
                  <a:pt x="0" y="0"/>
                </a:moveTo>
                <a:lnTo>
                  <a:pt x="1554926" y="0"/>
                </a:lnTo>
                <a:lnTo>
                  <a:pt x="1554926" y="1665993"/>
                </a:lnTo>
                <a:lnTo>
                  <a:pt x="0" y="16659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3" id="23"/>
          <p:cNvSpPr/>
          <p:nvPr/>
        </p:nvSpPr>
        <p:spPr>
          <a:xfrm flipH="false" flipV="false" rot="-5400000">
            <a:off x="10787302" y="4432548"/>
            <a:ext cx="5659893" cy="370466"/>
          </a:xfrm>
          <a:custGeom>
            <a:avLst/>
            <a:gdLst/>
            <a:ahLst/>
            <a:cxnLst/>
            <a:rect r="r" b="b" t="t" l="l"/>
            <a:pathLst>
              <a:path h="370466" w="5659893">
                <a:moveTo>
                  <a:pt x="0" y="0"/>
                </a:moveTo>
                <a:lnTo>
                  <a:pt x="5659893" y="0"/>
                </a:lnTo>
                <a:lnTo>
                  <a:pt x="5659893" y="370466"/>
                </a:lnTo>
                <a:lnTo>
                  <a:pt x="0" y="3704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4" id="24"/>
          <p:cNvSpPr/>
          <p:nvPr/>
        </p:nvSpPr>
        <p:spPr>
          <a:xfrm flipH="false" flipV="false" rot="0">
            <a:off x="1409169" y="6177810"/>
            <a:ext cx="1552937" cy="1690272"/>
          </a:xfrm>
          <a:custGeom>
            <a:avLst/>
            <a:gdLst/>
            <a:ahLst/>
            <a:cxnLst/>
            <a:rect r="r" b="b" t="t" l="l"/>
            <a:pathLst>
              <a:path h="1690272" w="1552937">
                <a:moveTo>
                  <a:pt x="0" y="0"/>
                </a:moveTo>
                <a:lnTo>
                  <a:pt x="1552937" y="0"/>
                </a:lnTo>
                <a:lnTo>
                  <a:pt x="1552937" y="1690271"/>
                </a:lnTo>
                <a:lnTo>
                  <a:pt x="0" y="169027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5" id="25"/>
          <p:cNvSpPr txBox="true"/>
          <p:nvPr/>
        </p:nvSpPr>
        <p:spPr>
          <a:xfrm rot="0">
            <a:off x="2380587" y="279976"/>
            <a:ext cx="13454906" cy="1663069"/>
          </a:xfrm>
          <a:prstGeom prst="rect">
            <a:avLst/>
          </a:prstGeom>
        </p:spPr>
        <p:txBody>
          <a:bodyPr anchor="t" rtlCol="false" tIns="0" lIns="0" bIns="0" rIns="0">
            <a:spAutoFit/>
          </a:bodyPr>
          <a:lstStyle/>
          <a:p>
            <a:pPr algn="ctr" marL="0" indent="0" lvl="0">
              <a:lnSpc>
                <a:spcPts val="6480"/>
              </a:lnSpc>
            </a:pPr>
            <a:r>
              <a:rPr lang="en-US" sz="6000" spc="-150">
                <a:solidFill>
                  <a:srgbClr val="000000"/>
                </a:solidFill>
                <a:latin typeface="Pragmatica Bold"/>
              </a:rPr>
              <a:t>BARRIERS TO SRH ACCESS IN ACB COMMUNITIES</a:t>
            </a:r>
          </a:p>
        </p:txBody>
      </p:sp>
      <p:sp>
        <p:nvSpPr>
          <p:cNvPr name="TextBox 26" id="26"/>
          <p:cNvSpPr txBox="true"/>
          <p:nvPr/>
        </p:nvSpPr>
        <p:spPr>
          <a:xfrm rot="0">
            <a:off x="974165" y="8340378"/>
            <a:ext cx="2812844" cy="490855"/>
          </a:xfrm>
          <a:prstGeom prst="rect">
            <a:avLst/>
          </a:prstGeom>
        </p:spPr>
        <p:txBody>
          <a:bodyPr anchor="t" rtlCol="false" tIns="0" lIns="0" bIns="0" rIns="0">
            <a:spAutoFit/>
          </a:bodyPr>
          <a:lstStyle/>
          <a:p>
            <a:pPr algn="ctr">
              <a:lnSpc>
                <a:spcPts val="3919"/>
              </a:lnSpc>
            </a:pPr>
            <a:r>
              <a:rPr lang="en-US" sz="2799">
                <a:solidFill>
                  <a:srgbClr val="000000"/>
                </a:solidFill>
                <a:latin typeface="Barlow Bold"/>
              </a:rPr>
              <a:t>ACB</a:t>
            </a:r>
            <a:r>
              <a:rPr lang="en-US" sz="2799">
                <a:solidFill>
                  <a:srgbClr val="000000"/>
                </a:solidFill>
                <a:latin typeface="Barlow"/>
              </a:rPr>
              <a:t> </a:t>
            </a:r>
            <a:r>
              <a:rPr lang="en-US" sz="2799">
                <a:solidFill>
                  <a:srgbClr val="000000"/>
                </a:solidFill>
                <a:latin typeface="Barlow Bold"/>
              </a:rPr>
              <a:t>Population</a:t>
            </a:r>
          </a:p>
        </p:txBody>
      </p:sp>
      <p:sp>
        <p:nvSpPr>
          <p:cNvPr name="TextBox 27" id="27"/>
          <p:cNvSpPr txBox="true"/>
          <p:nvPr/>
        </p:nvSpPr>
        <p:spPr>
          <a:xfrm rot="0">
            <a:off x="14972436" y="8214049"/>
            <a:ext cx="2422945" cy="515006"/>
          </a:xfrm>
          <a:prstGeom prst="rect">
            <a:avLst/>
          </a:prstGeom>
        </p:spPr>
        <p:txBody>
          <a:bodyPr anchor="t" rtlCol="false" tIns="0" lIns="0" bIns="0" rIns="0">
            <a:spAutoFit/>
          </a:bodyPr>
          <a:lstStyle/>
          <a:p>
            <a:pPr algn="ctr">
              <a:lnSpc>
                <a:spcPts val="4163"/>
              </a:lnSpc>
            </a:pPr>
            <a:r>
              <a:rPr lang="en-US" sz="2974">
                <a:solidFill>
                  <a:srgbClr val="000000"/>
                </a:solidFill>
                <a:latin typeface="Barlow Bold"/>
              </a:rPr>
              <a:t>SRH CARE</a:t>
            </a:r>
          </a:p>
        </p:txBody>
      </p:sp>
      <p:sp>
        <p:nvSpPr>
          <p:cNvPr name="TextBox 28" id="28"/>
          <p:cNvSpPr txBox="true"/>
          <p:nvPr/>
        </p:nvSpPr>
        <p:spPr>
          <a:xfrm rot="0">
            <a:off x="12405776" y="9640219"/>
            <a:ext cx="2422945" cy="472461"/>
          </a:xfrm>
          <a:prstGeom prst="rect">
            <a:avLst/>
          </a:prstGeom>
        </p:spPr>
        <p:txBody>
          <a:bodyPr anchor="t" rtlCol="false" tIns="0" lIns="0" bIns="0" rIns="0">
            <a:spAutoFit/>
          </a:bodyPr>
          <a:lstStyle/>
          <a:p>
            <a:pPr algn="ctr">
              <a:lnSpc>
                <a:spcPts val="3883"/>
              </a:lnSpc>
            </a:pPr>
            <a:r>
              <a:rPr lang="en-US" sz="2774">
                <a:solidFill>
                  <a:srgbClr val="000000"/>
                </a:solidFill>
                <a:latin typeface="Barlow Bold"/>
              </a:rPr>
              <a:t>BARRIER</a:t>
            </a:r>
          </a:p>
        </p:txBody>
      </p:sp>
      <p:sp>
        <p:nvSpPr>
          <p:cNvPr name="Freeform 29" id="29"/>
          <p:cNvSpPr/>
          <p:nvPr/>
        </p:nvSpPr>
        <p:spPr>
          <a:xfrm flipH="false" flipV="false" rot="0">
            <a:off x="16642077" y="8716318"/>
            <a:ext cx="1665971" cy="1665971"/>
          </a:xfrm>
          <a:custGeom>
            <a:avLst/>
            <a:gdLst/>
            <a:ahLst/>
            <a:cxnLst/>
            <a:rect r="r" b="b" t="t" l="l"/>
            <a:pathLst>
              <a:path h="1665971" w="1665971">
                <a:moveTo>
                  <a:pt x="0" y="0"/>
                </a:moveTo>
                <a:lnTo>
                  <a:pt x="1665971" y="0"/>
                </a:lnTo>
                <a:lnTo>
                  <a:pt x="1665971" y="1665971"/>
                </a:lnTo>
                <a:lnTo>
                  <a:pt x="0" y="1665971"/>
                </a:lnTo>
                <a:lnTo>
                  <a:pt x="0" y="0"/>
                </a:lnTo>
                <a:close/>
              </a:path>
            </a:pathLst>
          </a:custGeom>
          <a:blipFill>
            <a:blip r:embed="rId14"/>
            <a:stretch>
              <a:fillRect l="0" t="0" r="0" b="0"/>
            </a:stretch>
          </a:blipFill>
        </p:spPr>
      </p:sp>
      <p:sp>
        <p:nvSpPr>
          <p:cNvPr name="Freeform 30" id="30"/>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1" id="31"/>
          <p:cNvSpPr/>
          <p:nvPr/>
        </p:nvSpPr>
        <p:spPr>
          <a:xfrm flipH="false" flipV="false" rot="5400000">
            <a:off x="-1249287" y="5758178"/>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2" id="32"/>
          <p:cNvSpPr/>
          <p:nvPr/>
        </p:nvSpPr>
        <p:spPr>
          <a:xfrm flipH="false" flipV="false" rot="5400000">
            <a:off x="-1249287" y="297686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3" id="33"/>
          <p:cNvSpPr/>
          <p:nvPr/>
        </p:nvSpPr>
        <p:spPr>
          <a:xfrm flipH="false" flipV="false" rot="5400000">
            <a:off x="-1249287" y="195541"/>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4" id="34"/>
          <p:cNvSpPr/>
          <p:nvPr/>
        </p:nvSpPr>
        <p:spPr>
          <a:xfrm flipH="false" flipV="false" rot="5400000">
            <a:off x="16560544" y="7198619"/>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5" id="35"/>
          <p:cNvSpPr/>
          <p:nvPr/>
        </p:nvSpPr>
        <p:spPr>
          <a:xfrm flipH="false" flipV="false" rot="5400000">
            <a:off x="16560544" y="4412998"/>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6" id="36"/>
          <p:cNvSpPr/>
          <p:nvPr/>
        </p:nvSpPr>
        <p:spPr>
          <a:xfrm flipH="false" flipV="false" rot="5400000">
            <a:off x="16560544" y="162737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7" id="37"/>
          <p:cNvSpPr/>
          <p:nvPr/>
        </p:nvSpPr>
        <p:spPr>
          <a:xfrm flipH="false" flipV="false" rot="5400000">
            <a:off x="16560544" y="-115824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498216" y="7012971"/>
            <a:ext cx="1817084" cy="1561557"/>
            <a:chOff x="0" y="0"/>
            <a:chExt cx="812800" cy="698500"/>
          </a:xfrm>
        </p:grpSpPr>
        <p:sp>
          <p:nvSpPr>
            <p:cNvPr name="Freeform 3" id="3"/>
            <p:cNvSpPr/>
            <p:nvPr/>
          </p:nvSpPr>
          <p:spPr>
            <a:xfrm flipH="false" flipV="false" rot="0">
              <a:off x="31090" y="0"/>
              <a:ext cx="750621" cy="698500"/>
            </a:xfrm>
            <a:custGeom>
              <a:avLst/>
              <a:gdLst/>
              <a:ahLst/>
              <a:cxnLst/>
              <a:rect r="r" b="b" t="t" l="l"/>
              <a:pathLst>
                <a:path h="698500" w="750621">
                  <a:moveTo>
                    <a:pt x="700290" y="489191"/>
                  </a:moveTo>
                  <a:lnTo>
                    <a:pt x="659930" y="558559"/>
                  </a:lnTo>
                  <a:cubicBezTo>
                    <a:pt x="609521" y="645199"/>
                    <a:pt x="516844" y="698500"/>
                    <a:pt x="416606" y="698500"/>
                  </a:cubicBezTo>
                  <a:lnTo>
                    <a:pt x="334014" y="698500"/>
                  </a:lnTo>
                  <a:cubicBezTo>
                    <a:pt x="233776" y="698500"/>
                    <a:pt x="141099" y="645199"/>
                    <a:pt x="90690" y="558559"/>
                  </a:cubicBezTo>
                  <a:lnTo>
                    <a:pt x="50330" y="489191"/>
                  </a:lnTo>
                  <a:cubicBezTo>
                    <a:pt x="0" y="402685"/>
                    <a:pt x="0" y="295815"/>
                    <a:pt x="50330" y="209309"/>
                  </a:cubicBezTo>
                  <a:lnTo>
                    <a:pt x="90690" y="139941"/>
                  </a:lnTo>
                  <a:cubicBezTo>
                    <a:pt x="141099" y="53301"/>
                    <a:pt x="233776" y="0"/>
                    <a:pt x="334014" y="0"/>
                  </a:cubicBezTo>
                  <a:lnTo>
                    <a:pt x="416606" y="0"/>
                  </a:lnTo>
                  <a:cubicBezTo>
                    <a:pt x="516844" y="0"/>
                    <a:pt x="609521" y="53301"/>
                    <a:pt x="659930" y="139941"/>
                  </a:cubicBezTo>
                  <a:lnTo>
                    <a:pt x="700290" y="209309"/>
                  </a:lnTo>
                  <a:cubicBezTo>
                    <a:pt x="750620" y="295815"/>
                    <a:pt x="750620" y="402685"/>
                    <a:pt x="700290" y="489191"/>
                  </a:cubicBezTo>
                  <a:close/>
                </a:path>
              </a:pathLst>
            </a:custGeom>
            <a:solidFill>
              <a:srgbClr val="1F3B80"/>
            </a:solidFill>
            <a:ln cap="rnd">
              <a:noFill/>
              <a:prstDash val="solid"/>
              <a:round/>
            </a:ln>
          </p:spPr>
        </p:sp>
        <p:sp>
          <p:nvSpPr>
            <p:cNvPr name="TextBox 4" id="4"/>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2303562" y="6778239"/>
            <a:ext cx="14955738" cy="3136138"/>
          </a:xfrm>
          <a:prstGeom prst="rect">
            <a:avLst/>
          </a:prstGeom>
        </p:spPr>
        <p:txBody>
          <a:bodyPr anchor="t" rtlCol="false" tIns="0" lIns="0" bIns="0" rIns="0">
            <a:spAutoFit/>
          </a:bodyPr>
          <a:lstStyle/>
          <a:p>
            <a:pPr>
              <a:lnSpc>
                <a:spcPts val="6635"/>
              </a:lnSpc>
            </a:pPr>
            <a:r>
              <a:rPr lang="en-US" sz="4199" spc="-79">
                <a:solidFill>
                  <a:srgbClr val="000000"/>
                </a:solidFill>
                <a:latin typeface="Barlow Italics"/>
              </a:rPr>
              <a:t>“There is lack of correct information and misinformation about sex in the ACB community. Proper information on sex should be made available and access to misinformation on sex should be prevented.”</a:t>
            </a:r>
          </a:p>
          <a:p>
            <a:pPr algn="ctr">
              <a:lnSpc>
                <a:spcPts val="5056"/>
              </a:lnSpc>
            </a:pPr>
            <a:r>
              <a:rPr lang="en-US" sz="3200" spc="-60">
                <a:solidFill>
                  <a:srgbClr val="000000"/>
                </a:solidFill>
                <a:latin typeface="Barlow"/>
              </a:rPr>
              <a:t>- </a:t>
            </a:r>
            <a:r>
              <a:rPr lang="en-US" sz="3200" spc="-60">
                <a:solidFill>
                  <a:srgbClr val="000000"/>
                </a:solidFill>
                <a:latin typeface="Barlow Italics"/>
              </a:rPr>
              <a:t>ACB Community Member, Consultation Participant</a:t>
            </a:r>
          </a:p>
        </p:txBody>
      </p:sp>
      <p:sp>
        <p:nvSpPr>
          <p:cNvPr name="Freeform 6" id="6"/>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7" id="7"/>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907793" y="7329257"/>
            <a:ext cx="997932" cy="928984"/>
          </a:xfrm>
          <a:custGeom>
            <a:avLst/>
            <a:gdLst/>
            <a:ahLst/>
            <a:cxnLst/>
            <a:rect r="r" b="b" t="t" l="l"/>
            <a:pathLst>
              <a:path h="928984" w="997932">
                <a:moveTo>
                  <a:pt x="0" y="0"/>
                </a:moveTo>
                <a:lnTo>
                  <a:pt x="997931" y="0"/>
                </a:lnTo>
                <a:lnTo>
                  <a:pt x="997931" y="928984"/>
                </a:lnTo>
                <a:lnTo>
                  <a:pt x="0" y="92898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5" id="15"/>
          <p:cNvGrpSpPr/>
          <p:nvPr/>
        </p:nvGrpSpPr>
        <p:grpSpPr>
          <a:xfrm rot="0">
            <a:off x="7792687" y="4090456"/>
            <a:ext cx="2702626" cy="270262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004AAD">
                    <a:alpha val="100000"/>
                  </a:srgbClr>
                </a:gs>
                <a:gs pos="100000">
                  <a:srgbClr val="CB6CE6">
                    <a:alpha val="100000"/>
                  </a:srgbClr>
                </a:gs>
              </a:gsLst>
              <a:lin ang="0"/>
            </a:gradFill>
          </p:spPr>
        </p:sp>
        <p:sp>
          <p:nvSpPr>
            <p:cNvPr name="TextBox 17" id="17"/>
            <p:cNvSpPr txBox="true"/>
            <p:nvPr/>
          </p:nvSpPr>
          <p:spPr>
            <a:xfrm>
              <a:off x="76200" y="19050"/>
              <a:ext cx="660400" cy="717550"/>
            </a:xfrm>
            <a:prstGeom prst="rect">
              <a:avLst/>
            </a:prstGeom>
          </p:spPr>
          <p:txBody>
            <a:bodyPr anchor="ctr" rtlCol="false" tIns="50800" lIns="50800" bIns="50800" rIns="50800"/>
            <a:lstStyle/>
            <a:p>
              <a:pPr algn="ctr">
                <a:lnSpc>
                  <a:spcPts val="4060"/>
                </a:lnSpc>
              </a:pPr>
              <a:r>
                <a:rPr lang="en-US" sz="2900">
                  <a:solidFill>
                    <a:srgbClr val="FFFFFF"/>
                  </a:solidFill>
                  <a:latin typeface="Barlow Bold"/>
                </a:rPr>
                <a:t>INDIVIDUAL FACTORS</a:t>
              </a:r>
            </a:p>
          </p:txBody>
        </p:sp>
      </p:grpSp>
      <p:grpSp>
        <p:nvGrpSpPr>
          <p:cNvPr name="Group 18" id="18"/>
          <p:cNvGrpSpPr/>
          <p:nvPr/>
        </p:nvGrpSpPr>
        <p:grpSpPr>
          <a:xfrm rot="0">
            <a:off x="2367372" y="2690495"/>
            <a:ext cx="2222412" cy="2453005"/>
            <a:chOff x="0" y="0"/>
            <a:chExt cx="585326" cy="646059"/>
          </a:xfrm>
        </p:grpSpPr>
        <p:sp>
          <p:nvSpPr>
            <p:cNvPr name="Freeform 19" id="19"/>
            <p:cNvSpPr/>
            <p:nvPr/>
          </p:nvSpPr>
          <p:spPr>
            <a:xfrm flipH="false" flipV="false" rot="0">
              <a:off x="0" y="0"/>
              <a:ext cx="585326" cy="646059"/>
            </a:xfrm>
            <a:custGeom>
              <a:avLst/>
              <a:gdLst/>
              <a:ahLst/>
              <a:cxnLst/>
              <a:rect r="r" b="b" t="t" l="l"/>
              <a:pathLst>
                <a:path h="646059" w="585326">
                  <a:moveTo>
                    <a:pt x="177662" y="0"/>
                  </a:moveTo>
                  <a:lnTo>
                    <a:pt x="407665" y="0"/>
                  </a:lnTo>
                  <a:cubicBezTo>
                    <a:pt x="505785" y="0"/>
                    <a:pt x="585326" y="79542"/>
                    <a:pt x="585326" y="177662"/>
                  </a:cubicBezTo>
                  <a:lnTo>
                    <a:pt x="585326" y="468397"/>
                  </a:lnTo>
                  <a:cubicBezTo>
                    <a:pt x="585326" y="566517"/>
                    <a:pt x="505785" y="646059"/>
                    <a:pt x="407665" y="646059"/>
                  </a:cubicBezTo>
                  <a:lnTo>
                    <a:pt x="177662" y="646059"/>
                  </a:lnTo>
                  <a:cubicBezTo>
                    <a:pt x="130543" y="646059"/>
                    <a:pt x="85354" y="627341"/>
                    <a:pt x="52036" y="594023"/>
                  </a:cubicBezTo>
                  <a:cubicBezTo>
                    <a:pt x="18718" y="560705"/>
                    <a:pt x="0" y="515516"/>
                    <a:pt x="0" y="468397"/>
                  </a:cubicBezTo>
                  <a:lnTo>
                    <a:pt x="0" y="177662"/>
                  </a:lnTo>
                  <a:cubicBezTo>
                    <a:pt x="0" y="130543"/>
                    <a:pt x="18718" y="85354"/>
                    <a:pt x="52036" y="52036"/>
                  </a:cubicBezTo>
                  <a:cubicBezTo>
                    <a:pt x="85354" y="18718"/>
                    <a:pt x="130543" y="0"/>
                    <a:pt x="177662" y="0"/>
                  </a:cubicBezTo>
                  <a:close/>
                </a:path>
              </a:pathLst>
            </a:custGeom>
            <a:solidFill>
              <a:srgbClr val="86E2FF"/>
            </a:solidFill>
          </p:spPr>
        </p:sp>
        <p:sp>
          <p:nvSpPr>
            <p:cNvPr name="TextBox 20" id="20"/>
            <p:cNvSpPr txBox="true"/>
            <p:nvPr/>
          </p:nvSpPr>
          <p:spPr>
            <a:xfrm>
              <a:off x="0" y="-66675"/>
              <a:ext cx="585326" cy="712734"/>
            </a:xfrm>
            <a:prstGeom prst="rect">
              <a:avLst/>
            </a:prstGeom>
          </p:spPr>
          <p:txBody>
            <a:bodyPr anchor="ctr" rtlCol="false" tIns="50800" lIns="50800" bIns="50800" rIns="50800"/>
            <a:lstStyle/>
            <a:p>
              <a:pPr algn="ctr">
                <a:lnSpc>
                  <a:spcPts val="4059"/>
                </a:lnSpc>
              </a:pPr>
              <a:r>
                <a:rPr lang="en-US" sz="2899">
                  <a:solidFill>
                    <a:srgbClr val="292929"/>
                  </a:solidFill>
                  <a:latin typeface="Barlow Bold"/>
                </a:rPr>
                <a:t>LANGUAGE</a:t>
              </a:r>
            </a:p>
            <a:p>
              <a:pPr algn="ctr">
                <a:lnSpc>
                  <a:spcPts val="4059"/>
                </a:lnSpc>
              </a:pPr>
              <a:r>
                <a:rPr lang="en-US" sz="2899">
                  <a:solidFill>
                    <a:srgbClr val="292929"/>
                  </a:solidFill>
                  <a:latin typeface="Barlow Bold"/>
                </a:rPr>
                <a:t>BARRIER</a:t>
              </a:r>
            </a:p>
          </p:txBody>
        </p:sp>
      </p:grpSp>
      <p:grpSp>
        <p:nvGrpSpPr>
          <p:cNvPr name="Group 21" id="21"/>
          <p:cNvGrpSpPr/>
          <p:nvPr/>
        </p:nvGrpSpPr>
        <p:grpSpPr>
          <a:xfrm rot="0">
            <a:off x="13470199" y="2690495"/>
            <a:ext cx="2222412" cy="2453005"/>
            <a:chOff x="0" y="0"/>
            <a:chExt cx="585326" cy="646059"/>
          </a:xfrm>
        </p:grpSpPr>
        <p:sp>
          <p:nvSpPr>
            <p:cNvPr name="Freeform 22" id="22"/>
            <p:cNvSpPr/>
            <p:nvPr/>
          </p:nvSpPr>
          <p:spPr>
            <a:xfrm flipH="false" flipV="false" rot="0">
              <a:off x="0" y="0"/>
              <a:ext cx="585326" cy="646059"/>
            </a:xfrm>
            <a:custGeom>
              <a:avLst/>
              <a:gdLst/>
              <a:ahLst/>
              <a:cxnLst/>
              <a:rect r="r" b="b" t="t" l="l"/>
              <a:pathLst>
                <a:path h="646059" w="585326">
                  <a:moveTo>
                    <a:pt x="177662" y="0"/>
                  </a:moveTo>
                  <a:lnTo>
                    <a:pt x="407665" y="0"/>
                  </a:lnTo>
                  <a:cubicBezTo>
                    <a:pt x="505785" y="0"/>
                    <a:pt x="585326" y="79542"/>
                    <a:pt x="585326" y="177662"/>
                  </a:cubicBezTo>
                  <a:lnTo>
                    <a:pt x="585326" y="468397"/>
                  </a:lnTo>
                  <a:cubicBezTo>
                    <a:pt x="585326" y="566517"/>
                    <a:pt x="505785" y="646059"/>
                    <a:pt x="407665" y="646059"/>
                  </a:cubicBezTo>
                  <a:lnTo>
                    <a:pt x="177662" y="646059"/>
                  </a:lnTo>
                  <a:cubicBezTo>
                    <a:pt x="130543" y="646059"/>
                    <a:pt x="85354" y="627341"/>
                    <a:pt x="52036" y="594023"/>
                  </a:cubicBezTo>
                  <a:cubicBezTo>
                    <a:pt x="18718" y="560705"/>
                    <a:pt x="0" y="515516"/>
                    <a:pt x="0" y="468397"/>
                  </a:cubicBezTo>
                  <a:lnTo>
                    <a:pt x="0" y="177662"/>
                  </a:lnTo>
                  <a:cubicBezTo>
                    <a:pt x="0" y="130543"/>
                    <a:pt x="18718" y="85354"/>
                    <a:pt x="52036" y="52036"/>
                  </a:cubicBezTo>
                  <a:cubicBezTo>
                    <a:pt x="85354" y="18718"/>
                    <a:pt x="130543" y="0"/>
                    <a:pt x="177662" y="0"/>
                  </a:cubicBezTo>
                  <a:close/>
                </a:path>
              </a:pathLst>
            </a:custGeom>
            <a:solidFill>
              <a:srgbClr val="5E17EB"/>
            </a:solidFill>
          </p:spPr>
        </p:sp>
        <p:sp>
          <p:nvSpPr>
            <p:cNvPr name="TextBox 23" id="23"/>
            <p:cNvSpPr txBox="true"/>
            <p:nvPr/>
          </p:nvSpPr>
          <p:spPr>
            <a:xfrm>
              <a:off x="0" y="-66675"/>
              <a:ext cx="585326" cy="712734"/>
            </a:xfrm>
            <a:prstGeom prst="rect">
              <a:avLst/>
            </a:prstGeom>
          </p:spPr>
          <p:txBody>
            <a:bodyPr anchor="ctr" rtlCol="false" tIns="50800" lIns="50800" bIns="50800" rIns="50800"/>
            <a:lstStyle/>
            <a:p>
              <a:pPr algn="ctr">
                <a:lnSpc>
                  <a:spcPts val="4059"/>
                </a:lnSpc>
              </a:pPr>
              <a:r>
                <a:rPr lang="en-US" sz="2899">
                  <a:solidFill>
                    <a:srgbClr val="FFFFFF"/>
                  </a:solidFill>
                  <a:latin typeface="Barlow Bold"/>
                </a:rPr>
                <a:t>LIMITED KNOWLEDGE</a:t>
              </a:r>
            </a:p>
          </p:txBody>
        </p:sp>
      </p:grpSp>
      <p:grpSp>
        <p:nvGrpSpPr>
          <p:cNvPr name="Group 24" id="24"/>
          <p:cNvGrpSpPr/>
          <p:nvPr/>
        </p:nvGrpSpPr>
        <p:grpSpPr>
          <a:xfrm rot="4257271">
            <a:off x="11190411" y="3109556"/>
            <a:ext cx="1556978" cy="2984672"/>
            <a:chOff x="0" y="0"/>
            <a:chExt cx="545646" cy="1045984"/>
          </a:xfrm>
        </p:grpSpPr>
        <p:sp>
          <p:nvSpPr>
            <p:cNvPr name="Freeform 25" id="25"/>
            <p:cNvSpPr/>
            <p:nvPr/>
          </p:nvSpPr>
          <p:spPr>
            <a:xfrm flipH="false" flipV="false" rot="0">
              <a:off x="0" y="0"/>
              <a:ext cx="545646" cy="1045984"/>
            </a:xfrm>
            <a:custGeom>
              <a:avLst/>
              <a:gdLst/>
              <a:ahLst/>
              <a:cxnLst/>
              <a:rect r="r" b="b" t="t" l="l"/>
              <a:pathLst>
                <a:path h="1045984" w="545646">
                  <a:moveTo>
                    <a:pt x="272823" y="0"/>
                  </a:moveTo>
                  <a:lnTo>
                    <a:pt x="0" y="406400"/>
                  </a:lnTo>
                  <a:lnTo>
                    <a:pt x="203200" y="406400"/>
                  </a:lnTo>
                  <a:lnTo>
                    <a:pt x="203200" y="1045984"/>
                  </a:lnTo>
                  <a:lnTo>
                    <a:pt x="342446" y="1045984"/>
                  </a:lnTo>
                  <a:lnTo>
                    <a:pt x="342446" y="406400"/>
                  </a:lnTo>
                  <a:lnTo>
                    <a:pt x="545646" y="406400"/>
                  </a:lnTo>
                  <a:lnTo>
                    <a:pt x="272823" y="0"/>
                  </a:lnTo>
                  <a:close/>
                </a:path>
              </a:pathLst>
            </a:custGeom>
            <a:solidFill>
              <a:srgbClr val="00BF63"/>
            </a:solidFill>
          </p:spPr>
        </p:sp>
        <p:sp>
          <p:nvSpPr>
            <p:cNvPr name="TextBox 26" id="26"/>
            <p:cNvSpPr txBox="true"/>
            <p:nvPr/>
          </p:nvSpPr>
          <p:spPr>
            <a:xfrm>
              <a:off x="203200" y="53975"/>
              <a:ext cx="139246" cy="992009"/>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2170227">
            <a:off x="9716824" y="2458618"/>
            <a:ext cx="1556978" cy="1964476"/>
            <a:chOff x="0" y="0"/>
            <a:chExt cx="545646" cy="688455"/>
          </a:xfrm>
        </p:grpSpPr>
        <p:sp>
          <p:nvSpPr>
            <p:cNvPr name="Freeform 28" id="28"/>
            <p:cNvSpPr/>
            <p:nvPr/>
          </p:nvSpPr>
          <p:spPr>
            <a:xfrm flipH="false" flipV="false" rot="0">
              <a:off x="0" y="0"/>
              <a:ext cx="545646" cy="688455"/>
            </a:xfrm>
            <a:custGeom>
              <a:avLst/>
              <a:gdLst/>
              <a:ahLst/>
              <a:cxnLst/>
              <a:rect r="r" b="b" t="t" l="l"/>
              <a:pathLst>
                <a:path h="688455" w="545646">
                  <a:moveTo>
                    <a:pt x="272823" y="0"/>
                  </a:moveTo>
                  <a:lnTo>
                    <a:pt x="0" y="406400"/>
                  </a:lnTo>
                  <a:lnTo>
                    <a:pt x="203200" y="406400"/>
                  </a:lnTo>
                  <a:lnTo>
                    <a:pt x="203200" y="688455"/>
                  </a:lnTo>
                  <a:lnTo>
                    <a:pt x="342446" y="688455"/>
                  </a:lnTo>
                  <a:lnTo>
                    <a:pt x="342446" y="406400"/>
                  </a:lnTo>
                  <a:lnTo>
                    <a:pt x="545646" y="406400"/>
                  </a:lnTo>
                  <a:lnTo>
                    <a:pt x="272823" y="0"/>
                  </a:lnTo>
                  <a:close/>
                </a:path>
              </a:pathLst>
            </a:custGeom>
            <a:solidFill>
              <a:srgbClr val="00BF63"/>
            </a:solidFill>
          </p:spPr>
        </p:sp>
        <p:sp>
          <p:nvSpPr>
            <p:cNvPr name="TextBox 29" id="29"/>
            <p:cNvSpPr txBox="true"/>
            <p:nvPr/>
          </p:nvSpPr>
          <p:spPr>
            <a:xfrm>
              <a:off x="203200" y="53975"/>
              <a:ext cx="139246" cy="634480"/>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2557035">
            <a:off x="6761796" y="2345674"/>
            <a:ext cx="1556978" cy="2190363"/>
            <a:chOff x="0" y="0"/>
            <a:chExt cx="545646" cy="767617"/>
          </a:xfrm>
        </p:grpSpPr>
        <p:sp>
          <p:nvSpPr>
            <p:cNvPr name="Freeform 31" id="31"/>
            <p:cNvSpPr/>
            <p:nvPr/>
          </p:nvSpPr>
          <p:spPr>
            <a:xfrm flipH="false" flipV="false" rot="0">
              <a:off x="0" y="0"/>
              <a:ext cx="545646" cy="767617"/>
            </a:xfrm>
            <a:custGeom>
              <a:avLst/>
              <a:gdLst/>
              <a:ahLst/>
              <a:cxnLst/>
              <a:rect r="r" b="b" t="t" l="l"/>
              <a:pathLst>
                <a:path h="767617" w="545646">
                  <a:moveTo>
                    <a:pt x="272823" y="0"/>
                  </a:moveTo>
                  <a:lnTo>
                    <a:pt x="0" y="406400"/>
                  </a:lnTo>
                  <a:lnTo>
                    <a:pt x="203200" y="406400"/>
                  </a:lnTo>
                  <a:lnTo>
                    <a:pt x="203200" y="767617"/>
                  </a:lnTo>
                  <a:lnTo>
                    <a:pt x="342446" y="767617"/>
                  </a:lnTo>
                  <a:lnTo>
                    <a:pt x="342446" y="406400"/>
                  </a:lnTo>
                  <a:lnTo>
                    <a:pt x="545646" y="406400"/>
                  </a:lnTo>
                  <a:lnTo>
                    <a:pt x="272823" y="0"/>
                  </a:lnTo>
                  <a:close/>
                </a:path>
              </a:pathLst>
            </a:custGeom>
            <a:solidFill>
              <a:srgbClr val="00BF63"/>
            </a:solidFill>
          </p:spPr>
        </p:sp>
        <p:sp>
          <p:nvSpPr>
            <p:cNvPr name="TextBox 32" id="32"/>
            <p:cNvSpPr txBox="true"/>
            <p:nvPr/>
          </p:nvSpPr>
          <p:spPr>
            <a:xfrm>
              <a:off x="203200" y="53975"/>
              <a:ext cx="139246" cy="713642"/>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5452259" y="397962"/>
            <a:ext cx="2340428" cy="2180862"/>
            <a:chOff x="0" y="0"/>
            <a:chExt cx="616409" cy="574384"/>
          </a:xfrm>
        </p:grpSpPr>
        <p:sp>
          <p:nvSpPr>
            <p:cNvPr name="Freeform 34" id="34"/>
            <p:cNvSpPr/>
            <p:nvPr/>
          </p:nvSpPr>
          <p:spPr>
            <a:xfrm flipH="false" flipV="false" rot="0">
              <a:off x="0" y="0"/>
              <a:ext cx="616409" cy="574383"/>
            </a:xfrm>
            <a:custGeom>
              <a:avLst/>
              <a:gdLst/>
              <a:ahLst/>
              <a:cxnLst/>
              <a:rect r="r" b="b" t="t" l="l"/>
              <a:pathLst>
                <a:path h="574383" w="616409">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CB6CE6"/>
            </a:solidFill>
          </p:spPr>
        </p:sp>
        <p:sp>
          <p:nvSpPr>
            <p:cNvPr name="TextBox 35" id="35"/>
            <p:cNvSpPr txBox="true"/>
            <p:nvPr/>
          </p:nvSpPr>
          <p:spPr>
            <a:xfrm>
              <a:off x="0" y="-66675"/>
              <a:ext cx="616409" cy="641059"/>
            </a:xfrm>
            <a:prstGeom prst="rect">
              <a:avLst/>
            </a:prstGeom>
          </p:spPr>
          <p:txBody>
            <a:bodyPr anchor="ctr" rtlCol="false" tIns="50800" lIns="50800" bIns="50800" rIns="50800"/>
            <a:lstStyle/>
            <a:p>
              <a:pPr algn="ctr">
                <a:lnSpc>
                  <a:spcPts val="4059"/>
                </a:lnSpc>
              </a:pPr>
              <a:r>
                <a:rPr lang="en-US" sz="2899">
                  <a:solidFill>
                    <a:srgbClr val="FFFFFF"/>
                  </a:solidFill>
                  <a:latin typeface="Barlow Bold"/>
                </a:rPr>
                <a:t>IMMIGRATION FACTORS</a:t>
              </a:r>
            </a:p>
          </p:txBody>
        </p:sp>
      </p:grpSp>
      <p:grpSp>
        <p:nvGrpSpPr>
          <p:cNvPr name="Group 36" id="36"/>
          <p:cNvGrpSpPr/>
          <p:nvPr/>
        </p:nvGrpSpPr>
        <p:grpSpPr>
          <a:xfrm rot="-4562343">
            <a:off x="5447367" y="3267158"/>
            <a:ext cx="1556978" cy="2984672"/>
            <a:chOff x="0" y="0"/>
            <a:chExt cx="545646" cy="1045984"/>
          </a:xfrm>
        </p:grpSpPr>
        <p:sp>
          <p:nvSpPr>
            <p:cNvPr name="Freeform 37" id="37"/>
            <p:cNvSpPr/>
            <p:nvPr/>
          </p:nvSpPr>
          <p:spPr>
            <a:xfrm flipH="false" flipV="false" rot="0">
              <a:off x="0" y="0"/>
              <a:ext cx="545646" cy="1045984"/>
            </a:xfrm>
            <a:custGeom>
              <a:avLst/>
              <a:gdLst/>
              <a:ahLst/>
              <a:cxnLst/>
              <a:rect r="r" b="b" t="t" l="l"/>
              <a:pathLst>
                <a:path h="1045984" w="545646">
                  <a:moveTo>
                    <a:pt x="272823" y="0"/>
                  </a:moveTo>
                  <a:lnTo>
                    <a:pt x="0" y="406400"/>
                  </a:lnTo>
                  <a:lnTo>
                    <a:pt x="203200" y="406400"/>
                  </a:lnTo>
                  <a:lnTo>
                    <a:pt x="203200" y="1045984"/>
                  </a:lnTo>
                  <a:lnTo>
                    <a:pt x="342446" y="1045984"/>
                  </a:lnTo>
                  <a:lnTo>
                    <a:pt x="342446" y="406400"/>
                  </a:lnTo>
                  <a:lnTo>
                    <a:pt x="545646" y="406400"/>
                  </a:lnTo>
                  <a:lnTo>
                    <a:pt x="272823" y="0"/>
                  </a:lnTo>
                  <a:close/>
                </a:path>
              </a:pathLst>
            </a:custGeom>
            <a:solidFill>
              <a:srgbClr val="00BF63"/>
            </a:solidFill>
          </p:spPr>
        </p:sp>
        <p:sp>
          <p:nvSpPr>
            <p:cNvPr name="TextBox 38" id="38"/>
            <p:cNvSpPr txBox="true"/>
            <p:nvPr/>
          </p:nvSpPr>
          <p:spPr>
            <a:xfrm>
              <a:off x="203200" y="53975"/>
              <a:ext cx="139246" cy="992009"/>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10304219" y="397962"/>
            <a:ext cx="2340428" cy="2180862"/>
            <a:chOff x="0" y="0"/>
            <a:chExt cx="616409" cy="574384"/>
          </a:xfrm>
        </p:grpSpPr>
        <p:sp>
          <p:nvSpPr>
            <p:cNvPr name="Freeform 40" id="40"/>
            <p:cNvSpPr/>
            <p:nvPr/>
          </p:nvSpPr>
          <p:spPr>
            <a:xfrm flipH="false" flipV="false" rot="0">
              <a:off x="0" y="0"/>
              <a:ext cx="616409" cy="574383"/>
            </a:xfrm>
            <a:custGeom>
              <a:avLst/>
              <a:gdLst/>
              <a:ahLst/>
              <a:cxnLst/>
              <a:rect r="r" b="b" t="t" l="l"/>
              <a:pathLst>
                <a:path h="574383" w="616409">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5A8CF2"/>
            </a:solidFill>
          </p:spPr>
        </p:sp>
        <p:sp>
          <p:nvSpPr>
            <p:cNvPr name="TextBox 41" id="41"/>
            <p:cNvSpPr txBox="true"/>
            <p:nvPr/>
          </p:nvSpPr>
          <p:spPr>
            <a:xfrm>
              <a:off x="0" y="-66675"/>
              <a:ext cx="616409" cy="641059"/>
            </a:xfrm>
            <a:prstGeom prst="rect">
              <a:avLst/>
            </a:prstGeom>
          </p:spPr>
          <p:txBody>
            <a:bodyPr anchor="ctr" rtlCol="false" tIns="50800" lIns="50800" bIns="50800" rIns="50800"/>
            <a:lstStyle/>
            <a:p>
              <a:pPr algn="ctr">
                <a:lnSpc>
                  <a:spcPts val="4059"/>
                </a:lnSpc>
              </a:pPr>
              <a:r>
                <a:rPr lang="en-US" sz="2899">
                  <a:solidFill>
                    <a:srgbClr val="1D1D1E"/>
                  </a:solidFill>
                  <a:latin typeface="Barlow Bold"/>
                </a:rPr>
                <a:t>SOCIO-</a:t>
              </a:r>
            </a:p>
            <a:p>
              <a:pPr algn="ctr">
                <a:lnSpc>
                  <a:spcPts val="4059"/>
                </a:lnSpc>
              </a:pPr>
              <a:r>
                <a:rPr lang="en-US" sz="2899">
                  <a:solidFill>
                    <a:srgbClr val="1D1D1E"/>
                  </a:solidFill>
                  <a:latin typeface="Barlow Bold"/>
                </a:rPr>
                <a:t>ECONOMIC</a:t>
              </a:r>
            </a:p>
            <a:p>
              <a:pPr algn="ctr">
                <a:lnSpc>
                  <a:spcPts val="4059"/>
                </a:lnSpc>
              </a:pPr>
              <a:r>
                <a:rPr lang="en-US" sz="2899">
                  <a:solidFill>
                    <a:srgbClr val="1D1D1E"/>
                  </a:solidFill>
                  <a:latin typeface="Barlow Bold"/>
                </a:rPr>
                <a:t>CLASS</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498215" y="7290210"/>
            <a:ext cx="1817084" cy="1561557"/>
            <a:chOff x="0" y="0"/>
            <a:chExt cx="812800" cy="698500"/>
          </a:xfrm>
        </p:grpSpPr>
        <p:sp>
          <p:nvSpPr>
            <p:cNvPr name="Freeform 3" id="3"/>
            <p:cNvSpPr/>
            <p:nvPr/>
          </p:nvSpPr>
          <p:spPr>
            <a:xfrm flipH="false" flipV="false" rot="0">
              <a:off x="31090" y="0"/>
              <a:ext cx="750621" cy="698500"/>
            </a:xfrm>
            <a:custGeom>
              <a:avLst/>
              <a:gdLst/>
              <a:ahLst/>
              <a:cxnLst/>
              <a:rect r="r" b="b" t="t" l="l"/>
              <a:pathLst>
                <a:path h="698500" w="750621">
                  <a:moveTo>
                    <a:pt x="700290" y="489191"/>
                  </a:moveTo>
                  <a:lnTo>
                    <a:pt x="659930" y="558559"/>
                  </a:lnTo>
                  <a:cubicBezTo>
                    <a:pt x="609521" y="645199"/>
                    <a:pt x="516844" y="698500"/>
                    <a:pt x="416606" y="698500"/>
                  </a:cubicBezTo>
                  <a:lnTo>
                    <a:pt x="334014" y="698500"/>
                  </a:lnTo>
                  <a:cubicBezTo>
                    <a:pt x="233776" y="698500"/>
                    <a:pt x="141099" y="645199"/>
                    <a:pt x="90690" y="558559"/>
                  </a:cubicBezTo>
                  <a:lnTo>
                    <a:pt x="50330" y="489191"/>
                  </a:lnTo>
                  <a:cubicBezTo>
                    <a:pt x="0" y="402685"/>
                    <a:pt x="0" y="295815"/>
                    <a:pt x="50330" y="209309"/>
                  </a:cubicBezTo>
                  <a:lnTo>
                    <a:pt x="90690" y="139941"/>
                  </a:lnTo>
                  <a:cubicBezTo>
                    <a:pt x="141099" y="53301"/>
                    <a:pt x="233776" y="0"/>
                    <a:pt x="334014" y="0"/>
                  </a:cubicBezTo>
                  <a:lnTo>
                    <a:pt x="416606" y="0"/>
                  </a:lnTo>
                  <a:cubicBezTo>
                    <a:pt x="516844" y="0"/>
                    <a:pt x="609521" y="53301"/>
                    <a:pt x="659930" y="139941"/>
                  </a:cubicBezTo>
                  <a:lnTo>
                    <a:pt x="700290" y="209309"/>
                  </a:lnTo>
                  <a:cubicBezTo>
                    <a:pt x="750620" y="295815"/>
                    <a:pt x="750620" y="402685"/>
                    <a:pt x="700290" y="489191"/>
                  </a:cubicBezTo>
                  <a:close/>
                </a:path>
              </a:pathLst>
            </a:custGeom>
            <a:solidFill>
              <a:srgbClr val="1F3B80"/>
            </a:solidFill>
            <a:ln cap="rnd">
              <a:noFill/>
              <a:prstDash val="solid"/>
              <a:round/>
            </a:ln>
          </p:spPr>
        </p:sp>
        <p:sp>
          <p:nvSpPr>
            <p:cNvPr name="TextBox 4" id="4"/>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2315298" y="6443423"/>
            <a:ext cx="14634114" cy="3592831"/>
          </a:xfrm>
          <a:prstGeom prst="rect">
            <a:avLst/>
          </a:prstGeom>
        </p:spPr>
        <p:txBody>
          <a:bodyPr anchor="t" rtlCol="false" tIns="0" lIns="0" bIns="0" rIns="0">
            <a:spAutoFit/>
          </a:bodyPr>
          <a:lstStyle/>
          <a:p>
            <a:pPr>
              <a:lnSpc>
                <a:spcPts val="5039"/>
              </a:lnSpc>
            </a:pPr>
            <a:r>
              <a:rPr lang="en-US" sz="3599" spc="-68">
                <a:solidFill>
                  <a:srgbClr val="000000"/>
                </a:solidFill>
                <a:latin typeface="Barlow"/>
              </a:rPr>
              <a:t>“When boys have girlfriends, they are celebrated. When girls have boyfriends, they are shamed. It’s all one-sided.”</a:t>
            </a:r>
          </a:p>
          <a:p>
            <a:pPr algn="ctr">
              <a:lnSpc>
                <a:spcPts val="4199"/>
              </a:lnSpc>
            </a:pPr>
            <a:r>
              <a:rPr lang="en-US" sz="2999" spc="-56">
                <a:solidFill>
                  <a:srgbClr val="000000"/>
                </a:solidFill>
                <a:latin typeface="Barlow Italics"/>
              </a:rPr>
              <a:t>-ACB Community Member, F., 40 – 49y</a:t>
            </a:r>
          </a:p>
          <a:p>
            <a:pPr>
              <a:lnSpc>
                <a:spcPts val="5039"/>
              </a:lnSpc>
            </a:pPr>
            <a:r>
              <a:rPr lang="en-US" sz="3599" spc="-68">
                <a:solidFill>
                  <a:srgbClr val="000000"/>
                </a:solidFill>
                <a:latin typeface="Barlow"/>
              </a:rPr>
              <a:t>“Sometimes, privacy (about SRH issues) hinders information that can give you life” </a:t>
            </a:r>
          </a:p>
          <a:p>
            <a:pPr algn="ctr">
              <a:lnSpc>
                <a:spcPts val="4199"/>
              </a:lnSpc>
            </a:pPr>
            <a:r>
              <a:rPr lang="en-US" sz="2999" spc="-56">
                <a:solidFill>
                  <a:srgbClr val="000000"/>
                </a:solidFill>
                <a:latin typeface="Barlow Italics"/>
              </a:rPr>
              <a:t> </a:t>
            </a:r>
            <a:r>
              <a:rPr lang="en-US" sz="2999" spc="-56">
                <a:solidFill>
                  <a:srgbClr val="000000"/>
                </a:solidFill>
                <a:latin typeface="Barlow Italics"/>
              </a:rPr>
              <a:t>- ACB Community Member, F., 40 – 49y</a:t>
            </a:r>
          </a:p>
        </p:txBody>
      </p:sp>
      <p:sp>
        <p:nvSpPr>
          <p:cNvPr name="Freeform 6" id="6"/>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7" id="7"/>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907791" y="7606497"/>
            <a:ext cx="997932" cy="928984"/>
          </a:xfrm>
          <a:custGeom>
            <a:avLst/>
            <a:gdLst/>
            <a:ahLst/>
            <a:cxnLst/>
            <a:rect r="r" b="b" t="t" l="l"/>
            <a:pathLst>
              <a:path h="928984" w="997932">
                <a:moveTo>
                  <a:pt x="0" y="0"/>
                </a:moveTo>
                <a:lnTo>
                  <a:pt x="997932" y="0"/>
                </a:lnTo>
                <a:lnTo>
                  <a:pt x="997932" y="928983"/>
                </a:lnTo>
                <a:lnTo>
                  <a:pt x="0" y="9289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5" id="15"/>
          <p:cNvGrpSpPr/>
          <p:nvPr/>
        </p:nvGrpSpPr>
        <p:grpSpPr>
          <a:xfrm rot="0">
            <a:off x="7706096" y="492217"/>
            <a:ext cx="2875808" cy="2702626"/>
            <a:chOff x="0" y="0"/>
            <a:chExt cx="864883" cy="812800"/>
          </a:xfrm>
        </p:grpSpPr>
        <p:sp>
          <p:nvSpPr>
            <p:cNvPr name="Freeform 16" id="16"/>
            <p:cNvSpPr/>
            <p:nvPr/>
          </p:nvSpPr>
          <p:spPr>
            <a:xfrm flipH="false" flipV="false" rot="0">
              <a:off x="0" y="0"/>
              <a:ext cx="864883" cy="812800"/>
            </a:xfrm>
            <a:custGeom>
              <a:avLst/>
              <a:gdLst/>
              <a:ahLst/>
              <a:cxnLst/>
              <a:rect r="r" b="b" t="t" l="l"/>
              <a:pathLst>
                <a:path h="812800" w="864883">
                  <a:moveTo>
                    <a:pt x="432442" y="0"/>
                  </a:moveTo>
                  <a:cubicBezTo>
                    <a:pt x="193611" y="0"/>
                    <a:pt x="0" y="181951"/>
                    <a:pt x="0" y="406400"/>
                  </a:cubicBezTo>
                  <a:cubicBezTo>
                    <a:pt x="0" y="630849"/>
                    <a:pt x="193611" y="812800"/>
                    <a:pt x="432442" y="812800"/>
                  </a:cubicBezTo>
                  <a:cubicBezTo>
                    <a:pt x="671273" y="812800"/>
                    <a:pt x="864883" y="630849"/>
                    <a:pt x="864883" y="406400"/>
                  </a:cubicBezTo>
                  <a:cubicBezTo>
                    <a:pt x="864883" y="181951"/>
                    <a:pt x="671273" y="0"/>
                    <a:pt x="432442" y="0"/>
                  </a:cubicBezTo>
                  <a:close/>
                </a:path>
              </a:pathLst>
            </a:custGeom>
            <a:solidFill>
              <a:srgbClr val="AF2227"/>
            </a:solidFill>
          </p:spPr>
        </p:sp>
        <p:sp>
          <p:nvSpPr>
            <p:cNvPr name="TextBox 17" id="17"/>
            <p:cNvSpPr txBox="true"/>
            <p:nvPr/>
          </p:nvSpPr>
          <p:spPr>
            <a:xfrm>
              <a:off x="81083" y="19050"/>
              <a:ext cx="702718" cy="717550"/>
            </a:xfrm>
            <a:prstGeom prst="rect">
              <a:avLst/>
            </a:prstGeom>
          </p:spPr>
          <p:txBody>
            <a:bodyPr anchor="ctr" rtlCol="false" tIns="50800" lIns="50800" bIns="50800" rIns="50800"/>
            <a:lstStyle/>
            <a:p>
              <a:pPr algn="ctr">
                <a:lnSpc>
                  <a:spcPts val="4060"/>
                </a:lnSpc>
              </a:pPr>
              <a:r>
                <a:rPr lang="en-US" sz="2900">
                  <a:solidFill>
                    <a:srgbClr val="FFFFFF"/>
                  </a:solidFill>
                  <a:latin typeface="Barlow Bold"/>
                </a:rPr>
                <a:t>COMMUNITY-</a:t>
              </a:r>
            </a:p>
            <a:p>
              <a:pPr algn="ctr">
                <a:lnSpc>
                  <a:spcPts val="4060"/>
                </a:lnSpc>
              </a:pPr>
              <a:r>
                <a:rPr lang="en-US" sz="2900">
                  <a:solidFill>
                    <a:srgbClr val="FFFFFF"/>
                  </a:solidFill>
                  <a:latin typeface="Barlow Bold"/>
                </a:rPr>
                <a:t>BASED FACTORS</a:t>
              </a:r>
            </a:p>
          </p:txBody>
        </p:sp>
      </p:grpSp>
      <p:grpSp>
        <p:nvGrpSpPr>
          <p:cNvPr name="Group 18" id="18"/>
          <p:cNvGrpSpPr/>
          <p:nvPr/>
        </p:nvGrpSpPr>
        <p:grpSpPr>
          <a:xfrm rot="7441279">
            <a:off x="11192105" y="1785370"/>
            <a:ext cx="1556978" cy="3193627"/>
            <a:chOff x="0" y="0"/>
            <a:chExt cx="545646" cy="1119213"/>
          </a:xfrm>
        </p:grpSpPr>
        <p:sp>
          <p:nvSpPr>
            <p:cNvPr name="Freeform 19" id="19"/>
            <p:cNvSpPr/>
            <p:nvPr/>
          </p:nvSpPr>
          <p:spPr>
            <a:xfrm flipH="false" flipV="false" rot="0">
              <a:off x="0" y="0"/>
              <a:ext cx="545646" cy="1119213"/>
            </a:xfrm>
            <a:custGeom>
              <a:avLst/>
              <a:gdLst/>
              <a:ahLst/>
              <a:cxnLst/>
              <a:rect r="r" b="b" t="t" l="l"/>
              <a:pathLst>
                <a:path h="1119213" w="545646">
                  <a:moveTo>
                    <a:pt x="272823" y="0"/>
                  </a:moveTo>
                  <a:lnTo>
                    <a:pt x="0" y="406400"/>
                  </a:lnTo>
                  <a:lnTo>
                    <a:pt x="203200" y="406400"/>
                  </a:lnTo>
                  <a:lnTo>
                    <a:pt x="203200" y="1119213"/>
                  </a:lnTo>
                  <a:lnTo>
                    <a:pt x="342446" y="1119213"/>
                  </a:lnTo>
                  <a:lnTo>
                    <a:pt x="342446" y="406400"/>
                  </a:lnTo>
                  <a:lnTo>
                    <a:pt x="545646" y="406400"/>
                  </a:lnTo>
                  <a:lnTo>
                    <a:pt x="272823" y="0"/>
                  </a:lnTo>
                  <a:close/>
                </a:path>
              </a:pathLst>
            </a:custGeom>
            <a:solidFill>
              <a:srgbClr val="1F3B80"/>
            </a:solidFill>
          </p:spPr>
        </p:sp>
        <p:sp>
          <p:nvSpPr>
            <p:cNvPr name="TextBox 20" id="20"/>
            <p:cNvSpPr txBox="true"/>
            <p:nvPr/>
          </p:nvSpPr>
          <p:spPr>
            <a:xfrm>
              <a:off x="203200" y="53975"/>
              <a:ext cx="139246" cy="1065238"/>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2562925" y="4090456"/>
            <a:ext cx="2340428" cy="2180862"/>
            <a:chOff x="0" y="0"/>
            <a:chExt cx="616409" cy="574384"/>
          </a:xfrm>
        </p:grpSpPr>
        <p:sp>
          <p:nvSpPr>
            <p:cNvPr name="Freeform 22" id="22"/>
            <p:cNvSpPr/>
            <p:nvPr/>
          </p:nvSpPr>
          <p:spPr>
            <a:xfrm flipH="false" flipV="false" rot="0">
              <a:off x="0" y="0"/>
              <a:ext cx="616409" cy="574383"/>
            </a:xfrm>
            <a:custGeom>
              <a:avLst/>
              <a:gdLst/>
              <a:ahLst/>
              <a:cxnLst/>
              <a:rect r="r" b="b" t="t" l="l"/>
              <a:pathLst>
                <a:path h="574383" w="616409">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D4A12A"/>
            </a:solidFill>
          </p:spPr>
        </p:sp>
        <p:sp>
          <p:nvSpPr>
            <p:cNvPr name="TextBox 23" id="23"/>
            <p:cNvSpPr txBox="true"/>
            <p:nvPr/>
          </p:nvSpPr>
          <p:spPr>
            <a:xfrm>
              <a:off x="0" y="-66675"/>
              <a:ext cx="616409" cy="641059"/>
            </a:xfrm>
            <a:prstGeom prst="rect">
              <a:avLst/>
            </a:prstGeom>
          </p:spPr>
          <p:txBody>
            <a:bodyPr anchor="ctr" rtlCol="false" tIns="50800" lIns="50800" bIns="50800" rIns="50800"/>
            <a:lstStyle/>
            <a:p>
              <a:pPr algn="ctr">
                <a:lnSpc>
                  <a:spcPts val="4059"/>
                </a:lnSpc>
              </a:pPr>
              <a:r>
                <a:rPr lang="en-US" sz="2899">
                  <a:solidFill>
                    <a:srgbClr val="1D1D1E"/>
                  </a:solidFill>
                  <a:latin typeface="Barlow Bold"/>
                </a:rPr>
                <a:t>CULTURAL &amp; RELIGIOUS BELIEFS</a:t>
              </a:r>
            </a:p>
          </p:txBody>
        </p:sp>
      </p:grpSp>
      <p:grpSp>
        <p:nvGrpSpPr>
          <p:cNvPr name="Group 24" id="24"/>
          <p:cNvGrpSpPr/>
          <p:nvPr/>
        </p:nvGrpSpPr>
        <p:grpSpPr>
          <a:xfrm rot="0">
            <a:off x="13248310" y="4090456"/>
            <a:ext cx="2340428" cy="2180862"/>
            <a:chOff x="0" y="0"/>
            <a:chExt cx="616409" cy="574384"/>
          </a:xfrm>
        </p:grpSpPr>
        <p:sp>
          <p:nvSpPr>
            <p:cNvPr name="Freeform 25" id="25"/>
            <p:cNvSpPr/>
            <p:nvPr/>
          </p:nvSpPr>
          <p:spPr>
            <a:xfrm flipH="false" flipV="false" rot="0">
              <a:off x="0" y="0"/>
              <a:ext cx="616409" cy="574383"/>
            </a:xfrm>
            <a:custGeom>
              <a:avLst/>
              <a:gdLst/>
              <a:ahLst/>
              <a:cxnLst/>
              <a:rect r="r" b="b" t="t" l="l"/>
              <a:pathLst>
                <a:path h="574383" w="616409">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F7C89C"/>
            </a:solidFill>
          </p:spPr>
        </p:sp>
        <p:sp>
          <p:nvSpPr>
            <p:cNvPr name="TextBox 26" id="26"/>
            <p:cNvSpPr txBox="true"/>
            <p:nvPr/>
          </p:nvSpPr>
          <p:spPr>
            <a:xfrm>
              <a:off x="0" y="-66675"/>
              <a:ext cx="616409" cy="641059"/>
            </a:xfrm>
            <a:prstGeom prst="rect">
              <a:avLst/>
            </a:prstGeom>
          </p:spPr>
          <p:txBody>
            <a:bodyPr anchor="ctr" rtlCol="false" tIns="50800" lIns="50800" bIns="50800" rIns="50800"/>
            <a:lstStyle/>
            <a:p>
              <a:pPr algn="ctr">
                <a:lnSpc>
                  <a:spcPts val="4059"/>
                </a:lnSpc>
              </a:pPr>
              <a:r>
                <a:rPr lang="en-US" sz="2899">
                  <a:solidFill>
                    <a:srgbClr val="1D1D1E"/>
                  </a:solidFill>
                  <a:latin typeface="Barlow Bold"/>
                </a:rPr>
                <a:t>FEAR &amp; STIGMA</a:t>
              </a:r>
            </a:p>
          </p:txBody>
        </p:sp>
      </p:grpSp>
      <p:grpSp>
        <p:nvGrpSpPr>
          <p:cNvPr name="Group 27" id="27"/>
          <p:cNvGrpSpPr/>
          <p:nvPr/>
        </p:nvGrpSpPr>
        <p:grpSpPr>
          <a:xfrm rot="-6937636">
            <a:off x="5540320" y="1755665"/>
            <a:ext cx="1556978" cy="3278467"/>
            <a:chOff x="0" y="0"/>
            <a:chExt cx="545646" cy="1148945"/>
          </a:xfrm>
        </p:grpSpPr>
        <p:sp>
          <p:nvSpPr>
            <p:cNvPr name="Freeform 28" id="28"/>
            <p:cNvSpPr/>
            <p:nvPr/>
          </p:nvSpPr>
          <p:spPr>
            <a:xfrm flipH="false" flipV="false" rot="0">
              <a:off x="0" y="0"/>
              <a:ext cx="545646" cy="1148945"/>
            </a:xfrm>
            <a:custGeom>
              <a:avLst/>
              <a:gdLst/>
              <a:ahLst/>
              <a:cxnLst/>
              <a:rect r="r" b="b" t="t" l="l"/>
              <a:pathLst>
                <a:path h="1148945" w="545646">
                  <a:moveTo>
                    <a:pt x="272823" y="0"/>
                  </a:moveTo>
                  <a:lnTo>
                    <a:pt x="0" y="406400"/>
                  </a:lnTo>
                  <a:lnTo>
                    <a:pt x="203200" y="406400"/>
                  </a:lnTo>
                  <a:lnTo>
                    <a:pt x="203200" y="1148945"/>
                  </a:lnTo>
                  <a:lnTo>
                    <a:pt x="342446" y="1148945"/>
                  </a:lnTo>
                  <a:lnTo>
                    <a:pt x="342446" y="406400"/>
                  </a:lnTo>
                  <a:lnTo>
                    <a:pt x="545646" y="406400"/>
                  </a:lnTo>
                  <a:lnTo>
                    <a:pt x="272823" y="0"/>
                  </a:lnTo>
                  <a:close/>
                </a:path>
              </a:pathLst>
            </a:custGeom>
            <a:solidFill>
              <a:srgbClr val="1F3B80"/>
            </a:solidFill>
          </p:spPr>
        </p:sp>
        <p:sp>
          <p:nvSpPr>
            <p:cNvPr name="TextBox 29" id="29"/>
            <p:cNvSpPr txBox="true"/>
            <p:nvPr/>
          </p:nvSpPr>
          <p:spPr>
            <a:xfrm>
              <a:off x="203200" y="53975"/>
              <a:ext cx="139246" cy="109497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498216" y="7012971"/>
            <a:ext cx="1817084" cy="1561557"/>
            <a:chOff x="0" y="0"/>
            <a:chExt cx="812800" cy="698500"/>
          </a:xfrm>
        </p:grpSpPr>
        <p:sp>
          <p:nvSpPr>
            <p:cNvPr name="Freeform 3" id="3"/>
            <p:cNvSpPr/>
            <p:nvPr/>
          </p:nvSpPr>
          <p:spPr>
            <a:xfrm flipH="false" flipV="false" rot="0">
              <a:off x="31090" y="0"/>
              <a:ext cx="750621" cy="698500"/>
            </a:xfrm>
            <a:custGeom>
              <a:avLst/>
              <a:gdLst/>
              <a:ahLst/>
              <a:cxnLst/>
              <a:rect r="r" b="b" t="t" l="l"/>
              <a:pathLst>
                <a:path h="698500" w="750621">
                  <a:moveTo>
                    <a:pt x="700290" y="489191"/>
                  </a:moveTo>
                  <a:lnTo>
                    <a:pt x="659930" y="558559"/>
                  </a:lnTo>
                  <a:cubicBezTo>
                    <a:pt x="609521" y="645199"/>
                    <a:pt x="516844" y="698500"/>
                    <a:pt x="416606" y="698500"/>
                  </a:cubicBezTo>
                  <a:lnTo>
                    <a:pt x="334014" y="698500"/>
                  </a:lnTo>
                  <a:cubicBezTo>
                    <a:pt x="233776" y="698500"/>
                    <a:pt x="141099" y="645199"/>
                    <a:pt x="90690" y="558559"/>
                  </a:cubicBezTo>
                  <a:lnTo>
                    <a:pt x="50330" y="489191"/>
                  </a:lnTo>
                  <a:cubicBezTo>
                    <a:pt x="0" y="402685"/>
                    <a:pt x="0" y="295815"/>
                    <a:pt x="50330" y="209309"/>
                  </a:cubicBezTo>
                  <a:lnTo>
                    <a:pt x="90690" y="139941"/>
                  </a:lnTo>
                  <a:cubicBezTo>
                    <a:pt x="141099" y="53301"/>
                    <a:pt x="233776" y="0"/>
                    <a:pt x="334014" y="0"/>
                  </a:cubicBezTo>
                  <a:lnTo>
                    <a:pt x="416606" y="0"/>
                  </a:lnTo>
                  <a:cubicBezTo>
                    <a:pt x="516844" y="0"/>
                    <a:pt x="609521" y="53301"/>
                    <a:pt x="659930" y="139941"/>
                  </a:cubicBezTo>
                  <a:lnTo>
                    <a:pt x="700290" y="209309"/>
                  </a:lnTo>
                  <a:cubicBezTo>
                    <a:pt x="750620" y="295815"/>
                    <a:pt x="750620" y="402685"/>
                    <a:pt x="700290" y="489191"/>
                  </a:cubicBezTo>
                  <a:close/>
                </a:path>
              </a:pathLst>
            </a:custGeom>
            <a:solidFill>
              <a:srgbClr val="1F3B80"/>
            </a:solidFill>
            <a:ln cap="rnd">
              <a:noFill/>
              <a:prstDash val="solid"/>
              <a:round/>
            </a:ln>
          </p:spPr>
        </p:sp>
        <p:sp>
          <p:nvSpPr>
            <p:cNvPr name="TextBox 4" id="4"/>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2303562" y="6640704"/>
            <a:ext cx="14955738" cy="3646296"/>
          </a:xfrm>
          <a:prstGeom prst="rect">
            <a:avLst/>
          </a:prstGeom>
        </p:spPr>
        <p:txBody>
          <a:bodyPr anchor="t" rtlCol="false" tIns="0" lIns="0" bIns="0" rIns="0">
            <a:spAutoFit/>
          </a:bodyPr>
          <a:lstStyle/>
          <a:p>
            <a:pPr>
              <a:lnSpc>
                <a:spcPts val="5056"/>
              </a:lnSpc>
            </a:pPr>
            <a:r>
              <a:rPr lang="en-US" sz="3200" spc="-60">
                <a:solidFill>
                  <a:srgbClr val="000000"/>
                </a:solidFill>
                <a:latin typeface="Barlow"/>
              </a:rPr>
              <a:t>“When I was new to Canada, I walked into the clinic and the staff called out my name. In a loud voice, she was told me that because I have HIV, I have to pay for services and she kept on repeating it. She also asked me why I came to this part of Canada when I didn’t understand English. Everyone in the room was looking at me. I almost died of embarrassment.”</a:t>
            </a:r>
          </a:p>
          <a:p>
            <a:pPr algn="ctr">
              <a:lnSpc>
                <a:spcPts val="3792"/>
              </a:lnSpc>
            </a:pPr>
            <a:r>
              <a:rPr lang="en-US" sz="2400" spc="-45">
                <a:solidFill>
                  <a:srgbClr val="000000"/>
                </a:solidFill>
                <a:latin typeface="Barlow"/>
              </a:rPr>
              <a:t>-</a:t>
            </a:r>
            <a:r>
              <a:rPr lang="en-US" sz="2400" spc="-45">
                <a:solidFill>
                  <a:srgbClr val="000000"/>
                </a:solidFill>
                <a:latin typeface="Barlow Italics"/>
              </a:rPr>
              <a:t> ACB Community Member, F., 30 – 40y</a:t>
            </a:r>
          </a:p>
        </p:txBody>
      </p:sp>
      <p:sp>
        <p:nvSpPr>
          <p:cNvPr name="Freeform 6" id="6"/>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7" id="7"/>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907793" y="7329257"/>
            <a:ext cx="997932" cy="928984"/>
          </a:xfrm>
          <a:custGeom>
            <a:avLst/>
            <a:gdLst/>
            <a:ahLst/>
            <a:cxnLst/>
            <a:rect r="r" b="b" t="t" l="l"/>
            <a:pathLst>
              <a:path h="928984" w="997932">
                <a:moveTo>
                  <a:pt x="0" y="0"/>
                </a:moveTo>
                <a:lnTo>
                  <a:pt x="997931" y="0"/>
                </a:lnTo>
                <a:lnTo>
                  <a:pt x="997931" y="928984"/>
                </a:lnTo>
                <a:lnTo>
                  <a:pt x="0" y="92898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5" id="15"/>
          <p:cNvGrpSpPr/>
          <p:nvPr/>
        </p:nvGrpSpPr>
        <p:grpSpPr>
          <a:xfrm rot="0">
            <a:off x="7792687" y="4090456"/>
            <a:ext cx="2950276" cy="2702626"/>
            <a:chOff x="0" y="0"/>
            <a:chExt cx="887279" cy="812800"/>
          </a:xfrm>
        </p:grpSpPr>
        <p:sp>
          <p:nvSpPr>
            <p:cNvPr name="Freeform 16" id="16"/>
            <p:cNvSpPr/>
            <p:nvPr/>
          </p:nvSpPr>
          <p:spPr>
            <a:xfrm flipH="false" flipV="false" rot="0">
              <a:off x="0" y="0"/>
              <a:ext cx="887279" cy="812800"/>
            </a:xfrm>
            <a:custGeom>
              <a:avLst/>
              <a:gdLst/>
              <a:ahLst/>
              <a:cxnLst/>
              <a:rect r="r" b="b" t="t" l="l"/>
              <a:pathLst>
                <a:path h="812800" w="887279">
                  <a:moveTo>
                    <a:pt x="443640" y="0"/>
                  </a:moveTo>
                  <a:cubicBezTo>
                    <a:pt x="198624" y="0"/>
                    <a:pt x="0" y="181951"/>
                    <a:pt x="0" y="406400"/>
                  </a:cubicBezTo>
                  <a:cubicBezTo>
                    <a:pt x="0" y="630849"/>
                    <a:pt x="198624" y="812800"/>
                    <a:pt x="443640" y="812800"/>
                  </a:cubicBezTo>
                  <a:cubicBezTo>
                    <a:pt x="688655" y="812800"/>
                    <a:pt x="887279" y="630849"/>
                    <a:pt x="887279" y="406400"/>
                  </a:cubicBezTo>
                  <a:cubicBezTo>
                    <a:pt x="887279" y="181951"/>
                    <a:pt x="688655" y="0"/>
                    <a:pt x="443640" y="0"/>
                  </a:cubicBezTo>
                  <a:close/>
                </a:path>
              </a:pathLst>
            </a:custGeom>
            <a:solidFill>
              <a:srgbClr val="FF914D"/>
            </a:solidFill>
          </p:spPr>
        </p:sp>
        <p:sp>
          <p:nvSpPr>
            <p:cNvPr name="TextBox 17" id="17"/>
            <p:cNvSpPr txBox="true"/>
            <p:nvPr/>
          </p:nvSpPr>
          <p:spPr>
            <a:xfrm>
              <a:off x="83182" y="19050"/>
              <a:ext cx="720915" cy="717550"/>
            </a:xfrm>
            <a:prstGeom prst="rect">
              <a:avLst/>
            </a:prstGeom>
          </p:spPr>
          <p:txBody>
            <a:bodyPr anchor="ctr" rtlCol="false" tIns="50800" lIns="50800" bIns="50800" rIns="50800"/>
            <a:lstStyle/>
            <a:p>
              <a:pPr algn="ctr">
                <a:lnSpc>
                  <a:spcPts val="4060"/>
                </a:lnSpc>
              </a:pPr>
              <a:r>
                <a:rPr lang="en-US" sz="2900">
                  <a:solidFill>
                    <a:srgbClr val="1D1D1E"/>
                  </a:solidFill>
                  <a:latin typeface="Barlow Bold"/>
                </a:rPr>
                <a:t>STRUCTURAL &amp; SYSTEMIC FACTORS</a:t>
              </a:r>
            </a:p>
          </p:txBody>
        </p:sp>
      </p:grpSp>
      <p:grpSp>
        <p:nvGrpSpPr>
          <p:cNvPr name="Group 18" id="18"/>
          <p:cNvGrpSpPr/>
          <p:nvPr/>
        </p:nvGrpSpPr>
        <p:grpSpPr>
          <a:xfrm rot="3237788">
            <a:off x="10741423" y="2922129"/>
            <a:ext cx="1556978" cy="2004469"/>
            <a:chOff x="0" y="0"/>
            <a:chExt cx="545646" cy="702470"/>
          </a:xfrm>
        </p:grpSpPr>
        <p:sp>
          <p:nvSpPr>
            <p:cNvPr name="Freeform 19" id="19"/>
            <p:cNvSpPr/>
            <p:nvPr/>
          </p:nvSpPr>
          <p:spPr>
            <a:xfrm flipH="false" flipV="false" rot="0">
              <a:off x="0" y="0"/>
              <a:ext cx="545646" cy="702470"/>
            </a:xfrm>
            <a:custGeom>
              <a:avLst/>
              <a:gdLst/>
              <a:ahLst/>
              <a:cxnLst/>
              <a:rect r="r" b="b" t="t" l="l"/>
              <a:pathLst>
                <a:path h="702470" w="545646">
                  <a:moveTo>
                    <a:pt x="272823" y="0"/>
                  </a:moveTo>
                  <a:lnTo>
                    <a:pt x="0" y="406400"/>
                  </a:lnTo>
                  <a:lnTo>
                    <a:pt x="203200" y="406400"/>
                  </a:lnTo>
                  <a:lnTo>
                    <a:pt x="203200" y="702470"/>
                  </a:lnTo>
                  <a:lnTo>
                    <a:pt x="342446" y="702470"/>
                  </a:lnTo>
                  <a:lnTo>
                    <a:pt x="342446" y="406400"/>
                  </a:lnTo>
                  <a:lnTo>
                    <a:pt x="545646" y="406400"/>
                  </a:lnTo>
                  <a:lnTo>
                    <a:pt x="272823" y="0"/>
                  </a:lnTo>
                  <a:close/>
                </a:path>
              </a:pathLst>
            </a:custGeom>
            <a:gradFill rotWithShape="true">
              <a:gsLst>
                <a:gs pos="0">
                  <a:srgbClr val="004AAD">
                    <a:alpha val="100000"/>
                  </a:srgbClr>
                </a:gs>
                <a:gs pos="100000">
                  <a:srgbClr val="CB6CE6">
                    <a:alpha val="100000"/>
                  </a:srgbClr>
                </a:gs>
              </a:gsLst>
              <a:lin ang="0"/>
            </a:gradFill>
          </p:spPr>
        </p:sp>
        <p:sp>
          <p:nvSpPr>
            <p:cNvPr name="TextBox 20" id="20"/>
            <p:cNvSpPr txBox="true"/>
            <p:nvPr/>
          </p:nvSpPr>
          <p:spPr>
            <a:xfrm>
              <a:off x="203200" y="53975"/>
              <a:ext cx="139246" cy="648495"/>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8365511" y="2553529"/>
            <a:ext cx="1556978" cy="1438745"/>
            <a:chOff x="0" y="0"/>
            <a:chExt cx="545646" cy="504211"/>
          </a:xfrm>
        </p:grpSpPr>
        <p:sp>
          <p:nvSpPr>
            <p:cNvPr name="Freeform 22" id="22"/>
            <p:cNvSpPr/>
            <p:nvPr/>
          </p:nvSpPr>
          <p:spPr>
            <a:xfrm flipH="false" flipV="false" rot="0">
              <a:off x="0" y="0"/>
              <a:ext cx="545646" cy="504211"/>
            </a:xfrm>
            <a:custGeom>
              <a:avLst/>
              <a:gdLst/>
              <a:ahLst/>
              <a:cxnLst/>
              <a:rect r="r" b="b" t="t" l="l"/>
              <a:pathLst>
                <a:path h="504211" w="545646">
                  <a:moveTo>
                    <a:pt x="272823" y="0"/>
                  </a:moveTo>
                  <a:lnTo>
                    <a:pt x="0" y="406400"/>
                  </a:lnTo>
                  <a:lnTo>
                    <a:pt x="203200" y="406400"/>
                  </a:lnTo>
                  <a:lnTo>
                    <a:pt x="203200" y="504211"/>
                  </a:lnTo>
                  <a:lnTo>
                    <a:pt x="342446" y="504211"/>
                  </a:lnTo>
                  <a:lnTo>
                    <a:pt x="342446" y="406400"/>
                  </a:lnTo>
                  <a:lnTo>
                    <a:pt x="545646" y="406400"/>
                  </a:lnTo>
                  <a:lnTo>
                    <a:pt x="272823" y="0"/>
                  </a:lnTo>
                  <a:close/>
                </a:path>
              </a:pathLst>
            </a:custGeom>
            <a:gradFill rotWithShape="true">
              <a:gsLst>
                <a:gs pos="0">
                  <a:srgbClr val="004AAD">
                    <a:alpha val="100000"/>
                  </a:srgbClr>
                </a:gs>
                <a:gs pos="100000">
                  <a:srgbClr val="CB6CE6">
                    <a:alpha val="100000"/>
                  </a:srgbClr>
                </a:gs>
              </a:gsLst>
              <a:lin ang="0"/>
            </a:gradFill>
          </p:spPr>
        </p:sp>
        <p:sp>
          <p:nvSpPr>
            <p:cNvPr name="TextBox 23" id="23"/>
            <p:cNvSpPr txBox="true"/>
            <p:nvPr/>
          </p:nvSpPr>
          <p:spPr>
            <a:xfrm>
              <a:off x="203200" y="53975"/>
              <a:ext cx="139246" cy="450236"/>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3235565">
            <a:off x="6197677" y="3164326"/>
            <a:ext cx="1556978" cy="1950056"/>
            <a:chOff x="0" y="0"/>
            <a:chExt cx="545646" cy="683401"/>
          </a:xfrm>
        </p:grpSpPr>
        <p:sp>
          <p:nvSpPr>
            <p:cNvPr name="Freeform 25" id="25"/>
            <p:cNvSpPr/>
            <p:nvPr/>
          </p:nvSpPr>
          <p:spPr>
            <a:xfrm flipH="false" flipV="false" rot="0">
              <a:off x="0" y="0"/>
              <a:ext cx="545646" cy="683401"/>
            </a:xfrm>
            <a:custGeom>
              <a:avLst/>
              <a:gdLst/>
              <a:ahLst/>
              <a:cxnLst/>
              <a:rect r="r" b="b" t="t" l="l"/>
              <a:pathLst>
                <a:path h="683401" w="545646">
                  <a:moveTo>
                    <a:pt x="272823" y="0"/>
                  </a:moveTo>
                  <a:lnTo>
                    <a:pt x="0" y="406400"/>
                  </a:lnTo>
                  <a:lnTo>
                    <a:pt x="203200" y="406400"/>
                  </a:lnTo>
                  <a:lnTo>
                    <a:pt x="203200" y="683401"/>
                  </a:lnTo>
                  <a:lnTo>
                    <a:pt x="342446" y="683401"/>
                  </a:lnTo>
                  <a:lnTo>
                    <a:pt x="342446" y="406400"/>
                  </a:lnTo>
                  <a:lnTo>
                    <a:pt x="545646" y="406400"/>
                  </a:lnTo>
                  <a:lnTo>
                    <a:pt x="272823" y="0"/>
                  </a:lnTo>
                  <a:close/>
                </a:path>
              </a:pathLst>
            </a:custGeom>
            <a:gradFill rotWithShape="true">
              <a:gsLst>
                <a:gs pos="0">
                  <a:srgbClr val="004AAD">
                    <a:alpha val="100000"/>
                  </a:srgbClr>
                </a:gs>
                <a:gs pos="100000">
                  <a:srgbClr val="CB6CE6">
                    <a:alpha val="100000"/>
                  </a:srgbClr>
                </a:gs>
              </a:gsLst>
              <a:lin ang="0"/>
            </a:gradFill>
          </p:spPr>
        </p:sp>
        <p:sp>
          <p:nvSpPr>
            <p:cNvPr name="TextBox 26" id="26"/>
            <p:cNvSpPr txBox="true"/>
            <p:nvPr/>
          </p:nvSpPr>
          <p:spPr>
            <a:xfrm>
              <a:off x="203200" y="53975"/>
              <a:ext cx="139246" cy="629426"/>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8097611" y="277417"/>
            <a:ext cx="2340428" cy="2180862"/>
            <a:chOff x="0" y="0"/>
            <a:chExt cx="616409" cy="574384"/>
          </a:xfrm>
        </p:grpSpPr>
        <p:sp>
          <p:nvSpPr>
            <p:cNvPr name="Freeform 28" id="28"/>
            <p:cNvSpPr/>
            <p:nvPr/>
          </p:nvSpPr>
          <p:spPr>
            <a:xfrm flipH="false" flipV="false" rot="0">
              <a:off x="0" y="0"/>
              <a:ext cx="616409" cy="574383"/>
            </a:xfrm>
            <a:custGeom>
              <a:avLst/>
              <a:gdLst/>
              <a:ahLst/>
              <a:cxnLst/>
              <a:rect r="r" b="b" t="t" l="l"/>
              <a:pathLst>
                <a:path h="574383" w="616409">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BB1223"/>
            </a:solidFill>
          </p:spPr>
        </p:sp>
        <p:sp>
          <p:nvSpPr>
            <p:cNvPr name="TextBox 29" id="29"/>
            <p:cNvSpPr txBox="true"/>
            <p:nvPr/>
          </p:nvSpPr>
          <p:spPr>
            <a:xfrm>
              <a:off x="0" y="-66675"/>
              <a:ext cx="616409" cy="641059"/>
            </a:xfrm>
            <a:prstGeom prst="rect">
              <a:avLst/>
            </a:prstGeom>
          </p:spPr>
          <p:txBody>
            <a:bodyPr anchor="ctr" rtlCol="false" tIns="50800" lIns="50800" bIns="50800" rIns="50800"/>
            <a:lstStyle/>
            <a:p>
              <a:pPr algn="ctr">
                <a:lnSpc>
                  <a:spcPts val="4059"/>
                </a:lnSpc>
              </a:pPr>
              <a:r>
                <a:rPr lang="en-US" sz="2899">
                  <a:solidFill>
                    <a:srgbClr val="FFFFFF"/>
                  </a:solidFill>
                  <a:latin typeface="Barlow Bold"/>
                </a:rPr>
                <a:t>NEGATIVE HCP ATTITUDE</a:t>
              </a:r>
            </a:p>
          </p:txBody>
        </p:sp>
      </p:grpSp>
      <p:grpSp>
        <p:nvGrpSpPr>
          <p:cNvPr name="Group 30" id="30"/>
          <p:cNvGrpSpPr/>
          <p:nvPr/>
        </p:nvGrpSpPr>
        <p:grpSpPr>
          <a:xfrm rot="-5400000">
            <a:off x="5144101" y="3824074"/>
            <a:ext cx="1556978" cy="3235391"/>
            <a:chOff x="0" y="0"/>
            <a:chExt cx="545646" cy="1133849"/>
          </a:xfrm>
        </p:grpSpPr>
        <p:sp>
          <p:nvSpPr>
            <p:cNvPr name="Freeform 31" id="31"/>
            <p:cNvSpPr/>
            <p:nvPr/>
          </p:nvSpPr>
          <p:spPr>
            <a:xfrm flipH="false" flipV="false" rot="0">
              <a:off x="0" y="0"/>
              <a:ext cx="545646" cy="1133849"/>
            </a:xfrm>
            <a:custGeom>
              <a:avLst/>
              <a:gdLst/>
              <a:ahLst/>
              <a:cxnLst/>
              <a:rect r="r" b="b" t="t" l="l"/>
              <a:pathLst>
                <a:path h="1133849" w="545646">
                  <a:moveTo>
                    <a:pt x="272823" y="0"/>
                  </a:moveTo>
                  <a:lnTo>
                    <a:pt x="0" y="406400"/>
                  </a:lnTo>
                  <a:lnTo>
                    <a:pt x="203200" y="406400"/>
                  </a:lnTo>
                  <a:lnTo>
                    <a:pt x="203200" y="1133849"/>
                  </a:lnTo>
                  <a:lnTo>
                    <a:pt x="342446" y="1133849"/>
                  </a:lnTo>
                  <a:lnTo>
                    <a:pt x="342446" y="406400"/>
                  </a:lnTo>
                  <a:lnTo>
                    <a:pt x="545646" y="406400"/>
                  </a:lnTo>
                  <a:lnTo>
                    <a:pt x="272823" y="0"/>
                  </a:lnTo>
                  <a:close/>
                </a:path>
              </a:pathLst>
            </a:custGeom>
            <a:gradFill rotWithShape="true">
              <a:gsLst>
                <a:gs pos="0">
                  <a:srgbClr val="004AAD">
                    <a:alpha val="100000"/>
                  </a:srgbClr>
                </a:gs>
                <a:gs pos="100000">
                  <a:srgbClr val="CB6CE6">
                    <a:alpha val="100000"/>
                  </a:srgbClr>
                </a:gs>
              </a:gsLst>
              <a:lin ang="0"/>
            </a:gradFill>
          </p:spPr>
        </p:sp>
        <p:sp>
          <p:nvSpPr>
            <p:cNvPr name="TextBox 32" id="32"/>
            <p:cNvSpPr txBox="true"/>
            <p:nvPr/>
          </p:nvSpPr>
          <p:spPr>
            <a:xfrm>
              <a:off x="203200" y="53975"/>
              <a:ext cx="139246" cy="1079874"/>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14226004" y="4188890"/>
            <a:ext cx="2340428" cy="2180862"/>
            <a:chOff x="0" y="0"/>
            <a:chExt cx="616409" cy="574384"/>
          </a:xfrm>
        </p:grpSpPr>
        <p:sp>
          <p:nvSpPr>
            <p:cNvPr name="Freeform 34" id="34"/>
            <p:cNvSpPr/>
            <p:nvPr/>
          </p:nvSpPr>
          <p:spPr>
            <a:xfrm flipH="false" flipV="false" rot="0">
              <a:off x="0" y="0"/>
              <a:ext cx="616409" cy="574383"/>
            </a:xfrm>
            <a:custGeom>
              <a:avLst/>
              <a:gdLst/>
              <a:ahLst/>
              <a:cxnLst/>
              <a:rect r="r" b="b" t="t" l="l"/>
              <a:pathLst>
                <a:path h="574383" w="616409">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AAAFAB"/>
            </a:solidFill>
          </p:spPr>
        </p:sp>
        <p:sp>
          <p:nvSpPr>
            <p:cNvPr name="TextBox 35" id="35"/>
            <p:cNvSpPr txBox="true"/>
            <p:nvPr/>
          </p:nvSpPr>
          <p:spPr>
            <a:xfrm>
              <a:off x="0" y="-57150"/>
              <a:ext cx="616409" cy="631534"/>
            </a:xfrm>
            <a:prstGeom prst="rect">
              <a:avLst/>
            </a:prstGeom>
          </p:spPr>
          <p:txBody>
            <a:bodyPr anchor="ctr" rtlCol="false" tIns="50800" lIns="50800" bIns="50800" rIns="50800"/>
            <a:lstStyle/>
            <a:p>
              <a:pPr algn="ctr">
                <a:lnSpc>
                  <a:spcPts val="3639"/>
                </a:lnSpc>
              </a:pPr>
              <a:r>
                <a:rPr lang="en-US" sz="2599">
                  <a:solidFill>
                    <a:srgbClr val="1D1D1E"/>
                  </a:solidFill>
                  <a:latin typeface="Barlow Bold"/>
                </a:rPr>
                <a:t>LIMITED ACCESSIBILITY</a:t>
              </a:r>
            </a:p>
          </p:txBody>
        </p:sp>
      </p:grpSp>
      <p:grpSp>
        <p:nvGrpSpPr>
          <p:cNvPr name="Group 36" id="36"/>
          <p:cNvGrpSpPr/>
          <p:nvPr/>
        </p:nvGrpSpPr>
        <p:grpSpPr>
          <a:xfrm rot="0">
            <a:off x="1820730" y="4053069"/>
            <a:ext cx="2340428" cy="2180862"/>
            <a:chOff x="0" y="0"/>
            <a:chExt cx="616409" cy="574384"/>
          </a:xfrm>
        </p:grpSpPr>
        <p:sp>
          <p:nvSpPr>
            <p:cNvPr name="Freeform 37" id="37"/>
            <p:cNvSpPr/>
            <p:nvPr/>
          </p:nvSpPr>
          <p:spPr>
            <a:xfrm flipH="false" flipV="false" rot="0">
              <a:off x="0" y="0"/>
              <a:ext cx="616409" cy="574383"/>
            </a:xfrm>
            <a:custGeom>
              <a:avLst/>
              <a:gdLst/>
              <a:ahLst/>
              <a:cxnLst/>
              <a:rect r="r" b="b" t="t" l="l"/>
              <a:pathLst>
                <a:path h="574383" w="616409">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737373"/>
            </a:solidFill>
          </p:spPr>
        </p:sp>
        <p:sp>
          <p:nvSpPr>
            <p:cNvPr name="TextBox 38" id="38"/>
            <p:cNvSpPr txBox="true"/>
            <p:nvPr/>
          </p:nvSpPr>
          <p:spPr>
            <a:xfrm>
              <a:off x="0" y="-57150"/>
              <a:ext cx="616409" cy="631534"/>
            </a:xfrm>
            <a:prstGeom prst="rect">
              <a:avLst/>
            </a:prstGeom>
          </p:spPr>
          <p:txBody>
            <a:bodyPr anchor="ctr" rtlCol="false" tIns="50800" lIns="50800" bIns="50800" rIns="50800"/>
            <a:lstStyle/>
            <a:p>
              <a:pPr algn="ctr">
                <a:lnSpc>
                  <a:spcPts val="3499"/>
                </a:lnSpc>
              </a:pPr>
              <a:r>
                <a:rPr lang="en-US" sz="2499">
                  <a:solidFill>
                    <a:srgbClr val="FFFFFF"/>
                  </a:solidFill>
                  <a:latin typeface="Barlow Bold"/>
                </a:rPr>
                <a:t>LIMITED AVAILABILITY OF PHYSICIANS</a:t>
              </a:r>
            </a:p>
          </p:txBody>
        </p:sp>
      </p:grpSp>
      <p:grpSp>
        <p:nvGrpSpPr>
          <p:cNvPr name="Group 39" id="39"/>
          <p:cNvGrpSpPr/>
          <p:nvPr/>
        </p:nvGrpSpPr>
        <p:grpSpPr>
          <a:xfrm rot="0">
            <a:off x="3456802" y="1517413"/>
            <a:ext cx="2465788" cy="2180862"/>
            <a:chOff x="0" y="0"/>
            <a:chExt cx="649426" cy="574384"/>
          </a:xfrm>
        </p:grpSpPr>
        <p:sp>
          <p:nvSpPr>
            <p:cNvPr name="Freeform 40" id="40"/>
            <p:cNvSpPr/>
            <p:nvPr/>
          </p:nvSpPr>
          <p:spPr>
            <a:xfrm flipH="false" flipV="false" rot="0">
              <a:off x="0" y="0"/>
              <a:ext cx="649426" cy="574383"/>
            </a:xfrm>
            <a:custGeom>
              <a:avLst/>
              <a:gdLst/>
              <a:ahLst/>
              <a:cxnLst/>
              <a:rect r="r" b="b" t="t" l="l"/>
              <a:pathLst>
                <a:path h="574383" w="649426">
                  <a:moveTo>
                    <a:pt x="160126" y="0"/>
                  </a:moveTo>
                  <a:lnTo>
                    <a:pt x="489299" y="0"/>
                  </a:lnTo>
                  <a:cubicBezTo>
                    <a:pt x="531767" y="0"/>
                    <a:pt x="572496" y="16870"/>
                    <a:pt x="602526" y="46900"/>
                  </a:cubicBezTo>
                  <a:cubicBezTo>
                    <a:pt x="632555" y="76929"/>
                    <a:pt x="649426" y="117658"/>
                    <a:pt x="649426" y="160126"/>
                  </a:cubicBezTo>
                  <a:lnTo>
                    <a:pt x="649426" y="414257"/>
                  </a:lnTo>
                  <a:cubicBezTo>
                    <a:pt x="649426" y="456725"/>
                    <a:pt x="632555" y="497454"/>
                    <a:pt x="602526" y="527484"/>
                  </a:cubicBezTo>
                  <a:cubicBezTo>
                    <a:pt x="572496" y="557513"/>
                    <a:pt x="531767" y="574383"/>
                    <a:pt x="489299" y="574383"/>
                  </a:cubicBezTo>
                  <a:lnTo>
                    <a:pt x="160126" y="574383"/>
                  </a:lnTo>
                  <a:cubicBezTo>
                    <a:pt x="117658" y="574383"/>
                    <a:pt x="76929" y="557513"/>
                    <a:pt x="46900" y="527484"/>
                  </a:cubicBezTo>
                  <a:cubicBezTo>
                    <a:pt x="16870" y="497454"/>
                    <a:pt x="0" y="456725"/>
                    <a:pt x="0" y="414257"/>
                  </a:cubicBezTo>
                  <a:lnTo>
                    <a:pt x="0" y="160126"/>
                  </a:lnTo>
                  <a:cubicBezTo>
                    <a:pt x="0" y="117658"/>
                    <a:pt x="16870" y="76929"/>
                    <a:pt x="46900" y="46900"/>
                  </a:cubicBezTo>
                  <a:cubicBezTo>
                    <a:pt x="76929" y="16870"/>
                    <a:pt x="117658" y="0"/>
                    <a:pt x="160126" y="0"/>
                  </a:cubicBezTo>
                  <a:close/>
                </a:path>
              </a:pathLst>
            </a:custGeom>
            <a:solidFill>
              <a:srgbClr val="396CCD"/>
            </a:solidFill>
          </p:spPr>
        </p:sp>
        <p:sp>
          <p:nvSpPr>
            <p:cNvPr name="TextBox 41" id="41"/>
            <p:cNvSpPr txBox="true"/>
            <p:nvPr/>
          </p:nvSpPr>
          <p:spPr>
            <a:xfrm>
              <a:off x="0" y="-57150"/>
              <a:ext cx="649426" cy="631534"/>
            </a:xfrm>
            <a:prstGeom prst="rect">
              <a:avLst/>
            </a:prstGeom>
          </p:spPr>
          <p:txBody>
            <a:bodyPr anchor="ctr" rtlCol="false" tIns="50800" lIns="50800" bIns="50800" rIns="50800"/>
            <a:lstStyle/>
            <a:p>
              <a:pPr algn="ctr">
                <a:lnSpc>
                  <a:spcPts val="3499"/>
                </a:lnSpc>
              </a:pPr>
              <a:r>
                <a:rPr lang="en-US" sz="2499">
                  <a:solidFill>
                    <a:srgbClr val="1D1D1E"/>
                  </a:solidFill>
                  <a:latin typeface="Barlow Bold"/>
                </a:rPr>
                <a:t> HCP ANTI-BLACK RACISM &amp; DISCRIMINATION</a:t>
              </a:r>
            </a:p>
          </p:txBody>
        </p:sp>
      </p:grpSp>
      <p:grpSp>
        <p:nvGrpSpPr>
          <p:cNvPr name="Group 42" id="42"/>
          <p:cNvGrpSpPr/>
          <p:nvPr/>
        </p:nvGrpSpPr>
        <p:grpSpPr>
          <a:xfrm rot="0">
            <a:off x="12463366" y="1463098"/>
            <a:ext cx="2340428" cy="2180862"/>
            <a:chOff x="0" y="0"/>
            <a:chExt cx="616409" cy="574384"/>
          </a:xfrm>
        </p:grpSpPr>
        <p:sp>
          <p:nvSpPr>
            <p:cNvPr name="Freeform 43" id="43"/>
            <p:cNvSpPr/>
            <p:nvPr/>
          </p:nvSpPr>
          <p:spPr>
            <a:xfrm flipH="false" flipV="false" rot="0">
              <a:off x="0" y="0"/>
              <a:ext cx="616409" cy="574383"/>
            </a:xfrm>
            <a:custGeom>
              <a:avLst/>
              <a:gdLst/>
              <a:ahLst/>
              <a:cxnLst/>
              <a:rect r="r" b="b" t="t" l="l"/>
              <a:pathLst>
                <a:path h="574383" w="616409">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B6B033"/>
            </a:solidFill>
          </p:spPr>
        </p:sp>
        <p:sp>
          <p:nvSpPr>
            <p:cNvPr name="TextBox 44" id="44"/>
            <p:cNvSpPr txBox="true"/>
            <p:nvPr/>
          </p:nvSpPr>
          <p:spPr>
            <a:xfrm>
              <a:off x="0" y="-66675"/>
              <a:ext cx="616409" cy="641059"/>
            </a:xfrm>
            <a:prstGeom prst="rect">
              <a:avLst/>
            </a:prstGeom>
          </p:spPr>
          <p:txBody>
            <a:bodyPr anchor="ctr" rtlCol="false" tIns="50800" lIns="50800" bIns="50800" rIns="50800"/>
            <a:lstStyle/>
            <a:p>
              <a:pPr algn="ctr">
                <a:lnSpc>
                  <a:spcPts val="4059"/>
                </a:lnSpc>
              </a:pPr>
              <a:r>
                <a:rPr lang="en-US" sz="2899">
                  <a:solidFill>
                    <a:srgbClr val="1D1D1E"/>
                  </a:solidFill>
                  <a:latin typeface="Barlow Bold"/>
                </a:rPr>
                <a:t>LACK OF CULTURALLY SAFE CARE</a:t>
              </a:r>
            </a:p>
          </p:txBody>
        </p:sp>
      </p:grpSp>
      <p:grpSp>
        <p:nvGrpSpPr>
          <p:cNvPr name="Group 45" id="45"/>
          <p:cNvGrpSpPr/>
          <p:nvPr/>
        </p:nvGrpSpPr>
        <p:grpSpPr>
          <a:xfrm rot="5400000">
            <a:off x="11653607" y="3895511"/>
            <a:ext cx="1556978" cy="3092516"/>
            <a:chOff x="0" y="0"/>
            <a:chExt cx="545646" cy="1083778"/>
          </a:xfrm>
        </p:grpSpPr>
        <p:sp>
          <p:nvSpPr>
            <p:cNvPr name="Freeform 46" id="46"/>
            <p:cNvSpPr/>
            <p:nvPr/>
          </p:nvSpPr>
          <p:spPr>
            <a:xfrm flipH="false" flipV="false" rot="0">
              <a:off x="0" y="0"/>
              <a:ext cx="545646" cy="1083778"/>
            </a:xfrm>
            <a:custGeom>
              <a:avLst/>
              <a:gdLst/>
              <a:ahLst/>
              <a:cxnLst/>
              <a:rect r="r" b="b" t="t" l="l"/>
              <a:pathLst>
                <a:path h="1083778" w="545646">
                  <a:moveTo>
                    <a:pt x="272823" y="0"/>
                  </a:moveTo>
                  <a:lnTo>
                    <a:pt x="0" y="406400"/>
                  </a:lnTo>
                  <a:lnTo>
                    <a:pt x="203200" y="406400"/>
                  </a:lnTo>
                  <a:lnTo>
                    <a:pt x="203200" y="1083778"/>
                  </a:lnTo>
                  <a:lnTo>
                    <a:pt x="342446" y="1083778"/>
                  </a:lnTo>
                  <a:lnTo>
                    <a:pt x="342446" y="406400"/>
                  </a:lnTo>
                  <a:lnTo>
                    <a:pt x="545646" y="406400"/>
                  </a:lnTo>
                  <a:lnTo>
                    <a:pt x="272823" y="0"/>
                  </a:lnTo>
                  <a:close/>
                </a:path>
              </a:pathLst>
            </a:custGeom>
            <a:gradFill rotWithShape="true">
              <a:gsLst>
                <a:gs pos="0">
                  <a:srgbClr val="004AAD">
                    <a:alpha val="100000"/>
                  </a:srgbClr>
                </a:gs>
                <a:gs pos="100000">
                  <a:srgbClr val="CB6CE6">
                    <a:alpha val="100000"/>
                  </a:srgbClr>
                </a:gs>
              </a:gsLst>
              <a:lin ang="0"/>
            </a:gradFill>
          </p:spPr>
        </p:sp>
        <p:sp>
          <p:nvSpPr>
            <p:cNvPr name="TextBox 47" id="47"/>
            <p:cNvSpPr txBox="true"/>
            <p:nvPr/>
          </p:nvSpPr>
          <p:spPr>
            <a:xfrm>
              <a:off x="203200" y="53975"/>
              <a:ext cx="139246" cy="1029803"/>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7271003" y="617982"/>
            <a:ext cx="3745995" cy="897636"/>
          </a:xfrm>
          <a:prstGeom prst="rect">
            <a:avLst/>
          </a:prstGeom>
        </p:spPr>
        <p:txBody>
          <a:bodyPr anchor="t" rtlCol="false" tIns="0" lIns="0" bIns="0" rIns="0">
            <a:spAutoFit/>
          </a:bodyPr>
          <a:lstStyle/>
          <a:p>
            <a:pPr marL="0" indent="0" lvl="0">
              <a:lnSpc>
                <a:spcPts val="6911"/>
              </a:lnSpc>
            </a:pPr>
            <a:r>
              <a:rPr lang="en-US" sz="6399" spc="-159">
                <a:solidFill>
                  <a:srgbClr val="000000"/>
                </a:solidFill>
                <a:latin typeface="Pragmatica Bold"/>
              </a:rPr>
              <a:t>OUTLINE</a:t>
            </a:r>
          </a:p>
        </p:txBody>
      </p:sp>
      <p:sp>
        <p:nvSpPr>
          <p:cNvPr name="Freeform 3" id="3"/>
          <p:cNvSpPr/>
          <p:nvPr/>
        </p:nvSpPr>
        <p:spPr>
          <a:xfrm flipH="false" flipV="false" rot="0">
            <a:off x="16039622" y="8097821"/>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2"/>
            <a:stretch>
              <a:fillRect l="0" t="0" r="0" b="0"/>
            </a:stretch>
          </a:blipFill>
        </p:spPr>
      </p:sp>
      <p:sp>
        <p:nvSpPr>
          <p:cNvPr name="Freeform 4" id="4"/>
          <p:cNvSpPr/>
          <p:nvPr/>
        </p:nvSpPr>
        <p:spPr>
          <a:xfrm flipH="false" flipV="false" rot="5400000">
            <a:off x="16540497" y="389999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5400000">
            <a:off x="16540497" y="111138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400000">
            <a:off x="-1249287" y="859869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5400000">
            <a:off x="-1249287" y="584404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5400000">
            <a:off x="-1249287" y="308939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5400000">
            <a:off x="-1249287" y="33474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2495827" y="2041524"/>
            <a:ext cx="13543795" cy="6677027"/>
          </a:xfrm>
          <a:prstGeom prst="rect">
            <a:avLst/>
          </a:prstGeom>
        </p:spPr>
        <p:txBody>
          <a:bodyPr anchor="t" rtlCol="false" tIns="0" lIns="0" bIns="0" rIns="0">
            <a:spAutoFit/>
          </a:bodyPr>
          <a:lstStyle/>
          <a:p>
            <a:pPr>
              <a:lnSpc>
                <a:spcPts val="7649"/>
              </a:lnSpc>
            </a:pPr>
            <a:r>
              <a:rPr lang="en-US" sz="4499">
                <a:solidFill>
                  <a:srgbClr val="000000"/>
                </a:solidFill>
                <a:latin typeface="Barlow"/>
              </a:rPr>
              <a:t>ACKNOWLEDGEMENTS</a:t>
            </a:r>
          </a:p>
          <a:p>
            <a:pPr>
              <a:lnSpc>
                <a:spcPts val="7649"/>
              </a:lnSpc>
            </a:pPr>
            <a:r>
              <a:rPr lang="en-US" sz="4499">
                <a:solidFill>
                  <a:srgbClr val="000000"/>
                </a:solidFill>
                <a:latin typeface="Barlow"/>
              </a:rPr>
              <a:t>PROJECT OVERVIEW &amp; PARTNERS</a:t>
            </a:r>
          </a:p>
          <a:p>
            <a:pPr>
              <a:lnSpc>
                <a:spcPts val="7649"/>
              </a:lnSpc>
            </a:pPr>
            <a:r>
              <a:rPr lang="en-US" sz="4499">
                <a:solidFill>
                  <a:srgbClr val="000000"/>
                </a:solidFill>
                <a:latin typeface="Barlow"/>
              </a:rPr>
              <a:t>OBJECTIVES</a:t>
            </a:r>
          </a:p>
          <a:p>
            <a:pPr>
              <a:lnSpc>
                <a:spcPts val="7649"/>
              </a:lnSpc>
            </a:pPr>
            <a:r>
              <a:rPr lang="en-US" sz="4499">
                <a:solidFill>
                  <a:srgbClr val="000000"/>
                </a:solidFill>
                <a:latin typeface="Barlow"/>
              </a:rPr>
              <a:t>UNDERSTANDING SEXUAL &amp; REPRODUCTIVE HEALTH IN THE ACB POPULATION</a:t>
            </a:r>
          </a:p>
          <a:p>
            <a:pPr>
              <a:lnSpc>
                <a:spcPts val="7649"/>
              </a:lnSpc>
            </a:pPr>
            <a:r>
              <a:rPr lang="en-US" sz="4499">
                <a:solidFill>
                  <a:srgbClr val="000000"/>
                </a:solidFill>
                <a:latin typeface="Barlow"/>
              </a:rPr>
              <a:t>BARRIERS TO SRH CARE &amp; SOLUTIONS</a:t>
            </a:r>
          </a:p>
          <a:p>
            <a:pPr>
              <a:lnSpc>
                <a:spcPts val="7649"/>
              </a:lnSpc>
            </a:pPr>
            <a:r>
              <a:rPr lang="en-US" sz="4499">
                <a:solidFill>
                  <a:srgbClr val="000000"/>
                </a:solidFill>
                <a:latin typeface="Barlow"/>
              </a:rPr>
              <a:t>CONCLUSION</a:t>
            </a:r>
          </a:p>
        </p:txBody>
      </p:sp>
      <p:sp>
        <p:nvSpPr>
          <p:cNvPr name="Freeform 12" id="12"/>
          <p:cNvSpPr/>
          <p:nvPr/>
        </p:nvSpPr>
        <p:spPr>
          <a:xfrm flipH="false" flipV="false" rot="0">
            <a:off x="1965934" y="5337704"/>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965934" y="8296927"/>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1965934" y="3420007"/>
            <a:ext cx="313268" cy="313268"/>
          </a:xfrm>
          <a:custGeom>
            <a:avLst/>
            <a:gdLst/>
            <a:ahLst/>
            <a:cxnLst/>
            <a:rect r="r" b="b" t="t" l="l"/>
            <a:pathLst>
              <a:path h="313268" w="313268">
                <a:moveTo>
                  <a:pt x="0" y="0"/>
                </a:moveTo>
                <a:lnTo>
                  <a:pt x="313268" y="0"/>
                </a:lnTo>
                <a:lnTo>
                  <a:pt x="313268" y="313267"/>
                </a:lnTo>
                <a:lnTo>
                  <a:pt x="0" y="3132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965934" y="7278281"/>
            <a:ext cx="313268" cy="313268"/>
          </a:xfrm>
          <a:custGeom>
            <a:avLst/>
            <a:gdLst/>
            <a:ahLst/>
            <a:cxnLst/>
            <a:rect r="r" b="b" t="t" l="l"/>
            <a:pathLst>
              <a:path h="313268" w="313268">
                <a:moveTo>
                  <a:pt x="0" y="0"/>
                </a:moveTo>
                <a:lnTo>
                  <a:pt x="313268" y="0"/>
                </a:lnTo>
                <a:lnTo>
                  <a:pt x="313268" y="313267"/>
                </a:lnTo>
                <a:lnTo>
                  <a:pt x="0" y="3132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1965934" y="4438124"/>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1965934" y="2401889"/>
            <a:ext cx="313268" cy="313268"/>
          </a:xfrm>
          <a:custGeom>
            <a:avLst/>
            <a:gdLst/>
            <a:ahLst/>
            <a:cxnLst/>
            <a:rect r="r" b="b" t="t" l="l"/>
            <a:pathLst>
              <a:path h="313268" w="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3512853" y="-3425970"/>
            <a:ext cx="6892253" cy="6523408"/>
            <a:chOff x="0" y="0"/>
            <a:chExt cx="811306" cy="767888"/>
          </a:xfrm>
        </p:grpSpPr>
        <p:sp>
          <p:nvSpPr>
            <p:cNvPr name="Freeform 3" id="3"/>
            <p:cNvSpPr/>
            <p:nvPr/>
          </p:nvSpPr>
          <p:spPr>
            <a:xfrm flipH="false" flipV="false" rot="0">
              <a:off x="7083" y="0"/>
              <a:ext cx="797141" cy="767888"/>
            </a:xfrm>
            <a:custGeom>
              <a:avLst/>
              <a:gdLst/>
              <a:ahLst/>
              <a:cxnLst/>
              <a:rect r="r" b="b" t="t" l="l"/>
              <a:pathLst>
                <a:path h="767888" w="797141">
                  <a:moveTo>
                    <a:pt x="785307" y="419685"/>
                  </a:moveTo>
                  <a:lnTo>
                    <a:pt x="619939" y="732147"/>
                  </a:lnTo>
                  <a:cubicBezTo>
                    <a:pt x="608302" y="754135"/>
                    <a:pt x="585463" y="767888"/>
                    <a:pt x="560585" y="767888"/>
                  </a:cubicBezTo>
                  <a:lnTo>
                    <a:pt x="236555" y="767888"/>
                  </a:lnTo>
                  <a:cubicBezTo>
                    <a:pt x="211677" y="767888"/>
                    <a:pt x="188838" y="754135"/>
                    <a:pt x="177201" y="732147"/>
                  </a:cubicBezTo>
                  <a:lnTo>
                    <a:pt x="11833" y="419685"/>
                  </a:lnTo>
                  <a:cubicBezTo>
                    <a:pt x="0" y="397327"/>
                    <a:pt x="0" y="370561"/>
                    <a:pt x="11833" y="348203"/>
                  </a:cubicBezTo>
                  <a:lnTo>
                    <a:pt x="177201" y="35741"/>
                  </a:lnTo>
                  <a:cubicBezTo>
                    <a:pt x="188838" y="13753"/>
                    <a:pt x="211677" y="0"/>
                    <a:pt x="236555" y="0"/>
                  </a:cubicBezTo>
                  <a:lnTo>
                    <a:pt x="560585" y="0"/>
                  </a:lnTo>
                  <a:cubicBezTo>
                    <a:pt x="585463" y="0"/>
                    <a:pt x="608302" y="13753"/>
                    <a:pt x="619939" y="35741"/>
                  </a:cubicBezTo>
                  <a:lnTo>
                    <a:pt x="785307" y="348203"/>
                  </a:lnTo>
                  <a:cubicBezTo>
                    <a:pt x="797140" y="370561"/>
                    <a:pt x="797140" y="397327"/>
                    <a:pt x="785307" y="419685"/>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name="TextBox 4" id="4"/>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904899" y="-2895866"/>
            <a:ext cx="5348022" cy="5504643"/>
            <a:chOff x="0" y="0"/>
            <a:chExt cx="717375" cy="738384"/>
          </a:xfrm>
        </p:grpSpPr>
        <p:sp>
          <p:nvSpPr>
            <p:cNvPr name="Freeform 6" id="6"/>
            <p:cNvSpPr/>
            <p:nvPr/>
          </p:nvSpPr>
          <p:spPr>
            <a:xfrm flipH="false" flipV="false" rot="0">
              <a:off x="10010" y="0"/>
              <a:ext cx="697356" cy="738384"/>
            </a:xfrm>
            <a:custGeom>
              <a:avLst/>
              <a:gdLst/>
              <a:ahLst/>
              <a:cxnLst/>
              <a:rect r="r" b="b" t="t" l="l"/>
              <a:pathLst>
                <a:path h="738384" w="697356">
                  <a:moveTo>
                    <a:pt x="680841" y="417385"/>
                  </a:moveTo>
                  <a:lnTo>
                    <a:pt x="530690" y="690192"/>
                  </a:lnTo>
                  <a:cubicBezTo>
                    <a:pt x="514329" y="719918"/>
                    <a:pt x="483087" y="738384"/>
                    <a:pt x="449156" y="738384"/>
                  </a:cubicBezTo>
                  <a:lnTo>
                    <a:pt x="248200" y="738384"/>
                  </a:lnTo>
                  <a:cubicBezTo>
                    <a:pt x="214269" y="738384"/>
                    <a:pt x="183026" y="719918"/>
                    <a:pt x="166665" y="690192"/>
                  </a:cubicBezTo>
                  <a:lnTo>
                    <a:pt x="16515" y="417385"/>
                  </a:lnTo>
                  <a:cubicBezTo>
                    <a:pt x="0" y="387379"/>
                    <a:pt x="0" y="351006"/>
                    <a:pt x="16515" y="321000"/>
                  </a:cubicBezTo>
                  <a:lnTo>
                    <a:pt x="166665" y="48192"/>
                  </a:lnTo>
                  <a:cubicBezTo>
                    <a:pt x="183026" y="18466"/>
                    <a:pt x="214269" y="0"/>
                    <a:pt x="248200" y="0"/>
                  </a:cubicBezTo>
                  <a:lnTo>
                    <a:pt x="449156" y="0"/>
                  </a:lnTo>
                  <a:cubicBezTo>
                    <a:pt x="483087" y="0"/>
                    <a:pt x="514329" y="18466"/>
                    <a:pt x="530690" y="48192"/>
                  </a:cubicBezTo>
                  <a:lnTo>
                    <a:pt x="680841" y="321000"/>
                  </a:lnTo>
                  <a:cubicBezTo>
                    <a:pt x="697356" y="351006"/>
                    <a:pt x="697356" y="387379"/>
                    <a:pt x="680841" y="417385"/>
                  </a:cubicBezTo>
                  <a:close/>
                </a:path>
              </a:pathLst>
            </a:custGeom>
            <a:gradFill rotWithShape="true">
              <a:gsLst>
                <a:gs pos="0">
                  <a:srgbClr val="FFB613">
                    <a:alpha val="100000"/>
                  </a:srgbClr>
                </a:gs>
                <a:gs pos="100000">
                  <a:srgbClr val="FFE42F">
                    <a:alpha val="100000"/>
                  </a:srgbClr>
                </a:gs>
              </a:gsLst>
              <a:lin ang="5400000"/>
            </a:gradFill>
          </p:spPr>
        </p:sp>
        <p:sp>
          <p:nvSpPr>
            <p:cNvPr name="TextBox 7" id="7"/>
            <p:cNvSpPr txBox="true"/>
            <p:nvPr/>
          </p:nvSpPr>
          <p:spPr>
            <a:xfrm>
              <a:off x="114300" y="-47625"/>
              <a:ext cx="488775" cy="786009"/>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9" id="9"/>
          <p:cNvSpPr/>
          <p:nvPr/>
        </p:nvSpPr>
        <p:spPr>
          <a:xfrm flipH="false" flipV="false" rot="0">
            <a:off x="15313649" y="68720"/>
            <a:ext cx="2251601" cy="2057400"/>
          </a:xfrm>
          <a:custGeom>
            <a:avLst/>
            <a:gdLst/>
            <a:ahLst/>
            <a:cxnLst/>
            <a:rect r="r" b="b" t="t" l="l"/>
            <a:pathLst>
              <a:path h="2057400" w="2251601">
                <a:moveTo>
                  <a:pt x="0" y="0"/>
                </a:moveTo>
                <a:lnTo>
                  <a:pt x="2251601" y="0"/>
                </a:lnTo>
                <a:lnTo>
                  <a:pt x="2251601"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499859" y="2665927"/>
            <a:ext cx="14635252" cy="6588252"/>
          </a:xfrm>
          <a:prstGeom prst="rect">
            <a:avLst/>
          </a:prstGeom>
        </p:spPr>
        <p:txBody>
          <a:bodyPr anchor="t" rtlCol="false" tIns="0" lIns="0" bIns="0" rIns="0">
            <a:spAutoFit/>
          </a:bodyPr>
          <a:lstStyle/>
          <a:p>
            <a:pPr>
              <a:lnSpc>
                <a:spcPts val="5184"/>
              </a:lnSpc>
            </a:pPr>
            <a:r>
              <a:rPr lang="en-US" sz="4800" spc="-120">
                <a:solidFill>
                  <a:srgbClr val="000000"/>
                </a:solidFill>
                <a:latin typeface="Barlow Bold"/>
              </a:rPr>
              <a:t>Discussion Question:</a:t>
            </a:r>
          </a:p>
          <a:p>
            <a:pPr>
              <a:lnSpc>
                <a:spcPts val="5184"/>
              </a:lnSpc>
            </a:pPr>
            <a:r>
              <a:rPr lang="en-US" sz="4800" spc="-120">
                <a:solidFill>
                  <a:srgbClr val="000000"/>
                </a:solidFill>
                <a:latin typeface="Barlow"/>
              </a:rPr>
              <a:t>- </a:t>
            </a:r>
            <a:r>
              <a:rPr lang="en-US" sz="4800" spc="-120">
                <a:solidFill>
                  <a:srgbClr val="000000"/>
                </a:solidFill>
                <a:latin typeface="Barlow Bold"/>
              </a:rPr>
              <a:t>IN WHAT WAYS CAN WE HELP TO MITIGATE BARRIERS TO SRH CARE IN THE ACB POPULATION?</a:t>
            </a:r>
          </a:p>
          <a:p>
            <a:pPr>
              <a:lnSpc>
                <a:spcPts val="5184"/>
              </a:lnSpc>
            </a:pPr>
          </a:p>
          <a:p>
            <a:pPr>
              <a:lnSpc>
                <a:spcPts val="5184"/>
              </a:lnSpc>
            </a:pPr>
            <a:r>
              <a:rPr lang="en-US" sz="4800" spc="-120">
                <a:solidFill>
                  <a:srgbClr val="000000"/>
                </a:solidFill>
                <a:latin typeface="Barlow Bold"/>
              </a:rPr>
              <a:t>Reflection Questions:</a:t>
            </a:r>
          </a:p>
          <a:p>
            <a:pPr>
              <a:lnSpc>
                <a:spcPts val="5184"/>
              </a:lnSpc>
            </a:pPr>
            <a:r>
              <a:rPr lang="en-US" sz="4800" spc="-120">
                <a:solidFill>
                  <a:srgbClr val="000000"/>
                </a:solidFill>
                <a:latin typeface="Barlow"/>
              </a:rPr>
              <a:t>- Do you consider the organization where you work inclusive and readily accessible to the ACB population?</a:t>
            </a:r>
          </a:p>
          <a:p>
            <a:pPr marL="0" indent="0" lvl="0">
              <a:lnSpc>
                <a:spcPts val="5184"/>
              </a:lnSpc>
            </a:pPr>
            <a:r>
              <a:rPr lang="en-US" sz="4800" spc="-120">
                <a:solidFill>
                  <a:srgbClr val="000000"/>
                </a:solidFill>
                <a:latin typeface="Barlow"/>
              </a:rPr>
              <a:t>-Can you think of ways to increase inclusion/access for ACB people in your organization or the institution where you work?</a:t>
            </a:r>
          </a:p>
        </p:txBody>
      </p:sp>
      <p:sp>
        <p:nvSpPr>
          <p:cNvPr name="TextBox 11" id="11"/>
          <p:cNvSpPr txBox="true"/>
          <p:nvPr/>
        </p:nvSpPr>
        <p:spPr>
          <a:xfrm rot="0">
            <a:off x="613138" y="295181"/>
            <a:ext cx="14729086" cy="1036957"/>
          </a:xfrm>
          <a:prstGeom prst="rect">
            <a:avLst/>
          </a:prstGeom>
        </p:spPr>
        <p:txBody>
          <a:bodyPr anchor="t" rtlCol="false" tIns="0" lIns="0" bIns="0" rIns="0">
            <a:spAutoFit/>
          </a:bodyPr>
          <a:lstStyle/>
          <a:p>
            <a:pPr algn="ctr">
              <a:lnSpc>
                <a:spcPts val="8469"/>
              </a:lnSpc>
            </a:pPr>
            <a:r>
              <a:rPr lang="en-US" sz="6049">
                <a:solidFill>
                  <a:srgbClr val="000000"/>
                </a:solidFill>
                <a:latin typeface="Pragmatica Bold"/>
              </a:rPr>
              <a:t>DISCUSSION</a:t>
            </a:r>
          </a:p>
        </p:txBody>
      </p:sp>
      <p:sp>
        <p:nvSpPr>
          <p:cNvPr name="Freeform 12" id="12"/>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5400000">
            <a:off x="-1249287" y="578630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5400000">
            <a:off x="16635986" y="663309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5400000">
            <a:off x="-1249287" y="297574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5400000">
            <a:off x="-1249287" y="16517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5400000">
            <a:off x="16635986" y="385806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5400000">
            <a:off x="16635986" y="108303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157868" y="8363909"/>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3"/>
            <a:stretch>
              <a:fillRect l="0" t="0" r="0" b="0"/>
            </a:stretch>
          </a:blipFill>
        </p:spPr>
      </p:sp>
      <p:sp>
        <p:nvSpPr>
          <p:cNvPr name="Freeform 3" id="3"/>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249287" y="578630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6635986" y="663309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249287" y="297574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249287" y="16517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6635986" y="385806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6635986" y="108303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779457" y="1471514"/>
            <a:ext cx="3801831" cy="882323"/>
            <a:chOff x="0" y="0"/>
            <a:chExt cx="1001305" cy="232381"/>
          </a:xfrm>
        </p:grpSpPr>
        <p:sp>
          <p:nvSpPr>
            <p:cNvPr name="Freeform 11" id="11"/>
            <p:cNvSpPr/>
            <p:nvPr/>
          </p:nvSpPr>
          <p:spPr>
            <a:xfrm flipH="false" flipV="false" rot="0">
              <a:off x="0" y="0"/>
              <a:ext cx="1001305" cy="232381"/>
            </a:xfrm>
            <a:custGeom>
              <a:avLst/>
              <a:gdLst/>
              <a:ahLst/>
              <a:cxnLst/>
              <a:rect r="r" b="b" t="t" l="l"/>
              <a:pathLst>
                <a:path h="232381" w="1001305">
                  <a:moveTo>
                    <a:pt x="0" y="0"/>
                  </a:moveTo>
                  <a:lnTo>
                    <a:pt x="1001305" y="0"/>
                  </a:lnTo>
                  <a:lnTo>
                    <a:pt x="1001305" y="232381"/>
                  </a:lnTo>
                  <a:lnTo>
                    <a:pt x="0" y="232381"/>
                  </a:lnTo>
                  <a:close/>
                </a:path>
              </a:pathLst>
            </a:custGeom>
            <a:solidFill>
              <a:srgbClr val="B6B033"/>
            </a:solidFill>
          </p:spPr>
        </p:sp>
        <p:sp>
          <p:nvSpPr>
            <p:cNvPr name="TextBox 12" id="12"/>
            <p:cNvSpPr txBox="true"/>
            <p:nvPr/>
          </p:nvSpPr>
          <p:spPr>
            <a:xfrm>
              <a:off x="0" y="-47625"/>
              <a:ext cx="1001305" cy="280006"/>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LANGUAGE BARRIER</a:t>
              </a:r>
            </a:p>
          </p:txBody>
        </p:sp>
      </p:grpSp>
      <p:grpSp>
        <p:nvGrpSpPr>
          <p:cNvPr name="Group 13" id="13"/>
          <p:cNvGrpSpPr/>
          <p:nvPr/>
        </p:nvGrpSpPr>
        <p:grpSpPr>
          <a:xfrm rot="0">
            <a:off x="12250383" y="1287483"/>
            <a:ext cx="4422074" cy="1321295"/>
            <a:chOff x="0" y="0"/>
            <a:chExt cx="1164661" cy="347995"/>
          </a:xfrm>
        </p:grpSpPr>
        <p:sp>
          <p:nvSpPr>
            <p:cNvPr name="Freeform 14" id="14"/>
            <p:cNvSpPr/>
            <p:nvPr/>
          </p:nvSpPr>
          <p:spPr>
            <a:xfrm flipH="false" flipV="false" rot="0">
              <a:off x="0" y="0"/>
              <a:ext cx="1164661" cy="347995"/>
            </a:xfrm>
            <a:custGeom>
              <a:avLst/>
              <a:gdLst/>
              <a:ahLst/>
              <a:cxnLst/>
              <a:rect r="r" b="b" t="t" l="l"/>
              <a:pathLst>
                <a:path h="347995" w="1164661">
                  <a:moveTo>
                    <a:pt x="961461" y="0"/>
                  </a:moveTo>
                  <a:lnTo>
                    <a:pt x="203200" y="0"/>
                  </a:lnTo>
                  <a:lnTo>
                    <a:pt x="0" y="173998"/>
                  </a:lnTo>
                  <a:lnTo>
                    <a:pt x="203200" y="347995"/>
                  </a:lnTo>
                  <a:lnTo>
                    <a:pt x="961461" y="347995"/>
                  </a:lnTo>
                  <a:lnTo>
                    <a:pt x="1164661" y="173998"/>
                  </a:lnTo>
                  <a:lnTo>
                    <a:pt x="961461" y="0"/>
                  </a:lnTo>
                  <a:close/>
                </a:path>
              </a:pathLst>
            </a:custGeom>
            <a:solidFill>
              <a:srgbClr val="48BAC3"/>
            </a:solidFill>
          </p:spPr>
        </p:sp>
        <p:sp>
          <p:nvSpPr>
            <p:cNvPr name="TextBox 15" id="15"/>
            <p:cNvSpPr txBox="true"/>
            <p:nvPr/>
          </p:nvSpPr>
          <p:spPr>
            <a:xfrm>
              <a:off x="152400" y="-47625"/>
              <a:ext cx="859861" cy="395620"/>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USE OF TRAINED INTERPRETERS/ TRANSLATION DEVICES</a:t>
              </a:r>
            </a:p>
          </p:txBody>
        </p:sp>
      </p:grpSp>
      <p:grpSp>
        <p:nvGrpSpPr>
          <p:cNvPr name="Group 16" id="16"/>
          <p:cNvGrpSpPr/>
          <p:nvPr/>
        </p:nvGrpSpPr>
        <p:grpSpPr>
          <a:xfrm rot="0">
            <a:off x="1779457" y="2837377"/>
            <a:ext cx="3801831" cy="882323"/>
            <a:chOff x="0" y="0"/>
            <a:chExt cx="1001305" cy="232381"/>
          </a:xfrm>
        </p:grpSpPr>
        <p:sp>
          <p:nvSpPr>
            <p:cNvPr name="Freeform 17" id="17"/>
            <p:cNvSpPr/>
            <p:nvPr/>
          </p:nvSpPr>
          <p:spPr>
            <a:xfrm flipH="false" flipV="false" rot="0">
              <a:off x="0" y="0"/>
              <a:ext cx="1001305" cy="232381"/>
            </a:xfrm>
            <a:custGeom>
              <a:avLst/>
              <a:gdLst/>
              <a:ahLst/>
              <a:cxnLst/>
              <a:rect r="r" b="b" t="t" l="l"/>
              <a:pathLst>
                <a:path h="232381" w="1001305">
                  <a:moveTo>
                    <a:pt x="0" y="0"/>
                  </a:moveTo>
                  <a:lnTo>
                    <a:pt x="1001305" y="0"/>
                  </a:lnTo>
                  <a:lnTo>
                    <a:pt x="1001305" y="232381"/>
                  </a:lnTo>
                  <a:lnTo>
                    <a:pt x="0" y="232381"/>
                  </a:lnTo>
                  <a:close/>
                </a:path>
              </a:pathLst>
            </a:custGeom>
            <a:solidFill>
              <a:srgbClr val="FFE42F"/>
            </a:solidFill>
          </p:spPr>
        </p:sp>
        <p:sp>
          <p:nvSpPr>
            <p:cNvPr name="TextBox 18" id="18"/>
            <p:cNvSpPr txBox="true"/>
            <p:nvPr/>
          </p:nvSpPr>
          <p:spPr>
            <a:xfrm>
              <a:off x="0" y="-47625"/>
              <a:ext cx="1001305" cy="280006"/>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IMMIGRATION FACTORS</a:t>
              </a:r>
            </a:p>
          </p:txBody>
        </p:sp>
      </p:grpSp>
      <p:grpSp>
        <p:nvGrpSpPr>
          <p:cNvPr name="Group 19" id="19"/>
          <p:cNvGrpSpPr/>
          <p:nvPr/>
        </p:nvGrpSpPr>
        <p:grpSpPr>
          <a:xfrm rot="0">
            <a:off x="1779457" y="5573574"/>
            <a:ext cx="3801831" cy="882323"/>
            <a:chOff x="0" y="0"/>
            <a:chExt cx="1001305" cy="232381"/>
          </a:xfrm>
        </p:grpSpPr>
        <p:sp>
          <p:nvSpPr>
            <p:cNvPr name="Freeform 20" id="20"/>
            <p:cNvSpPr/>
            <p:nvPr/>
          </p:nvSpPr>
          <p:spPr>
            <a:xfrm flipH="false" flipV="false" rot="0">
              <a:off x="0" y="0"/>
              <a:ext cx="1001305" cy="232381"/>
            </a:xfrm>
            <a:custGeom>
              <a:avLst/>
              <a:gdLst/>
              <a:ahLst/>
              <a:cxnLst/>
              <a:rect r="r" b="b" t="t" l="l"/>
              <a:pathLst>
                <a:path h="232381" w="1001305">
                  <a:moveTo>
                    <a:pt x="0" y="0"/>
                  </a:moveTo>
                  <a:lnTo>
                    <a:pt x="1001305" y="0"/>
                  </a:lnTo>
                  <a:lnTo>
                    <a:pt x="1001305" y="232381"/>
                  </a:lnTo>
                  <a:lnTo>
                    <a:pt x="0" y="232381"/>
                  </a:lnTo>
                  <a:close/>
                </a:path>
              </a:pathLst>
            </a:custGeom>
            <a:solidFill>
              <a:srgbClr val="FFB613"/>
            </a:solidFill>
          </p:spPr>
        </p:sp>
        <p:sp>
          <p:nvSpPr>
            <p:cNvPr name="TextBox 21" id="21"/>
            <p:cNvSpPr txBox="true"/>
            <p:nvPr/>
          </p:nvSpPr>
          <p:spPr>
            <a:xfrm>
              <a:off x="0" y="-47625"/>
              <a:ext cx="1001305" cy="280006"/>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LIMITED KNOWLEDGE</a:t>
              </a:r>
            </a:p>
          </p:txBody>
        </p:sp>
      </p:grpSp>
      <p:grpSp>
        <p:nvGrpSpPr>
          <p:cNvPr name="Group 22" id="22"/>
          <p:cNvGrpSpPr/>
          <p:nvPr/>
        </p:nvGrpSpPr>
        <p:grpSpPr>
          <a:xfrm rot="0">
            <a:off x="1779457" y="6941672"/>
            <a:ext cx="3801831" cy="882323"/>
            <a:chOff x="0" y="0"/>
            <a:chExt cx="1001305" cy="232381"/>
          </a:xfrm>
        </p:grpSpPr>
        <p:sp>
          <p:nvSpPr>
            <p:cNvPr name="Freeform 23" id="23"/>
            <p:cNvSpPr/>
            <p:nvPr/>
          </p:nvSpPr>
          <p:spPr>
            <a:xfrm flipH="false" flipV="false" rot="0">
              <a:off x="0" y="0"/>
              <a:ext cx="1001305" cy="232381"/>
            </a:xfrm>
            <a:custGeom>
              <a:avLst/>
              <a:gdLst/>
              <a:ahLst/>
              <a:cxnLst/>
              <a:rect r="r" b="b" t="t" l="l"/>
              <a:pathLst>
                <a:path h="232381" w="1001305">
                  <a:moveTo>
                    <a:pt x="0" y="0"/>
                  </a:moveTo>
                  <a:lnTo>
                    <a:pt x="1001305" y="0"/>
                  </a:lnTo>
                  <a:lnTo>
                    <a:pt x="1001305" y="232381"/>
                  </a:lnTo>
                  <a:lnTo>
                    <a:pt x="0" y="232381"/>
                  </a:lnTo>
                  <a:close/>
                </a:path>
              </a:pathLst>
            </a:custGeom>
            <a:gradFill rotWithShape="true">
              <a:gsLst>
                <a:gs pos="0">
                  <a:srgbClr val="FFB613">
                    <a:alpha val="100000"/>
                  </a:srgbClr>
                </a:gs>
                <a:gs pos="100000">
                  <a:srgbClr val="FFE42F">
                    <a:alpha val="100000"/>
                  </a:srgbClr>
                </a:gs>
              </a:gsLst>
              <a:lin ang="5400000"/>
            </a:gradFill>
          </p:spPr>
        </p:sp>
        <p:sp>
          <p:nvSpPr>
            <p:cNvPr name="TextBox 24" id="24"/>
            <p:cNvSpPr txBox="true"/>
            <p:nvPr/>
          </p:nvSpPr>
          <p:spPr>
            <a:xfrm>
              <a:off x="0" y="-47625"/>
              <a:ext cx="1001305" cy="280006"/>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CULTURAL &amp; RELIGIOUS BELIEFS</a:t>
              </a:r>
            </a:p>
          </p:txBody>
        </p:sp>
      </p:grpSp>
      <p:grpSp>
        <p:nvGrpSpPr>
          <p:cNvPr name="Group 25" id="25"/>
          <p:cNvGrpSpPr/>
          <p:nvPr/>
        </p:nvGrpSpPr>
        <p:grpSpPr>
          <a:xfrm rot="0">
            <a:off x="1779457" y="4205476"/>
            <a:ext cx="3801831" cy="882323"/>
            <a:chOff x="0" y="0"/>
            <a:chExt cx="1001305" cy="232381"/>
          </a:xfrm>
        </p:grpSpPr>
        <p:sp>
          <p:nvSpPr>
            <p:cNvPr name="Freeform 26" id="26"/>
            <p:cNvSpPr/>
            <p:nvPr/>
          </p:nvSpPr>
          <p:spPr>
            <a:xfrm flipH="false" flipV="false" rot="0">
              <a:off x="0" y="0"/>
              <a:ext cx="1001305" cy="232381"/>
            </a:xfrm>
            <a:custGeom>
              <a:avLst/>
              <a:gdLst/>
              <a:ahLst/>
              <a:cxnLst/>
              <a:rect r="r" b="b" t="t" l="l"/>
              <a:pathLst>
                <a:path h="232381" w="1001305">
                  <a:moveTo>
                    <a:pt x="0" y="0"/>
                  </a:moveTo>
                  <a:lnTo>
                    <a:pt x="1001305" y="0"/>
                  </a:lnTo>
                  <a:lnTo>
                    <a:pt x="1001305" y="232381"/>
                  </a:lnTo>
                  <a:lnTo>
                    <a:pt x="0" y="232381"/>
                  </a:lnTo>
                  <a:close/>
                </a:path>
              </a:pathLst>
            </a:custGeom>
            <a:solidFill>
              <a:srgbClr val="D4A12A"/>
            </a:solidFill>
          </p:spPr>
        </p:sp>
        <p:sp>
          <p:nvSpPr>
            <p:cNvPr name="TextBox 27" id="27"/>
            <p:cNvSpPr txBox="true"/>
            <p:nvPr/>
          </p:nvSpPr>
          <p:spPr>
            <a:xfrm>
              <a:off x="0" y="-47625"/>
              <a:ext cx="1001305" cy="280006"/>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SOCIO-ECONOMIC STATUS</a:t>
              </a:r>
            </a:p>
          </p:txBody>
        </p:sp>
      </p:grpSp>
      <p:grpSp>
        <p:nvGrpSpPr>
          <p:cNvPr name="Group 28" id="28"/>
          <p:cNvGrpSpPr/>
          <p:nvPr/>
        </p:nvGrpSpPr>
        <p:grpSpPr>
          <a:xfrm rot="0">
            <a:off x="12402783" y="3006414"/>
            <a:ext cx="4422074" cy="1530608"/>
            <a:chOff x="0" y="0"/>
            <a:chExt cx="1164661" cy="403123"/>
          </a:xfrm>
        </p:grpSpPr>
        <p:sp>
          <p:nvSpPr>
            <p:cNvPr name="Freeform 29" id="29"/>
            <p:cNvSpPr/>
            <p:nvPr/>
          </p:nvSpPr>
          <p:spPr>
            <a:xfrm flipH="false" flipV="false" rot="0">
              <a:off x="0" y="0"/>
              <a:ext cx="1164661" cy="403123"/>
            </a:xfrm>
            <a:custGeom>
              <a:avLst/>
              <a:gdLst/>
              <a:ahLst/>
              <a:cxnLst/>
              <a:rect r="r" b="b" t="t" l="l"/>
              <a:pathLst>
                <a:path h="403123" w="1164661">
                  <a:moveTo>
                    <a:pt x="961461" y="0"/>
                  </a:moveTo>
                  <a:lnTo>
                    <a:pt x="203200" y="0"/>
                  </a:lnTo>
                  <a:lnTo>
                    <a:pt x="0" y="201562"/>
                  </a:lnTo>
                  <a:lnTo>
                    <a:pt x="203200" y="403123"/>
                  </a:lnTo>
                  <a:lnTo>
                    <a:pt x="961461" y="403123"/>
                  </a:lnTo>
                  <a:lnTo>
                    <a:pt x="1164661" y="201562"/>
                  </a:lnTo>
                  <a:lnTo>
                    <a:pt x="961461" y="0"/>
                  </a:lnTo>
                  <a:close/>
                </a:path>
              </a:pathLst>
            </a:custGeom>
            <a:solidFill>
              <a:srgbClr val="0097B2"/>
            </a:solidFill>
          </p:spPr>
        </p:sp>
        <p:sp>
          <p:nvSpPr>
            <p:cNvPr name="TextBox 30" id="30"/>
            <p:cNvSpPr txBox="true"/>
            <p:nvPr/>
          </p:nvSpPr>
          <p:spPr>
            <a:xfrm>
              <a:off x="152400" y="-47625"/>
              <a:ext cx="859861" cy="450748"/>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KNOWLEDGE OF &amp; REFERRAL TO APPROPRIATE SERVICES</a:t>
              </a:r>
            </a:p>
          </p:txBody>
        </p:sp>
      </p:grpSp>
      <p:grpSp>
        <p:nvGrpSpPr>
          <p:cNvPr name="Group 31" id="31"/>
          <p:cNvGrpSpPr/>
          <p:nvPr/>
        </p:nvGrpSpPr>
        <p:grpSpPr>
          <a:xfrm rot="0">
            <a:off x="12555183" y="4969043"/>
            <a:ext cx="4422074" cy="1321295"/>
            <a:chOff x="0" y="0"/>
            <a:chExt cx="1164661" cy="347995"/>
          </a:xfrm>
        </p:grpSpPr>
        <p:sp>
          <p:nvSpPr>
            <p:cNvPr name="Freeform 32" id="32"/>
            <p:cNvSpPr/>
            <p:nvPr/>
          </p:nvSpPr>
          <p:spPr>
            <a:xfrm flipH="false" flipV="false" rot="0">
              <a:off x="0" y="0"/>
              <a:ext cx="1164661" cy="347995"/>
            </a:xfrm>
            <a:custGeom>
              <a:avLst/>
              <a:gdLst/>
              <a:ahLst/>
              <a:cxnLst/>
              <a:rect r="r" b="b" t="t" l="l"/>
              <a:pathLst>
                <a:path h="347995" w="1164661">
                  <a:moveTo>
                    <a:pt x="961461" y="0"/>
                  </a:moveTo>
                  <a:lnTo>
                    <a:pt x="203200" y="0"/>
                  </a:lnTo>
                  <a:lnTo>
                    <a:pt x="0" y="173998"/>
                  </a:lnTo>
                  <a:lnTo>
                    <a:pt x="203200" y="347995"/>
                  </a:lnTo>
                  <a:lnTo>
                    <a:pt x="961461" y="347995"/>
                  </a:lnTo>
                  <a:lnTo>
                    <a:pt x="1164661" y="173998"/>
                  </a:lnTo>
                  <a:lnTo>
                    <a:pt x="961461" y="0"/>
                  </a:lnTo>
                  <a:close/>
                </a:path>
              </a:pathLst>
            </a:custGeom>
            <a:solidFill>
              <a:srgbClr val="38B6FF"/>
            </a:solidFill>
          </p:spPr>
        </p:sp>
        <p:sp>
          <p:nvSpPr>
            <p:cNvPr name="TextBox 33" id="33"/>
            <p:cNvSpPr txBox="true"/>
            <p:nvPr/>
          </p:nvSpPr>
          <p:spPr>
            <a:xfrm>
              <a:off x="152400" y="-47625"/>
              <a:ext cx="859861" cy="395620"/>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COMPREHENSIVE SEX EDUCATION &amp; WIDE RANGE OF RESOURCES</a:t>
              </a:r>
            </a:p>
          </p:txBody>
        </p:sp>
      </p:grpSp>
      <p:grpSp>
        <p:nvGrpSpPr>
          <p:cNvPr name="Group 34" id="34"/>
          <p:cNvGrpSpPr/>
          <p:nvPr/>
        </p:nvGrpSpPr>
        <p:grpSpPr>
          <a:xfrm rot="0">
            <a:off x="12555183" y="6547512"/>
            <a:ext cx="4422074" cy="1321295"/>
            <a:chOff x="0" y="0"/>
            <a:chExt cx="1164661" cy="347995"/>
          </a:xfrm>
        </p:grpSpPr>
        <p:sp>
          <p:nvSpPr>
            <p:cNvPr name="Freeform 35" id="35"/>
            <p:cNvSpPr/>
            <p:nvPr/>
          </p:nvSpPr>
          <p:spPr>
            <a:xfrm flipH="false" flipV="false" rot="0">
              <a:off x="0" y="0"/>
              <a:ext cx="1164661" cy="347995"/>
            </a:xfrm>
            <a:custGeom>
              <a:avLst/>
              <a:gdLst/>
              <a:ahLst/>
              <a:cxnLst/>
              <a:rect r="r" b="b" t="t" l="l"/>
              <a:pathLst>
                <a:path h="347995" w="1164661">
                  <a:moveTo>
                    <a:pt x="961461" y="0"/>
                  </a:moveTo>
                  <a:lnTo>
                    <a:pt x="203200" y="0"/>
                  </a:lnTo>
                  <a:lnTo>
                    <a:pt x="0" y="173998"/>
                  </a:lnTo>
                  <a:lnTo>
                    <a:pt x="203200" y="347995"/>
                  </a:lnTo>
                  <a:lnTo>
                    <a:pt x="961461" y="347995"/>
                  </a:lnTo>
                  <a:lnTo>
                    <a:pt x="1164661" y="173998"/>
                  </a:lnTo>
                  <a:lnTo>
                    <a:pt x="961461" y="0"/>
                  </a:lnTo>
                  <a:close/>
                </a:path>
              </a:pathLst>
            </a:custGeom>
            <a:solidFill>
              <a:srgbClr val="3183ED"/>
            </a:solidFill>
          </p:spPr>
        </p:sp>
        <p:sp>
          <p:nvSpPr>
            <p:cNvPr name="TextBox 36" id="36"/>
            <p:cNvSpPr txBox="true"/>
            <p:nvPr/>
          </p:nvSpPr>
          <p:spPr>
            <a:xfrm>
              <a:off x="152400" y="-47625"/>
              <a:ext cx="859861" cy="395620"/>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CULTURAL UNDERSTANDING</a:t>
              </a:r>
            </a:p>
          </p:txBody>
        </p:sp>
      </p:grpSp>
      <p:grpSp>
        <p:nvGrpSpPr>
          <p:cNvPr name="Group 37" id="37"/>
          <p:cNvGrpSpPr/>
          <p:nvPr/>
        </p:nvGrpSpPr>
        <p:grpSpPr>
          <a:xfrm rot="0">
            <a:off x="12555183" y="8127958"/>
            <a:ext cx="4422074" cy="1321295"/>
            <a:chOff x="0" y="0"/>
            <a:chExt cx="1164661" cy="347995"/>
          </a:xfrm>
        </p:grpSpPr>
        <p:sp>
          <p:nvSpPr>
            <p:cNvPr name="Freeform 38" id="38"/>
            <p:cNvSpPr/>
            <p:nvPr/>
          </p:nvSpPr>
          <p:spPr>
            <a:xfrm flipH="false" flipV="false" rot="0">
              <a:off x="0" y="0"/>
              <a:ext cx="1164661" cy="347995"/>
            </a:xfrm>
            <a:custGeom>
              <a:avLst/>
              <a:gdLst/>
              <a:ahLst/>
              <a:cxnLst/>
              <a:rect r="r" b="b" t="t" l="l"/>
              <a:pathLst>
                <a:path h="347995" w="1164661">
                  <a:moveTo>
                    <a:pt x="961461" y="0"/>
                  </a:moveTo>
                  <a:lnTo>
                    <a:pt x="203200" y="0"/>
                  </a:lnTo>
                  <a:lnTo>
                    <a:pt x="0" y="173998"/>
                  </a:lnTo>
                  <a:lnTo>
                    <a:pt x="203200" y="347995"/>
                  </a:lnTo>
                  <a:lnTo>
                    <a:pt x="961461" y="347995"/>
                  </a:lnTo>
                  <a:lnTo>
                    <a:pt x="1164661" y="173998"/>
                  </a:lnTo>
                  <a:lnTo>
                    <a:pt x="961461" y="0"/>
                  </a:lnTo>
                  <a:close/>
                </a:path>
              </a:pathLst>
            </a:custGeom>
            <a:solidFill>
              <a:srgbClr val="1F3B80"/>
            </a:solidFill>
          </p:spPr>
        </p:sp>
        <p:sp>
          <p:nvSpPr>
            <p:cNvPr name="TextBox 39" id="39"/>
            <p:cNvSpPr txBox="true"/>
            <p:nvPr/>
          </p:nvSpPr>
          <p:spPr>
            <a:xfrm>
              <a:off x="152400" y="-47625"/>
              <a:ext cx="859861" cy="395620"/>
            </a:xfrm>
            <a:prstGeom prst="rect">
              <a:avLst/>
            </a:prstGeom>
          </p:spPr>
          <p:txBody>
            <a:bodyPr anchor="ctr" rtlCol="false" tIns="50800" lIns="50800" bIns="50800" rIns="50800"/>
            <a:lstStyle/>
            <a:p>
              <a:pPr algn="ctr">
                <a:lnSpc>
                  <a:spcPts val="3079"/>
                </a:lnSpc>
              </a:pPr>
              <a:r>
                <a:rPr lang="en-US" sz="2199">
                  <a:solidFill>
                    <a:srgbClr val="FFFFFF"/>
                  </a:solidFill>
                  <a:latin typeface="Barlow Bold"/>
                </a:rPr>
                <a:t>HIRING MORE PHYSICIANS</a:t>
              </a:r>
            </a:p>
          </p:txBody>
        </p:sp>
      </p:grpSp>
      <p:grpSp>
        <p:nvGrpSpPr>
          <p:cNvPr name="Group 40" id="40"/>
          <p:cNvGrpSpPr/>
          <p:nvPr/>
        </p:nvGrpSpPr>
        <p:grpSpPr>
          <a:xfrm rot="0">
            <a:off x="1779457" y="8309771"/>
            <a:ext cx="3801831" cy="882323"/>
            <a:chOff x="0" y="0"/>
            <a:chExt cx="1001305" cy="232381"/>
          </a:xfrm>
        </p:grpSpPr>
        <p:sp>
          <p:nvSpPr>
            <p:cNvPr name="Freeform 41" id="41"/>
            <p:cNvSpPr/>
            <p:nvPr/>
          </p:nvSpPr>
          <p:spPr>
            <a:xfrm flipH="false" flipV="false" rot="0">
              <a:off x="0" y="0"/>
              <a:ext cx="1001305" cy="232381"/>
            </a:xfrm>
            <a:custGeom>
              <a:avLst/>
              <a:gdLst/>
              <a:ahLst/>
              <a:cxnLst/>
              <a:rect r="r" b="b" t="t" l="l"/>
              <a:pathLst>
                <a:path h="232381" w="1001305">
                  <a:moveTo>
                    <a:pt x="0" y="0"/>
                  </a:moveTo>
                  <a:lnTo>
                    <a:pt x="1001305" y="0"/>
                  </a:lnTo>
                  <a:lnTo>
                    <a:pt x="1001305" y="232381"/>
                  </a:lnTo>
                  <a:lnTo>
                    <a:pt x="0" y="232381"/>
                  </a:lnTo>
                  <a:close/>
                </a:path>
              </a:pathLst>
            </a:custGeom>
            <a:solidFill>
              <a:srgbClr val="FF914D"/>
            </a:solidFill>
          </p:spPr>
        </p:sp>
        <p:sp>
          <p:nvSpPr>
            <p:cNvPr name="TextBox 42" id="42"/>
            <p:cNvSpPr txBox="true"/>
            <p:nvPr/>
          </p:nvSpPr>
          <p:spPr>
            <a:xfrm>
              <a:off x="0" y="-47625"/>
              <a:ext cx="1001305" cy="280006"/>
            </a:xfrm>
            <a:prstGeom prst="rect">
              <a:avLst/>
            </a:prstGeom>
          </p:spPr>
          <p:txBody>
            <a:bodyPr anchor="ctr" rtlCol="false" tIns="50800" lIns="50800" bIns="50800" rIns="50800"/>
            <a:lstStyle/>
            <a:p>
              <a:pPr algn="ctr">
                <a:lnSpc>
                  <a:spcPts val="3079"/>
                </a:lnSpc>
              </a:pPr>
              <a:r>
                <a:rPr lang="en-US" sz="2199">
                  <a:solidFill>
                    <a:srgbClr val="292929"/>
                  </a:solidFill>
                  <a:latin typeface="Barlow Bold"/>
                </a:rPr>
                <a:t>LIMITED AVAILABILITY OF PHYSICIANS</a:t>
              </a:r>
            </a:p>
          </p:txBody>
        </p:sp>
      </p:grpSp>
      <p:sp>
        <p:nvSpPr>
          <p:cNvPr name="Freeform 43" id="43"/>
          <p:cNvSpPr/>
          <p:nvPr/>
        </p:nvSpPr>
        <p:spPr>
          <a:xfrm flipH="false" flipV="false" rot="0">
            <a:off x="5948617" y="1471514"/>
            <a:ext cx="5934437" cy="986600"/>
          </a:xfrm>
          <a:custGeom>
            <a:avLst/>
            <a:gdLst/>
            <a:ahLst/>
            <a:cxnLst/>
            <a:rect r="r" b="b" t="t" l="l"/>
            <a:pathLst>
              <a:path h="986600" w="5934437">
                <a:moveTo>
                  <a:pt x="0" y="0"/>
                </a:moveTo>
                <a:lnTo>
                  <a:pt x="5934437" y="0"/>
                </a:lnTo>
                <a:lnTo>
                  <a:pt x="5934437"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4" id="44"/>
          <p:cNvSpPr/>
          <p:nvPr/>
        </p:nvSpPr>
        <p:spPr>
          <a:xfrm flipH="false" flipV="false" rot="0">
            <a:off x="5948617" y="2830533"/>
            <a:ext cx="5934437" cy="986600"/>
          </a:xfrm>
          <a:custGeom>
            <a:avLst/>
            <a:gdLst/>
            <a:ahLst/>
            <a:cxnLst/>
            <a:rect r="r" b="b" t="t" l="l"/>
            <a:pathLst>
              <a:path h="986600" w="5934437">
                <a:moveTo>
                  <a:pt x="0" y="0"/>
                </a:moveTo>
                <a:lnTo>
                  <a:pt x="5934437" y="0"/>
                </a:lnTo>
                <a:lnTo>
                  <a:pt x="5934437"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5" id="45"/>
          <p:cNvSpPr/>
          <p:nvPr/>
        </p:nvSpPr>
        <p:spPr>
          <a:xfrm flipH="false" flipV="false" rot="0">
            <a:off x="6315946" y="8363909"/>
            <a:ext cx="5934437" cy="986600"/>
          </a:xfrm>
          <a:custGeom>
            <a:avLst/>
            <a:gdLst/>
            <a:ahLst/>
            <a:cxnLst/>
            <a:rect r="r" b="b" t="t" l="l"/>
            <a:pathLst>
              <a:path h="986600" w="5934437">
                <a:moveTo>
                  <a:pt x="0" y="0"/>
                </a:moveTo>
                <a:lnTo>
                  <a:pt x="5934437" y="0"/>
                </a:lnTo>
                <a:lnTo>
                  <a:pt x="5934437"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6" id="46"/>
          <p:cNvSpPr/>
          <p:nvPr/>
        </p:nvSpPr>
        <p:spPr>
          <a:xfrm flipH="false" flipV="false" rot="0">
            <a:off x="6101017" y="6874997"/>
            <a:ext cx="5934437" cy="986600"/>
          </a:xfrm>
          <a:custGeom>
            <a:avLst/>
            <a:gdLst/>
            <a:ahLst/>
            <a:cxnLst/>
            <a:rect r="r" b="b" t="t" l="l"/>
            <a:pathLst>
              <a:path h="986600" w="5934437">
                <a:moveTo>
                  <a:pt x="0" y="0"/>
                </a:moveTo>
                <a:lnTo>
                  <a:pt x="5934437" y="0"/>
                </a:lnTo>
                <a:lnTo>
                  <a:pt x="5934437"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7" id="47"/>
          <p:cNvSpPr/>
          <p:nvPr/>
        </p:nvSpPr>
        <p:spPr>
          <a:xfrm flipH="false" flipV="false" rot="0">
            <a:off x="6176782" y="5469297"/>
            <a:ext cx="5934437" cy="986600"/>
          </a:xfrm>
          <a:custGeom>
            <a:avLst/>
            <a:gdLst/>
            <a:ahLst/>
            <a:cxnLst/>
            <a:rect r="r" b="b" t="t" l="l"/>
            <a:pathLst>
              <a:path h="986600" w="5934437">
                <a:moveTo>
                  <a:pt x="0" y="0"/>
                </a:moveTo>
                <a:lnTo>
                  <a:pt x="5934436" y="0"/>
                </a:lnTo>
                <a:lnTo>
                  <a:pt x="5934436"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8" id="48"/>
          <p:cNvSpPr/>
          <p:nvPr/>
        </p:nvSpPr>
        <p:spPr>
          <a:xfrm flipH="false" flipV="false" rot="-382344">
            <a:off x="6102776" y="4037413"/>
            <a:ext cx="5778518" cy="960679"/>
          </a:xfrm>
          <a:custGeom>
            <a:avLst/>
            <a:gdLst/>
            <a:ahLst/>
            <a:cxnLst/>
            <a:rect r="r" b="b" t="t" l="l"/>
            <a:pathLst>
              <a:path h="960679" w="5778518">
                <a:moveTo>
                  <a:pt x="0" y="0"/>
                </a:moveTo>
                <a:lnTo>
                  <a:pt x="5778519" y="0"/>
                </a:lnTo>
                <a:lnTo>
                  <a:pt x="5778519" y="960679"/>
                </a:lnTo>
                <a:lnTo>
                  <a:pt x="0" y="9606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49" id="49"/>
          <p:cNvSpPr txBox="true"/>
          <p:nvPr/>
        </p:nvSpPr>
        <p:spPr>
          <a:xfrm rot="0">
            <a:off x="1779457" y="342806"/>
            <a:ext cx="14729086" cy="712470"/>
          </a:xfrm>
          <a:prstGeom prst="rect">
            <a:avLst/>
          </a:prstGeom>
        </p:spPr>
        <p:txBody>
          <a:bodyPr anchor="t" rtlCol="false" tIns="0" lIns="0" bIns="0" rIns="0">
            <a:spAutoFit/>
          </a:bodyPr>
          <a:lstStyle/>
          <a:p>
            <a:pPr algn="ctr">
              <a:lnSpc>
                <a:spcPts val="5879"/>
              </a:lnSpc>
            </a:pPr>
            <a:r>
              <a:rPr lang="en-US" sz="4199">
                <a:solidFill>
                  <a:srgbClr val="000000"/>
                </a:solidFill>
                <a:latin typeface="Pragmatica Bold"/>
              </a:rPr>
              <a:t>SOLUTIONS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157868" y="8363909"/>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3"/>
            <a:stretch>
              <a:fillRect l="0" t="0" r="0" b="0"/>
            </a:stretch>
          </a:blipFill>
        </p:spPr>
      </p:sp>
      <p:sp>
        <p:nvSpPr>
          <p:cNvPr name="Freeform 3" id="3"/>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249287" y="578630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6635986" y="663309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249287" y="297574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249287" y="16517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6635986" y="385806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6635986" y="108303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186987" y="2882671"/>
            <a:ext cx="4394301" cy="1501469"/>
            <a:chOff x="0" y="0"/>
            <a:chExt cx="1157347" cy="395449"/>
          </a:xfrm>
        </p:grpSpPr>
        <p:sp>
          <p:nvSpPr>
            <p:cNvPr name="Freeform 11" id="11"/>
            <p:cNvSpPr/>
            <p:nvPr/>
          </p:nvSpPr>
          <p:spPr>
            <a:xfrm flipH="false" flipV="false" rot="0">
              <a:off x="0" y="0"/>
              <a:ext cx="1157347" cy="395449"/>
            </a:xfrm>
            <a:custGeom>
              <a:avLst/>
              <a:gdLst/>
              <a:ahLst/>
              <a:cxnLst/>
              <a:rect r="r" b="b" t="t" l="l"/>
              <a:pathLst>
                <a:path h="395449" w="1157347">
                  <a:moveTo>
                    <a:pt x="0" y="0"/>
                  </a:moveTo>
                  <a:lnTo>
                    <a:pt x="1157347" y="0"/>
                  </a:lnTo>
                  <a:lnTo>
                    <a:pt x="1157347" y="395449"/>
                  </a:lnTo>
                  <a:lnTo>
                    <a:pt x="0" y="395449"/>
                  </a:lnTo>
                  <a:close/>
                </a:path>
              </a:pathLst>
            </a:custGeom>
            <a:solidFill>
              <a:srgbClr val="B6B033"/>
            </a:solidFill>
          </p:spPr>
        </p:sp>
        <p:sp>
          <p:nvSpPr>
            <p:cNvPr name="TextBox 12" id="12"/>
            <p:cNvSpPr txBox="true"/>
            <p:nvPr/>
          </p:nvSpPr>
          <p:spPr>
            <a:xfrm>
              <a:off x="0" y="-47625"/>
              <a:ext cx="1157347" cy="443074"/>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HCP ANTI-BLACK RACISM &amp; DISCRIMINATION</a:t>
              </a:r>
            </a:p>
          </p:txBody>
        </p:sp>
      </p:grpSp>
      <p:grpSp>
        <p:nvGrpSpPr>
          <p:cNvPr name="Group 13" id="13"/>
          <p:cNvGrpSpPr/>
          <p:nvPr/>
        </p:nvGrpSpPr>
        <p:grpSpPr>
          <a:xfrm rot="0">
            <a:off x="11883054" y="1065807"/>
            <a:ext cx="5213762" cy="1321295"/>
            <a:chOff x="0" y="0"/>
            <a:chExt cx="1373172" cy="347995"/>
          </a:xfrm>
        </p:grpSpPr>
        <p:sp>
          <p:nvSpPr>
            <p:cNvPr name="Freeform 14" id="14"/>
            <p:cNvSpPr/>
            <p:nvPr/>
          </p:nvSpPr>
          <p:spPr>
            <a:xfrm flipH="false" flipV="false" rot="0">
              <a:off x="0" y="0"/>
              <a:ext cx="1373172" cy="347995"/>
            </a:xfrm>
            <a:custGeom>
              <a:avLst/>
              <a:gdLst/>
              <a:ahLst/>
              <a:cxnLst/>
              <a:rect r="r" b="b" t="t" l="l"/>
              <a:pathLst>
                <a:path h="347995" w="1373172">
                  <a:moveTo>
                    <a:pt x="1169972" y="0"/>
                  </a:moveTo>
                  <a:lnTo>
                    <a:pt x="203200" y="0"/>
                  </a:lnTo>
                  <a:lnTo>
                    <a:pt x="0" y="173998"/>
                  </a:lnTo>
                  <a:lnTo>
                    <a:pt x="203200" y="347995"/>
                  </a:lnTo>
                  <a:lnTo>
                    <a:pt x="1169972" y="347995"/>
                  </a:lnTo>
                  <a:lnTo>
                    <a:pt x="1373172" y="173998"/>
                  </a:lnTo>
                  <a:lnTo>
                    <a:pt x="1169972" y="0"/>
                  </a:lnTo>
                  <a:close/>
                </a:path>
              </a:pathLst>
            </a:custGeom>
            <a:solidFill>
              <a:srgbClr val="48BAC3"/>
            </a:solidFill>
          </p:spPr>
        </p:sp>
        <p:sp>
          <p:nvSpPr>
            <p:cNvPr name="TextBox 15" id="15"/>
            <p:cNvSpPr txBox="true"/>
            <p:nvPr/>
          </p:nvSpPr>
          <p:spPr>
            <a:xfrm>
              <a:off x="152400" y="-47625"/>
              <a:ext cx="1068372" cy="395620"/>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ADOPT HOLISTIC &amp; INTERSECTIONAL APPROACH</a:t>
              </a:r>
            </a:p>
          </p:txBody>
        </p:sp>
      </p:grpSp>
      <p:grpSp>
        <p:nvGrpSpPr>
          <p:cNvPr name="Group 16" id="16"/>
          <p:cNvGrpSpPr/>
          <p:nvPr/>
        </p:nvGrpSpPr>
        <p:grpSpPr>
          <a:xfrm rot="0">
            <a:off x="1186987" y="6849048"/>
            <a:ext cx="4394301" cy="1599791"/>
            <a:chOff x="0" y="0"/>
            <a:chExt cx="1157347" cy="421344"/>
          </a:xfrm>
        </p:grpSpPr>
        <p:sp>
          <p:nvSpPr>
            <p:cNvPr name="Freeform 17" id="17"/>
            <p:cNvSpPr/>
            <p:nvPr/>
          </p:nvSpPr>
          <p:spPr>
            <a:xfrm flipH="false" flipV="false" rot="0">
              <a:off x="0" y="0"/>
              <a:ext cx="1157347" cy="421344"/>
            </a:xfrm>
            <a:custGeom>
              <a:avLst/>
              <a:gdLst/>
              <a:ahLst/>
              <a:cxnLst/>
              <a:rect r="r" b="b" t="t" l="l"/>
              <a:pathLst>
                <a:path h="421344" w="1157347">
                  <a:moveTo>
                    <a:pt x="0" y="0"/>
                  </a:moveTo>
                  <a:lnTo>
                    <a:pt x="1157347" y="0"/>
                  </a:lnTo>
                  <a:lnTo>
                    <a:pt x="1157347" y="421344"/>
                  </a:lnTo>
                  <a:lnTo>
                    <a:pt x="0" y="421344"/>
                  </a:lnTo>
                  <a:close/>
                </a:path>
              </a:pathLst>
            </a:custGeom>
            <a:solidFill>
              <a:srgbClr val="FFE42F"/>
            </a:solidFill>
          </p:spPr>
        </p:sp>
        <p:sp>
          <p:nvSpPr>
            <p:cNvPr name="TextBox 18" id="18"/>
            <p:cNvSpPr txBox="true"/>
            <p:nvPr/>
          </p:nvSpPr>
          <p:spPr>
            <a:xfrm>
              <a:off x="0" y="-47625"/>
              <a:ext cx="1157347" cy="468969"/>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NEGATIVE HCP ATTITUDE</a:t>
              </a:r>
            </a:p>
          </p:txBody>
        </p:sp>
      </p:grpSp>
      <p:grpSp>
        <p:nvGrpSpPr>
          <p:cNvPr name="Group 19" id="19"/>
          <p:cNvGrpSpPr/>
          <p:nvPr/>
        </p:nvGrpSpPr>
        <p:grpSpPr>
          <a:xfrm rot="0">
            <a:off x="12024975" y="2571126"/>
            <a:ext cx="5482490" cy="1269795"/>
            <a:chOff x="0" y="0"/>
            <a:chExt cx="1443948" cy="334432"/>
          </a:xfrm>
        </p:grpSpPr>
        <p:sp>
          <p:nvSpPr>
            <p:cNvPr name="Freeform 20" id="20"/>
            <p:cNvSpPr/>
            <p:nvPr/>
          </p:nvSpPr>
          <p:spPr>
            <a:xfrm flipH="false" flipV="false" rot="0">
              <a:off x="0" y="0"/>
              <a:ext cx="1443948" cy="334432"/>
            </a:xfrm>
            <a:custGeom>
              <a:avLst/>
              <a:gdLst/>
              <a:ahLst/>
              <a:cxnLst/>
              <a:rect r="r" b="b" t="t" l="l"/>
              <a:pathLst>
                <a:path h="334432" w="1443948">
                  <a:moveTo>
                    <a:pt x="1240748" y="0"/>
                  </a:moveTo>
                  <a:lnTo>
                    <a:pt x="203200" y="0"/>
                  </a:lnTo>
                  <a:lnTo>
                    <a:pt x="0" y="167216"/>
                  </a:lnTo>
                  <a:lnTo>
                    <a:pt x="203200" y="334432"/>
                  </a:lnTo>
                  <a:lnTo>
                    <a:pt x="1240748" y="334432"/>
                  </a:lnTo>
                  <a:lnTo>
                    <a:pt x="1443948" y="167216"/>
                  </a:lnTo>
                  <a:lnTo>
                    <a:pt x="1240748" y="0"/>
                  </a:lnTo>
                  <a:close/>
                </a:path>
              </a:pathLst>
            </a:custGeom>
            <a:solidFill>
              <a:srgbClr val="0097B2"/>
            </a:solidFill>
          </p:spPr>
        </p:sp>
        <p:sp>
          <p:nvSpPr>
            <p:cNvPr name="TextBox 21" id="21"/>
            <p:cNvSpPr txBox="true"/>
            <p:nvPr/>
          </p:nvSpPr>
          <p:spPr>
            <a:xfrm>
              <a:off x="152400" y="-47625"/>
              <a:ext cx="1139148" cy="382057"/>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PRIORITIZE &amp; PROMOTE CLIENT CONFIDENTIALITY</a:t>
              </a:r>
            </a:p>
          </p:txBody>
        </p:sp>
      </p:grpSp>
      <p:grpSp>
        <p:nvGrpSpPr>
          <p:cNvPr name="Group 22" id="22"/>
          <p:cNvGrpSpPr/>
          <p:nvPr/>
        </p:nvGrpSpPr>
        <p:grpSpPr>
          <a:xfrm rot="0">
            <a:off x="11764175" y="5763479"/>
            <a:ext cx="5878085" cy="1321295"/>
            <a:chOff x="0" y="0"/>
            <a:chExt cx="1548138" cy="347995"/>
          </a:xfrm>
        </p:grpSpPr>
        <p:sp>
          <p:nvSpPr>
            <p:cNvPr name="Freeform 23" id="23"/>
            <p:cNvSpPr/>
            <p:nvPr/>
          </p:nvSpPr>
          <p:spPr>
            <a:xfrm flipH="false" flipV="false" rot="0">
              <a:off x="0" y="0"/>
              <a:ext cx="1548138" cy="347995"/>
            </a:xfrm>
            <a:custGeom>
              <a:avLst/>
              <a:gdLst/>
              <a:ahLst/>
              <a:cxnLst/>
              <a:rect r="r" b="b" t="t" l="l"/>
              <a:pathLst>
                <a:path h="347995" w="1548138">
                  <a:moveTo>
                    <a:pt x="1344938" y="0"/>
                  </a:moveTo>
                  <a:lnTo>
                    <a:pt x="203200" y="0"/>
                  </a:lnTo>
                  <a:lnTo>
                    <a:pt x="0" y="173998"/>
                  </a:lnTo>
                  <a:lnTo>
                    <a:pt x="203200" y="347995"/>
                  </a:lnTo>
                  <a:lnTo>
                    <a:pt x="1344938" y="347995"/>
                  </a:lnTo>
                  <a:lnTo>
                    <a:pt x="1548138" y="173998"/>
                  </a:lnTo>
                  <a:lnTo>
                    <a:pt x="1344938" y="0"/>
                  </a:lnTo>
                  <a:close/>
                </a:path>
              </a:pathLst>
            </a:custGeom>
            <a:solidFill>
              <a:srgbClr val="38B6FF"/>
            </a:solidFill>
          </p:spPr>
        </p:sp>
        <p:sp>
          <p:nvSpPr>
            <p:cNvPr name="TextBox 24" id="24"/>
            <p:cNvSpPr txBox="true"/>
            <p:nvPr/>
          </p:nvSpPr>
          <p:spPr>
            <a:xfrm>
              <a:off x="152400" y="-47625"/>
              <a:ext cx="1243338" cy="395620"/>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SUPPORT COLLECTION OF RACE-BASED DATA</a:t>
              </a:r>
            </a:p>
          </p:txBody>
        </p:sp>
      </p:grpSp>
      <p:grpSp>
        <p:nvGrpSpPr>
          <p:cNvPr name="Group 25" id="25"/>
          <p:cNvGrpSpPr/>
          <p:nvPr/>
        </p:nvGrpSpPr>
        <p:grpSpPr>
          <a:xfrm rot="0">
            <a:off x="11916756" y="7290210"/>
            <a:ext cx="5180060" cy="1090392"/>
            <a:chOff x="0" y="0"/>
            <a:chExt cx="1364296" cy="287181"/>
          </a:xfrm>
        </p:grpSpPr>
        <p:sp>
          <p:nvSpPr>
            <p:cNvPr name="Freeform 26" id="26"/>
            <p:cNvSpPr/>
            <p:nvPr/>
          </p:nvSpPr>
          <p:spPr>
            <a:xfrm flipH="false" flipV="false" rot="0">
              <a:off x="0" y="0"/>
              <a:ext cx="1364296" cy="287181"/>
            </a:xfrm>
            <a:custGeom>
              <a:avLst/>
              <a:gdLst/>
              <a:ahLst/>
              <a:cxnLst/>
              <a:rect r="r" b="b" t="t" l="l"/>
              <a:pathLst>
                <a:path h="287181" w="1364296">
                  <a:moveTo>
                    <a:pt x="1161096" y="0"/>
                  </a:moveTo>
                  <a:lnTo>
                    <a:pt x="203200" y="0"/>
                  </a:lnTo>
                  <a:lnTo>
                    <a:pt x="0" y="143591"/>
                  </a:lnTo>
                  <a:lnTo>
                    <a:pt x="203200" y="287181"/>
                  </a:lnTo>
                  <a:lnTo>
                    <a:pt x="1161096" y="287181"/>
                  </a:lnTo>
                  <a:lnTo>
                    <a:pt x="1364296" y="143591"/>
                  </a:lnTo>
                  <a:lnTo>
                    <a:pt x="1161096" y="0"/>
                  </a:lnTo>
                  <a:close/>
                </a:path>
              </a:pathLst>
            </a:custGeom>
            <a:solidFill>
              <a:srgbClr val="3183ED"/>
            </a:solidFill>
          </p:spPr>
        </p:sp>
        <p:sp>
          <p:nvSpPr>
            <p:cNvPr name="TextBox 27" id="27"/>
            <p:cNvSpPr txBox="true"/>
            <p:nvPr/>
          </p:nvSpPr>
          <p:spPr>
            <a:xfrm>
              <a:off x="152400" y="-47625"/>
              <a:ext cx="1059496" cy="334806"/>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CHECK, ACKNOWLEDGE &amp; CORRECT PERSONAL BIASES</a:t>
              </a:r>
            </a:p>
          </p:txBody>
        </p:sp>
      </p:grpSp>
      <p:grpSp>
        <p:nvGrpSpPr>
          <p:cNvPr name="Group 28" id="28"/>
          <p:cNvGrpSpPr/>
          <p:nvPr/>
        </p:nvGrpSpPr>
        <p:grpSpPr>
          <a:xfrm rot="0">
            <a:off x="11883054" y="8788605"/>
            <a:ext cx="4867399" cy="1123372"/>
            <a:chOff x="0" y="0"/>
            <a:chExt cx="1281949" cy="295868"/>
          </a:xfrm>
        </p:grpSpPr>
        <p:sp>
          <p:nvSpPr>
            <p:cNvPr name="Freeform 29" id="29"/>
            <p:cNvSpPr/>
            <p:nvPr/>
          </p:nvSpPr>
          <p:spPr>
            <a:xfrm flipH="false" flipV="false" rot="0">
              <a:off x="0" y="0"/>
              <a:ext cx="1281949" cy="295868"/>
            </a:xfrm>
            <a:custGeom>
              <a:avLst/>
              <a:gdLst/>
              <a:ahLst/>
              <a:cxnLst/>
              <a:rect r="r" b="b" t="t" l="l"/>
              <a:pathLst>
                <a:path h="295868" w="1281949">
                  <a:moveTo>
                    <a:pt x="1078749" y="0"/>
                  </a:moveTo>
                  <a:lnTo>
                    <a:pt x="203200" y="0"/>
                  </a:lnTo>
                  <a:lnTo>
                    <a:pt x="0" y="147934"/>
                  </a:lnTo>
                  <a:lnTo>
                    <a:pt x="203200" y="295868"/>
                  </a:lnTo>
                  <a:lnTo>
                    <a:pt x="1078749" y="295868"/>
                  </a:lnTo>
                  <a:lnTo>
                    <a:pt x="1281949" y="147934"/>
                  </a:lnTo>
                  <a:lnTo>
                    <a:pt x="1078749" y="0"/>
                  </a:lnTo>
                  <a:close/>
                </a:path>
              </a:pathLst>
            </a:custGeom>
            <a:solidFill>
              <a:srgbClr val="1F3B80"/>
            </a:solidFill>
          </p:spPr>
        </p:sp>
        <p:sp>
          <p:nvSpPr>
            <p:cNvPr name="TextBox 30" id="30"/>
            <p:cNvSpPr txBox="true"/>
            <p:nvPr/>
          </p:nvSpPr>
          <p:spPr>
            <a:xfrm>
              <a:off x="152400" y="-47625"/>
              <a:ext cx="977149" cy="343493"/>
            </a:xfrm>
            <a:prstGeom prst="rect">
              <a:avLst/>
            </a:prstGeom>
          </p:spPr>
          <p:txBody>
            <a:bodyPr anchor="ctr" rtlCol="false" tIns="50800" lIns="50800" bIns="50800" rIns="50800"/>
            <a:lstStyle/>
            <a:p>
              <a:pPr algn="ctr">
                <a:lnSpc>
                  <a:spcPts val="3079"/>
                </a:lnSpc>
              </a:pPr>
              <a:r>
                <a:rPr lang="en-US" sz="2199">
                  <a:solidFill>
                    <a:srgbClr val="FFFFFF"/>
                  </a:solidFill>
                  <a:latin typeface="Barlow Bold"/>
                </a:rPr>
                <a:t>RESPECT CLIENT CHOICES</a:t>
              </a:r>
            </a:p>
          </p:txBody>
        </p:sp>
      </p:grpSp>
      <p:sp>
        <p:nvSpPr>
          <p:cNvPr name="Freeform 31" id="31"/>
          <p:cNvSpPr/>
          <p:nvPr/>
        </p:nvSpPr>
        <p:spPr>
          <a:xfrm flipH="false" flipV="false" rot="-547795">
            <a:off x="5783885" y="1754852"/>
            <a:ext cx="5934437" cy="986600"/>
          </a:xfrm>
          <a:custGeom>
            <a:avLst/>
            <a:gdLst/>
            <a:ahLst/>
            <a:cxnLst/>
            <a:rect r="r" b="b" t="t" l="l"/>
            <a:pathLst>
              <a:path h="986600" w="5934437">
                <a:moveTo>
                  <a:pt x="0" y="0"/>
                </a:moveTo>
                <a:lnTo>
                  <a:pt x="5934437" y="0"/>
                </a:lnTo>
                <a:lnTo>
                  <a:pt x="5934437" y="986601"/>
                </a:lnTo>
                <a:lnTo>
                  <a:pt x="0" y="9866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2" id="32"/>
          <p:cNvSpPr/>
          <p:nvPr/>
        </p:nvSpPr>
        <p:spPr>
          <a:xfrm flipH="false" flipV="false" rot="-116723">
            <a:off x="5967284" y="2983115"/>
            <a:ext cx="5934437" cy="986600"/>
          </a:xfrm>
          <a:custGeom>
            <a:avLst/>
            <a:gdLst/>
            <a:ahLst/>
            <a:cxnLst/>
            <a:rect r="r" b="b" t="t" l="l"/>
            <a:pathLst>
              <a:path h="986600" w="5934437">
                <a:moveTo>
                  <a:pt x="0" y="0"/>
                </a:moveTo>
                <a:lnTo>
                  <a:pt x="5934437" y="0"/>
                </a:lnTo>
                <a:lnTo>
                  <a:pt x="5934437"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3" id="33"/>
          <p:cNvSpPr/>
          <p:nvPr/>
        </p:nvSpPr>
        <p:spPr>
          <a:xfrm flipH="false" flipV="false" rot="625115">
            <a:off x="5789451" y="8396924"/>
            <a:ext cx="5934437" cy="986600"/>
          </a:xfrm>
          <a:custGeom>
            <a:avLst/>
            <a:gdLst/>
            <a:ahLst/>
            <a:cxnLst/>
            <a:rect r="r" b="b" t="t" l="l"/>
            <a:pathLst>
              <a:path h="986600" w="5934437">
                <a:moveTo>
                  <a:pt x="0" y="0"/>
                </a:moveTo>
                <a:lnTo>
                  <a:pt x="5934437" y="0"/>
                </a:lnTo>
                <a:lnTo>
                  <a:pt x="5934437"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4" id="34"/>
          <p:cNvSpPr/>
          <p:nvPr/>
        </p:nvSpPr>
        <p:spPr>
          <a:xfrm flipH="false" flipV="false" rot="0">
            <a:off x="5948617" y="7394002"/>
            <a:ext cx="5934437" cy="986600"/>
          </a:xfrm>
          <a:custGeom>
            <a:avLst/>
            <a:gdLst/>
            <a:ahLst/>
            <a:cxnLst/>
            <a:rect r="r" b="b" t="t" l="l"/>
            <a:pathLst>
              <a:path h="986600" w="5934437">
                <a:moveTo>
                  <a:pt x="0" y="0"/>
                </a:moveTo>
                <a:lnTo>
                  <a:pt x="5934437" y="0"/>
                </a:lnTo>
                <a:lnTo>
                  <a:pt x="5934437"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5" id="35"/>
          <p:cNvSpPr/>
          <p:nvPr/>
        </p:nvSpPr>
        <p:spPr>
          <a:xfrm flipH="false" flipV="false" rot="720526">
            <a:off x="5786866" y="5255880"/>
            <a:ext cx="5934437" cy="986600"/>
          </a:xfrm>
          <a:custGeom>
            <a:avLst/>
            <a:gdLst/>
            <a:ahLst/>
            <a:cxnLst/>
            <a:rect r="r" b="b" t="t" l="l"/>
            <a:pathLst>
              <a:path h="986600" w="5934437">
                <a:moveTo>
                  <a:pt x="0" y="0"/>
                </a:moveTo>
                <a:lnTo>
                  <a:pt x="5934437" y="0"/>
                </a:lnTo>
                <a:lnTo>
                  <a:pt x="5934437"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6" id="36"/>
          <p:cNvSpPr/>
          <p:nvPr/>
        </p:nvSpPr>
        <p:spPr>
          <a:xfrm flipH="false" flipV="false" rot="325586">
            <a:off x="6102776" y="4037413"/>
            <a:ext cx="5778518" cy="960679"/>
          </a:xfrm>
          <a:custGeom>
            <a:avLst/>
            <a:gdLst/>
            <a:ahLst/>
            <a:cxnLst/>
            <a:rect r="r" b="b" t="t" l="l"/>
            <a:pathLst>
              <a:path h="960679" w="5778518">
                <a:moveTo>
                  <a:pt x="0" y="0"/>
                </a:moveTo>
                <a:lnTo>
                  <a:pt x="5778519" y="0"/>
                </a:lnTo>
                <a:lnTo>
                  <a:pt x="5778519" y="960679"/>
                </a:lnTo>
                <a:lnTo>
                  <a:pt x="0" y="9606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7" id="37"/>
          <p:cNvSpPr txBox="true"/>
          <p:nvPr/>
        </p:nvSpPr>
        <p:spPr>
          <a:xfrm rot="0">
            <a:off x="1779457" y="342806"/>
            <a:ext cx="14729086" cy="712470"/>
          </a:xfrm>
          <a:prstGeom prst="rect">
            <a:avLst/>
          </a:prstGeom>
        </p:spPr>
        <p:txBody>
          <a:bodyPr anchor="t" rtlCol="false" tIns="0" lIns="0" bIns="0" rIns="0">
            <a:spAutoFit/>
          </a:bodyPr>
          <a:lstStyle/>
          <a:p>
            <a:pPr algn="ctr">
              <a:lnSpc>
                <a:spcPts val="5879"/>
              </a:lnSpc>
            </a:pPr>
            <a:r>
              <a:rPr lang="en-US" sz="4199">
                <a:solidFill>
                  <a:srgbClr val="000000"/>
                </a:solidFill>
                <a:latin typeface="Pragmatica Bold"/>
              </a:rPr>
              <a:t>SOLUTIONS</a:t>
            </a:r>
          </a:p>
        </p:txBody>
      </p:sp>
      <p:grpSp>
        <p:nvGrpSpPr>
          <p:cNvPr name="Group 38" id="38"/>
          <p:cNvGrpSpPr/>
          <p:nvPr/>
        </p:nvGrpSpPr>
        <p:grpSpPr>
          <a:xfrm rot="0">
            <a:off x="12159770" y="4114017"/>
            <a:ext cx="5482490" cy="1269795"/>
            <a:chOff x="0" y="0"/>
            <a:chExt cx="1443948" cy="334432"/>
          </a:xfrm>
        </p:grpSpPr>
        <p:sp>
          <p:nvSpPr>
            <p:cNvPr name="Freeform 39" id="39"/>
            <p:cNvSpPr/>
            <p:nvPr/>
          </p:nvSpPr>
          <p:spPr>
            <a:xfrm flipH="false" flipV="false" rot="0">
              <a:off x="0" y="0"/>
              <a:ext cx="1443948" cy="334432"/>
            </a:xfrm>
            <a:custGeom>
              <a:avLst/>
              <a:gdLst/>
              <a:ahLst/>
              <a:cxnLst/>
              <a:rect r="r" b="b" t="t" l="l"/>
              <a:pathLst>
                <a:path h="334432" w="1443948">
                  <a:moveTo>
                    <a:pt x="1240748" y="0"/>
                  </a:moveTo>
                  <a:lnTo>
                    <a:pt x="203200" y="0"/>
                  </a:lnTo>
                  <a:lnTo>
                    <a:pt x="0" y="167216"/>
                  </a:lnTo>
                  <a:lnTo>
                    <a:pt x="203200" y="334432"/>
                  </a:lnTo>
                  <a:lnTo>
                    <a:pt x="1240748" y="334432"/>
                  </a:lnTo>
                  <a:lnTo>
                    <a:pt x="1443948" y="167216"/>
                  </a:lnTo>
                  <a:lnTo>
                    <a:pt x="1240748" y="0"/>
                  </a:lnTo>
                  <a:close/>
                </a:path>
              </a:pathLst>
            </a:custGeom>
            <a:solidFill>
              <a:srgbClr val="0097B2"/>
            </a:solidFill>
          </p:spPr>
        </p:sp>
        <p:sp>
          <p:nvSpPr>
            <p:cNvPr name="TextBox 40" id="40"/>
            <p:cNvSpPr txBox="true"/>
            <p:nvPr/>
          </p:nvSpPr>
          <p:spPr>
            <a:xfrm>
              <a:off x="152400" y="-47625"/>
              <a:ext cx="1139148" cy="382057"/>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CHALLENGE HARMFUL SYSTEMIC POLICIES &amp; PRACTICES</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157868" y="8363909"/>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3"/>
            <a:stretch>
              <a:fillRect l="0" t="0" r="0" b="0"/>
            </a:stretch>
          </a:blipFill>
        </p:spPr>
      </p:sp>
      <p:sp>
        <p:nvSpPr>
          <p:cNvPr name="Freeform 3" id="3"/>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249287" y="578630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6635986" y="663309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249287" y="297574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249287" y="16517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6635986" y="385806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6635986" y="108303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1883054" y="1065807"/>
            <a:ext cx="5213762" cy="1321295"/>
            <a:chOff x="0" y="0"/>
            <a:chExt cx="1373172" cy="347995"/>
          </a:xfrm>
        </p:grpSpPr>
        <p:sp>
          <p:nvSpPr>
            <p:cNvPr name="Freeform 11" id="11"/>
            <p:cNvSpPr/>
            <p:nvPr/>
          </p:nvSpPr>
          <p:spPr>
            <a:xfrm flipH="false" flipV="false" rot="0">
              <a:off x="0" y="0"/>
              <a:ext cx="1373172" cy="347995"/>
            </a:xfrm>
            <a:custGeom>
              <a:avLst/>
              <a:gdLst/>
              <a:ahLst/>
              <a:cxnLst/>
              <a:rect r="r" b="b" t="t" l="l"/>
              <a:pathLst>
                <a:path h="347995" w="1373172">
                  <a:moveTo>
                    <a:pt x="1169972" y="0"/>
                  </a:moveTo>
                  <a:lnTo>
                    <a:pt x="203200" y="0"/>
                  </a:lnTo>
                  <a:lnTo>
                    <a:pt x="0" y="173998"/>
                  </a:lnTo>
                  <a:lnTo>
                    <a:pt x="203200" y="347995"/>
                  </a:lnTo>
                  <a:lnTo>
                    <a:pt x="1169972" y="347995"/>
                  </a:lnTo>
                  <a:lnTo>
                    <a:pt x="1373172" y="173998"/>
                  </a:lnTo>
                  <a:lnTo>
                    <a:pt x="1169972" y="0"/>
                  </a:lnTo>
                  <a:close/>
                </a:path>
              </a:pathLst>
            </a:custGeom>
            <a:solidFill>
              <a:srgbClr val="48BAC3"/>
            </a:solidFill>
          </p:spPr>
        </p:sp>
        <p:sp>
          <p:nvSpPr>
            <p:cNvPr name="TextBox 12" id="12"/>
            <p:cNvSpPr txBox="true"/>
            <p:nvPr/>
          </p:nvSpPr>
          <p:spPr>
            <a:xfrm>
              <a:off x="152400" y="-47625"/>
              <a:ext cx="1068372" cy="395620"/>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SEEK CULTURAL UNDERSTANDING</a:t>
              </a:r>
            </a:p>
          </p:txBody>
        </p:sp>
      </p:grpSp>
      <p:grpSp>
        <p:nvGrpSpPr>
          <p:cNvPr name="Group 13" id="13"/>
          <p:cNvGrpSpPr/>
          <p:nvPr/>
        </p:nvGrpSpPr>
        <p:grpSpPr>
          <a:xfrm rot="0">
            <a:off x="1028700" y="7518677"/>
            <a:ext cx="4552588" cy="1206212"/>
            <a:chOff x="0" y="0"/>
            <a:chExt cx="1199036" cy="317685"/>
          </a:xfrm>
        </p:grpSpPr>
        <p:sp>
          <p:nvSpPr>
            <p:cNvPr name="Freeform 14" id="14"/>
            <p:cNvSpPr/>
            <p:nvPr/>
          </p:nvSpPr>
          <p:spPr>
            <a:xfrm flipH="false" flipV="false" rot="0">
              <a:off x="0" y="0"/>
              <a:ext cx="1199036" cy="317685"/>
            </a:xfrm>
            <a:custGeom>
              <a:avLst/>
              <a:gdLst/>
              <a:ahLst/>
              <a:cxnLst/>
              <a:rect r="r" b="b" t="t" l="l"/>
              <a:pathLst>
                <a:path h="317685" w="1199036">
                  <a:moveTo>
                    <a:pt x="0" y="0"/>
                  </a:moveTo>
                  <a:lnTo>
                    <a:pt x="1199036" y="0"/>
                  </a:lnTo>
                  <a:lnTo>
                    <a:pt x="1199036" y="317685"/>
                  </a:lnTo>
                  <a:lnTo>
                    <a:pt x="0" y="317685"/>
                  </a:lnTo>
                  <a:close/>
                </a:path>
              </a:pathLst>
            </a:custGeom>
            <a:solidFill>
              <a:srgbClr val="FFB613"/>
            </a:solidFill>
          </p:spPr>
        </p:sp>
        <p:sp>
          <p:nvSpPr>
            <p:cNvPr name="TextBox 15" id="15"/>
            <p:cNvSpPr txBox="true"/>
            <p:nvPr/>
          </p:nvSpPr>
          <p:spPr>
            <a:xfrm>
              <a:off x="0" y="-47625"/>
              <a:ext cx="1199036" cy="365310"/>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LIMITED ACCESSIBILITY</a:t>
              </a:r>
            </a:p>
          </p:txBody>
        </p:sp>
      </p:grpSp>
      <p:grpSp>
        <p:nvGrpSpPr>
          <p:cNvPr name="Group 16" id="16"/>
          <p:cNvGrpSpPr/>
          <p:nvPr/>
        </p:nvGrpSpPr>
        <p:grpSpPr>
          <a:xfrm rot="0">
            <a:off x="1028700" y="2800292"/>
            <a:ext cx="4552588" cy="1306880"/>
            <a:chOff x="0" y="0"/>
            <a:chExt cx="1199036" cy="344199"/>
          </a:xfrm>
        </p:grpSpPr>
        <p:sp>
          <p:nvSpPr>
            <p:cNvPr name="Freeform 17" id="17"/>
            <p:cNvSpPr/>
            <p:nvPr/>
          </p:nvSpPr>
          <p:spPr>
            <a:xfrm flipH="false" flipV="false" rot="0">
              <a:off x="0" y="0"/>
              <a:ext cx="1199036" cy="344199"/>
            </a:xfrm>
            <a:custGeom>
              <a:avLst/>
              <a:gdLst/>
              <a:ahLst/>
              <a:cxnLst/>
              <a:rect r="r" b="b" t="t" l="l"/>
              <a:pathLst>
                <a:path h="344199" w="1199036">
                  <a:moveTo>
                    <a:pt x="0" y="0"/>
                  </a:moveTo>
                  <a:lnTo>
                    <a:pt x="1199036" y="0"/>
                  </a:lnTo>
                  <a:lnTo>
                    <a:pt x="1199036" y="344199"/>
                  </a:lnTo>
                  <a:lnTo>
                    <a:pt x="0" y="344199"/>
                  </a:lnTo>
                  <a:close/>
                </a:path>
              </a:pathLst>
            </a:custGeom>
            <a:solidFill>
              <a:srgbClr val="F8ED25"/>
            </a:solidFill>
          </p:spPr>
        </p:sp>
        <p:sp>
          <p:nvSpPr>
            <p:cNvPr name="TextBox 18" id="18"/>
            <p:cNvSpPr txBox="true"/>
            <p:nvPr/>
          </p:nvSpPr>
          <p:spPr>
            <a:xfrm>
              <a:off x="0" y="-47625"/>
              <a:ext cx="1199036" cy="391824"/>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LACK OF CULTURALLY SAFE CARE</a:t>
              </a:r>
            </a:p>
          </p:txBody>
        </p:sp>
      </p:grpSp>
      <p:grpSp>
        <p:nvGrpSpPr>
          <p:cNvPr name="Group 19" id="19"/>
          <p:cNvGrpSpPr/>
          <p:nvPr/>
        </p:nvGrpSpPr>
        <p:grpSpPr>
          <a:xfrm rot="0">
            <a:off x="12024975" y="2571126"/>
            <a:ext cx="5482490" cy="1269795"/>
            <a:chOff x="0" y="0"/>
            <a:chExt cx="1443948" cy="334432"/>
          </a:xfrm>
        </p:grpSpPr>
        <p:sp>
          <p:nvSpPr>
            <p:cNvPr name="Freeform 20" id="20"/>
            <p:cNvSpPr/>
            <p:nvPr/>
          </p:nvSpPr>
          <p:spPr>
            <a:xfrm flipH="false" flipV="false" rot="0">
              <a:off x="0" y="0"/>
              <a:ext cx="1443948" cy="334432"/>
            </a:xfrm>
            <a:custGeom>
              <a:avLst/>
              <a:gdLst/>
              <a:ahLst/>
              <a:cxnLst/>
              <a:rect r="r" b="b" t="t" l="l"/>
              <a:pathLst>
                <a:path h="334432" w="1443948">
                  <a:moveTo>
                    <a:pt x="1240748" y="0"/>
                  </a:moveTo>
                  <a:lnTo>
                    <a:pt x="203200" y="0"/>
                  </a:lnTo>
                  <a:lnTo>
                    <a:pt x="0" y="167216"/>
                  </a:lnTo>
                  <a:lnTo>
                    <a:pt x="203200" y="334432"/>
                  </a:lnTo>
                  <a:lnTo>
                    <a:pt x="1240748" y="334432"/>
                  </a:lnTo>
                  <a:lnTo>
                    <a:pt x="1443948" y="167216"/>
                  </a:lnTo>
                  <a:lnTo>
                    <a:pt x="1240748" y="0"/>
                  </a:lnTo>
                  <a:close/>
                </a:path>
              </a:pathLst>
            </a:custGeom>
            <a:solidFill>
              <a:srgbClr val="1F3B80"/>
            </a:solidFill>
          </p:spPr>
        </p:sp>
        <p:sp>
          <p:nvSpPr>
            <p:cNvPr name="TextBox 21" id="21"/>
            <p:cNvSpPr txBox="true"/>
            <p:nvPr/>
          </p:nvSpPr>
          <p:spPr>
            <a:xfrm>
              <a:off x="152400" y="-47625"/>
              <a:ext cx="1139148" cy="382057"/>
            </a:xfrm>
            <a:prstGeom prst="rect">
              <a:avLst/>
            </a:prstGeom>
          </p:spPr>
          <p:txBody>
            <a:bodyPr anchor="ctr" rtlCol="false" tIns="50800" lIns="50800" bIns="50800" rIns="50800"/>
            <a:lstStyle/>
            <a:p>
              <a:pPr algn="ctr">
                <a:lnSpc>
                  <a:spcPts val="3079"/>
                </a:lnSpc>
              </a:pPr>
              <a:r>
                <a:rPr lang="en-US" sz="2199">
                  <a:solidFill>
                    <a:srgbClr val="FBFAF8"/>
                  </a:solidFill>
                  <a:latin typeface="Barlow Bold"/>
                </a:rPr>
                <a:t>ADEQUATE ACB REPRESENTATION AMONG STAFF</a:t>
              </a:r>
            </a:p>
          </p:txBody>
        </p:sp>
      </p:grpSp>
      <p:grpSp>
        <p:nvGrpSpPr>
          <p:cNvPr name="Group 22" id="22"/>
          <p:cNvGrpSpPr/>
          <p:nvPr/>
        </p:nvGrpSpPr>
        <p:grpSpPr>
          <a:xfrm rot="0">
            <a:off x="11764175" y="5763479"/>
            <a:ext cx="5878085" cy="1321295"/>
            <a:chOff x="0" y="0"/>
            <a:chExt cx="1548138" cy="347995"/>
          </a:xfrm>
        </p:grpSpPr>
        <p:sp>
          <p:nvSpPr>
            <p:cNvPr name="Freeform 23" id="23"/>
            <p:cNvSpPr/>
            <p:nvPr/>
          </p:nvSpPr>
          <p:spPr>
            <a:xfrm flipH="false" flipV="false" rot="0">
              <a:off x="0" y="0"/>
              <a:ext cx="1548138" cy="347995"/>
            </a:xfrm>
            <a:custGeom>
              <a:avLst/>
              <a:gdLst/>
              <a:ahLst/>
              <a:cxnLst/>
              <a:rect r="r" b="b" t="t" l="l"/>
              <a:pathLst>
                <a:path h="347995" w="1548138">
                  <a:moveTo>
                    <a:pt x="1344938" y="0"/>
                  </a:moveTo>
                  <a:lnTo>
                    <a:pt x="203200" y="0"/>
                  </a:lnTo>
                  <a:lnTo>
                    <a:pt x="0" y="173998"/>
                  </a:lnTo>
                  <a:lnTo>
                    <a:pt x="203200" y="347995"/>
                  </a:lnTo>
                  <a:lnTo>
                    <a:pt x="1344938" y="347995"/>
                  </a:lnTo>
                  <a:lnTo>
                    <a:pt x="1548138" y="173998"/>
                  </a:lnTo>
                  <a:lnTo>
                    <a:pt x="1344938" y="0"/>
                  </a:lnTo>
                  <a:close/>
                </a:path>
              </a:pathLst>
            </a:custGeom>
            <a:solidFill>
              <a:srgbClr val="38B6FF"/>
            </a:solidFill>
          </p:spPr>
        </p:sp>
        <p:sp>
          <p:nvSpPr>
            <p:cNvPr name="TextBox 24" id="24"/>
            <p:cNvSpPr txBox="true"/>
            <p:nvPr/>
          </p:nvSpPr>
          <p:spPr>
            <a:xfrm>
              <a:off x="152400" y="-47625"/>
              <a:ext cx="1243338" cy="395620"/>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SHOW MORE UNDERSTANDING &amp; EMPATHY</a:t>
              </a:r>
            </a:p>
          </p:txBody>
        </p:sp>
      </p:grpSp>
      <p:grpSp>
        <p:nvGrpSpPr>
          <p:cNvPr name="Group 25" id="25"/>
          <p:cNvGrpSpPr/>
          <p:nvPr/>
        </p:nvGrpSpPr>
        <p:grpSpPr>
          <a:xfrm rot="0">
            <a:off x="11916756" y="7835406"/>
            <a:ext cx="5180060" cy="1090392"/>
            <a:chOff x="0" y="0"/>
            <a:chExt cx="1364296" cy="287181"/>
          </a:xfrm>
        </p:grpSpPr>
        <p:sp>
          <p:nvSpPr>
            <p:cNvPr name="Freeform 26" id="26"/>
            <p:cNvSpPr/>
            <p:nvPr/>
          </p:nvSpPr>
          <p:spPr>
            <a:xfrm flipH="false" flipV="false" rot="0">
              <a:off x="0" y="0"/>
              <a:ext cx="1364296" cy="287181"/>
            </a:xfrm>
            <a:custGeom>
              <a:avLst/>
              <a:gdLst/>
              <a:ahLst/>
              <a:cxnLst/>
              <a:rect r="r" b="b" t="t" l="l"/>
              <a:pathLst>
                <a:path h="287181" w="1364296">
                  <a:moveTo>
                    <a:pt x="1161096" y="0"/>
                  </a:moveTo>
                  <a:lnTo>
                    <a:pt x="203200" y="0"/>
                  </a:lnTo>
                  <a:lnTo>
                    <a:pt x="0" y="143591"/>
                  </a:lnTo>
                  <a:lnTo>
                    <a:pt x="203200" y="287181"/>
                  </a:lnTo>
                  <a:lnTo>
                    <a:pt x="1161096" y="287181"/>
                  </a:lnTo>
                  <a:lnTo>
                    <a:pt x="1364296" y="143591"/>
                  </a:lnTo>
                  <a:lnTo>
                    <a:pt x="1161096" y="0"/>
                  </a:lnTo>
                  <a:close/>
                </a:path>
              </a:pathLst>
            </a:custGeom>
            <a:solidFill>
              <a:srgbClr val="3183ED"/>
            </a:solidFill>
          </p:spPr>
        </p:sp>
        <p:sp>
          <p:nvSpPr>
            <p:cNvPr name="TextBox 27" id="27"/>
            <p:cNvSpPr txBox="true"/>
            <p:nvPr/>
          </p:nvSpPr>
          <p:spPr>
            <a:xfrm>
              <a:off x="152400" y="-47625"/>
              <a:ext cx="1059496" cy="334806"/>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FLEXIBLE CLINC SCHEDULES</a:t>
              </a:r>
            </a:p>
          </p:txBody>
        </p:sp>
      </p:grpSp>
      <p:sp>
        <p:nvSpPr>
          <p:cNvPr name="Freeform 28" id="28"/>
          <p:cNvSpPr/>
          <p:nvPr/>
        </p:nvSpPr>
        <p:spPr>
          <a:xfrm flipH="false" flipV="false" rot="-672207">
            <a:off x="5790438" y="1900021"/>
            <a:ext cx="5934437" cy="986600"/>
          </a:xfrm>
          <a:custGeom>
            <a:avLst/>
            <a:gdLst/>
            <a:ahLst/>
            <a:cxnLst/>
            <a:rect r="r" b="b" t="t" l="l"/>
            <a:pathLst>
              <a:path h="986600" w="5934437">
                <a:moveTo>
                  <a:pt x="0" y="0"/>
                </a:moveTo>
                <a:lnTo>
                  <a:pt x="5934437" y="0"/>
                </a:lnTo>
                <a:lnTo>
                  <a:pt x="5934437" y="986601"/>
                </a:lnTo>
                <a:lnTo>
                  <a:pt x="0" y="9866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9" id="29"/>
          <p:cNvSpPr/>
          <p:nvPr/>
        </p:nvSpPr>
        <p:spPr>
          <a:xfrm flipH="false" flipV="false" rot="0">
            <a:off x="5948617" y="2830533"/>
            <a:ext cx="5934437" cy="986600"/>
          </a:xfrm>
          <a:custGeom>
            <a:avLst/>
            <a:gdLst/>
            <a:ahLst/>
            <a:cxnLst/>
            <a:rect r="r" b="b" t="t" l="l"/>
            <a:pathLst>
              <a:path h="986600" w="5934437">
                <a:moveTo>
                  <a:pt x="0" y="0"/>
                </a:moveTo>
                <a:lnTo>
                  <a:pt x="5934437" y="0"/>
                </a:lnTo>
                <a:lnTo>
                  <a:pt x="5934437"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0" id="30"/>
          <p:cNvSpPr/>
          <p:nvPr/>
        </p:nvSpPr>
        <p:spPr>
          <a:xfrm flipH="false" flipV="false" rot="162124">
            <a:off x="5871482" y="7939198"/>
            <a:ext cx="5934437" cy="986600"/>
          </a:xfrm>
          <a:custGeom>
            <a:avLst/>
            <a:gdLst/>
            <a:ahLst/>
            <a:cxnLst/>
            <a:rect r="r" b="b" t="t" l="l"/>
            <a:pathLst>
              <a:path h="986600" w="5934437">
                <a:moveTo>
                  <a:pt x="0" y="0"/>
                </a:moveTo>
                <a:lnTo>
                  <a:pt x="5934437" y="0"/>
                </a:lnTo>
                <a:lnTo>
                  <a:pt x="5934437"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1" id="31"/>
          <p:cNvSpPr/>
          <p:nvPr/>
        </p:nvSpPr>
        <p:spPr>
          <a:xfrm flipH="false" flipV="false" rot="-643671">
            <a:off x="5871482" y="6591473"/>
            <a:ext cx="5934437" cy="986600"/>
          </a:xfrm>
          <a:custGeom>
            <a:avLst/>
            <a:gdLst/>
            <a:ahLst/>
            <a:cxnLst/>
            <a:rect r="r" b="b" t="t" l="l"/>
            <a:pathLst>
              <a:path h="986600" w="5934437">
                <a:moveTo>
                  <a:pt x="0" y="0"/>
                </a:moveTo>
                <a:lnTo>
                  <a:pt x="5934437" y="0"/>
                </a:lnTo>
                <a:lnTo>
                  <a:pt x="5934437" y="986600"/>
                </a:lnTo>
                <a:lnTo>
                  <a:pt x="0" y="986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2" id="32"/>
          <p:cNvSpPr/>
          <p:nvPr/>
        </p:nvSpPr>
        <p:spPr>
          <a:xfrm flipH="false" flipV="false" rot="399681">
            <a:off x="5949441" y="3850908"/>
            <a:ext cx="5778518" cy="960679"/>
          </a:xfrm>
          <a:custGeom>
            <a:avLst/>
            <a:gdLst/>
            <a:ahLst/>
            <a:cxnLst/>
            <a:rect r="r" b="b" t="t" l="l"/>
            <a:pathLst>
              <a:path h="960679" w="5778518">
                <a:moveTo>
                  <a:pt x="0" y="0"/>
                </a:moveTo>
                <a:lnTo>
                  <a:pt x="5778519" y="0"/>
                </a:lnTo>
                <a:lnTo>
                  <a:pt x="5778519" y="960678"/>
                </a:lnTo>
                <a:lnTo>
                  <a:pt x="0" y="9606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3" id="33"/>
          <p:cNvSpPr txBox="true"/>
          <p:nvPr/>
        </p:nvSpPr>
        <p:spPr>
          <a:xfrm rot="0">
            <a:off x="1779457" y="342806"/>
            <a:ext cx="14729086" cy="712470"/>
          </a:xfrm>
          <a:prstGeom prst="rect">
            <a:avLst/>
          </a:prstGeom>
        </p:spPr>
        <p:txBody>
          <a:bodyPr anchor="t" rtlCol="false" tIns="0" lIns="0" bIns="0" rIns="0">
            <a:spAutoFit/>
          </a:bodyPr>
          <a:lstStyle/>
          <a:p>
            <a:pPr algn="ctr">
              <a:lnSpc>
                <a:spcPts val="5879"/>
              </a:lnSpc>
            </a:pPr>
            <a:r>
              <a:rPr lang="en-US" sz="4199">
                <a:solidFill>
                  <a:srgbClr val="000000"/>
                </a:solidFill>
                <a:latin typeface="Pragmatica Bold"/>
              </a:rPr>
              <a:t>SOLUTIONS</a:t>
            </a:r>
          </a:p>
        </p:txBody>
      </p:sp>
      <p:grpSp>
        <p:nvGrpSpPr>
          <p:cNvPr name="Group 34" id="34"/>
          <p:cNvGrpSpPr/>
          <p:nvPr/>
        </p:nvGrpSpPr>
        <p:grpSpPr>
          <a:xfrm rot="0">
            <a:off x="12159770" y="4114017"/>
            <a:ext cx="5482490" cy="1269795"/>
            <a:chOff x="0" y="0"/>
            <a:chExt cx="1443948" cy="334432"/>
          </a:xfrm>
        </p:grpSpPr>
        <p:sp>
          <p:nvSpPr>
            <p:cNvPr name="Freeform 35" id="35"/>
            <p:cNvSpPr/>
            <p:nvPr/>
          </p:nvSpPr>
          <p:spPr>
            <a:xfrm flipH="false" flipV="false" rot="0">
              <a:off x="0" y="0"/>
              <a:ext cx="1443948" cy="334432"/>
            </a:xfrm>
            <a:custGeom>
              <a:avLst/>
              <a:gdLst/>
              <a:ahLst/>
              <a:cxnLst/>
              <a:rect r="r" b="b" t="t" l="l"/>
              <a:pathLst>
                <a:path h="334432" w="1443948">
                  <a:moveTo>
                    <a:pt x="1240748" y="0"/>
                  </a:moveTo>
                  <a:lnTo>
                    <a:pt x="203200" y="0"/>
                  </a:lnTo>
                  <a:lnTo>
                    <a:pt x="0" y="167216"/>
                  </a:lnTo>
                  <a:lnTo>
                    <a:pt x="203200" y="334432"/>
                  </a:lnTo>
                  <a:lnTo>
                    <a:pt x="1240748" y="334432"/>
                  </a:lnTo>
                  <a:lnTo>
                    <a:pt x="1443948" y="167216"/>
                  </a:lnTo>
                  <a:lnTo>
                    <a:pt x="1240748" y="0"/>
                  </a:lnTo>
                  <a:close/>
                </a:path>
              </a:pathLst>
            </a:custGeom>
            <a:solidFill>
              <a:srgbClr val="0097B2"/>
            </a:solidFill>
          </p:spPr>
        </p:sp>
        <p:sp>
          <p:nvSpPr>
            <p:cNvPr name="TextBox 36" id="36"/>
            <p:cNvSpPr txBox="true"/>
            <p:nvPr/>
          </p:nvSpPr>
          <p:spPr>
            <a:xfrm>
              <a:off x="152400" y="-47625"/>
              <a:ext cx="1139148" cy="382057"/>
            </a:xfrm>
            <a:prstGeom prst="rect">
              <a:avLst/>
            </a:prstGeom>
          </p:spPr>
          <p:txBody>
            <a:bodyPr anchor="ctr" rtlCol="false" tIns="50800" lIns="50800" bIns="50800" rIns="50800"/>
            <a:lstStyle/>
            <a:p>
              <a:pPr algn="ctr">
                <a:lnSpc>
                  <a:spcPts val="3079"/>
                </a:lnSpc>
              </a:pPr>
              <a:r>
                <a:rPr lang="en-US" sz="2199">
                  <a:solidFill>
                    <a:srgbClr val="1D1D1E"/>
                  </a:solidFill>
                  <a:latin typeface="Barlow Bold"/>
                </a:rPr>
                <a:t>BE INTERSECTIONAL</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5782077" y="140883"/>
            <a:ext cx="2066193" cy="1775634"/>
            <a:chOff x="0" y="0"/>
            <a:chExt cx="812800" cy="698500"/>
          </a:xfrm>
        </p:grpSpPr>
        <p:sp>
          <p:nvSpPr>
            <p:cNvPr name="Freeform 3" id="3"/>
            <p:cNvSpPr/>
            <p:nvPr/>
          </p:nvSpPr>
          <p:spPr>
            <a:xfrm flipH="false" flipV="false" rot="0">
              <a:off x="27341" y="0"/>
              <a:ext cx="758117" cy="698500"/>
            </a:xfrm>
            <a:custGeom>
              <a:avLst/>
              <a:gdLst/>
              <a:ahLst/>
              <a:cxnLst/>
              <a:rect r="r" b="b" t="t" l="l"/>
              <a:pathLst>
                <a:path h="698500" w="758117">
                  <a:moveTo>
                    <a:pt x="713855" y="472319"/>
                  </a:moveTo>
                  <a:lnTo>
                    <a:pt x="653863" y="575431"/>
                  </a:lnTo>
                  <a:cubicBezTo>
                    <a:pt x="609531" y="651626"/>
                    <a:pt x="528028" y="698500"/>
                    <a:pt x="439875" y="698500"/>
                  </a:cubicBezTo>
                  <a:lnTo>
                    <a:pt x="318243" y="698500"/>
                  </a:lnTo>
                  <a:cubicBezTo>
                    <a:pt x="230090" y="698500"/>
                    <a:pt x="148587" y="651626"/>
                    <a:pt x="104255" y="575431"/>
                  </a:cubicBezTo>
                  <a:lnTo>
                    <a:pt x="44263" y="472319"/>
                  </a:lnTo>
                  <a:cubicBezTo>
                    <a:pt x="0" y="396243"/>
                    <a:pt x="0" y="302257"/>
                    <a:pt x="44263" y="226181"/>
                  </a:cubicBezTo>
                  <a:lnTo>
                    <a:pt x="104255" y="123069"/>
                  </a:lnTo>
                  <a:cubicBezTo>
                    <a:pt x="148587" y="46874"/>
                    <a:pt x="230090" y="0"/>
                    <a:pt x="318243" y="0"/>
                  </a:cubicBezTo>
                  <a:lnTo>
                    <a:pt x="439875" y="0"/>
                  </a:lnTo>
                  <a:cubicBezTo>
                    <a:pt x="528028" y="0"/>
                    <a:pt x="609531" y="46874"/>
                    <a:pt x="653863" y="123069"/>
                  </a:cubicBezTo>
                  <a:lnTo>
                    <a:pt x="713855" y="226181"/>
                  </a:lnTo>
                  <a:cubicBezTo>
                    <a:pt x="758118" y="302257"/>
                    <a:pt x="758118" y="396243"/>
                    <a:pt x="713855" y="472319"/>
                  </a:cubicBezTo>
                  <a:close/>
                </a:path>
              </a:pathLst>
            </a:custGeom>
            <a:solidFill>
              <a:srgbClr val="1F3B80"/>
            </a:solidFill>
            <a:ln cap="rnd">
              <a:noFill/>
              <a:prstDash val="solid"/>
              <a:round/>
            </a:ln>
          </p:spPr>
        </p:sp>
        <p:sp>
          <p:nvSpPr>
            <p:cNvPr name="TextBox 4" id="4"/>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795271" y="1275690"/>
            <a:ext cx="14697458" cy="7503034"/>
          </a:xfrm>
          <a:prstGeom prst="rect">
            <a:avLst/>
          </a:prstGeom>
        </p:spPr>
        <p:txBody>
          <a:bodyPr anchor="t" rtlCol="false" tIns="0" lIns="0" bIns="0" rIns="0">
            <a:spAutoFit/>
          </a:bodyPr>
          <a:lstStyle/>
          <a:p>
            <a:pPr>
              <a:lnSpc>
                <a:spcPts val="6635"/>
              </a:lnSpc>
            </a:pPr>
            <a:r>
              <a:rPr lang="en-US" sz="4199" spc="-79">
                <a:solidFill>
                  <a:srgbClr val="000000"/>
                </a:solidFill>
                <a:latin typeface="Barlow"/>
              </a:rPr>
              <a:t>“I think if we are all a little more conscious and receptive, a little kinder and accommodating, a little patient and understanding, and a lot more eager to learn, unlearn, and relearn, we may have a very good shot at building a society where stigma based on race, religion, social status, gender, and sexual orientation is non-existent or at least very minimal.  Everything is interconnected, if we want to advance reproductive health devoid of stigma and racism, we have to build a society that is willing to change.”</a:t>
            </a:r>
          </a:p>
          <a:p>
            <a:pPr algn="ctr">
              <a:lnSpc>
                <a:spcPts val="6635"/>
              </a:lnSpc>
            </a:pPr>
            <a:r>
              <a:rPr lang="en-US" sz="4199" spc="-79">
                <a:solidFill>
                  <a:srgbClr val="000000"/>
                </a:solidFill>
                <a:latin typeface="Barlow"/>
              </a:rPr>
              <a:t> </a:t>
            </a:r>
            <a:r>
              <a:rPr lang="en-US" sz="4199" spc="-79">
                <a:solidFill>
                  <a:srgbClr val="000000"/>
                </a:solidFill>
                <a:latin typeface="Barlow Italics"/>
              </a:rPr>
              <a:t>- ACB Physician in Canada, M.</a:t>
            </a:r>
          </a:p>
        </p:txBody>
      </p:sp>
      <p:sp>
        <p:nvSpPr>
          <p:cNvPr name="Freeform 6" id="6"/>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3"/>
            <a:stretch>
              <a:fillRect l="0" t="0" r="0" b="0"/>
            </a:stretch>
          </a:blipFill>
        </p:spPr>
      </p:sp>
      <p:sp>
        <p:nvSpPr>
          <p:cNvPr name="Freeform 7" id="7"/>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6256506" y="508632"/>
            <a:ext cx="1117334" cy="1040137"/>
          </a:xfrm>
          <a:custGeom>
            <a:avLst/>
            <a:gdLst/>
            <a:ahLst/>
            <a:cxnLst/>
            <a:rect r="r" b="b" t="t" l="l"/>
            <a:pathLst>
              <a:path h="1040137" w="1117334">
                <a:moveTo>
                  <a:pt x="0" y="0"/>
                </a:moveTo>
                <a:lnTo>
                  <a:pt x="1117334" y="0"/>
                </a:lnTo>
                <a:lnTo>
                  <a:pt x="1117334" y="1040136"/>
                </a:lnTo>
                <a:lnTo>
                  <a:pt x="0" y="10401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1735264" y="1889915"/>
            <a:ext cx="15775046" cy="6318250"/>
          </a:xfrm>
          <a:prstGeom prst="rect">
            <a:avLst/>
          </a:prstGeom>
        </p:spPr>
        <p:txBody>
          <a:bodyPr anchor="t" rtlCol="false" tIns="0" lIns="0" bIns="0" rIns="0">
            <a:spAutoFit/>
          </a:bodyPr>
          <a:lstStyle/>
          <a:p>
            <a:pPr>
              <a:lnSpc>
                <a:spcPts val="5599"/>
              </a:lnSpc>
            </a:pPr>
            <a:r>
              <a:rPr lang="en-US" sz="3999">
                <a:solidFill>
                  <a:srgbClr val="000000"/>
                </a:solidFill>
                <a:latin typeface="Clear Sans"/>
              </a:rPr>
              <a:t>Although, greater effort should be put into making policies and laws that address many of the identified barriers to SRH access, the commitment to improving access to SRH care within ACB communities across Canada is a collective one involving everyone in the healthcare system.</a:t>
            </a:r>
          </a:p>
          <a:p>
            <a:pPr algn="l" marL="0" indent="0" lvl="0">
              <a:lnSpc>
                <a:spcPts val="5599"/>
              </a:lnSpc>
            </a:pPr>
            <a:r>
              <a:rPr lang="en-US" sz="3999">
                <a:solidFill>
                  <a:srgbClr val="000000"/>
                </a:solidFill>
                <a:latin typeface="Clear Sans"/>
              </a:rPr>
              <a:t>It is our responsibility to seek and gain knowledge, build necessary skills, and receive training on the best ways of providing optimal care to ACB folks as they access services within the healthcare system.</a:t>
            </a:r>
          </a:p>
        </p:txBody>
      </p:sp>
      <p:grpSp>
        <p:nvGrpSpPr>
          <p:cNvPr name="Group 3" id="3"/>
          <p:cNvGrpSpPr/>
          <p:nvPr/>
        </p:nvGrpSpPr>
        <p:grpSpPr>
          <a:xfrm rot="1389679">
            <a:off x="16135111" y="854739"/>
            <a:ext cx="727472" cy="846513"/>
            <a:chOff x="0" y="0"/>
            <a:chExt cx="698500" cy="812800"/>
          </a:xfrm>
        </p:grpSpPr>
        <p:sp>
          <p:nvSpPr>
            <p:cNvPr name="Freeform 4" id="4"/>
            <p:cNvSpPr/>
            <p:nvPr/>
          </p:nvSpPr>
          <p:spPr>
            <a:xfrm flipH="false" flipV="false" rot="0">
              <a:off x="0" y="3512"/>
              <a:ext cx="698500" cy="805775"/>
            </a:xfrm>
            <a:custGeom>
              <a:avLst/>
              <a:gdLst/>
              <a:ahLst/>
              <a:cxnLst/>
              <a:rect r="r" b="b" t="t" l="l"/>
              <a:pathLst>
                <a:path h="805775" w="698500">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true">
              <a:gsLst>
                <a:gs pos="0">
                  <a:srgbClr val="3183ED">
                    <a:alpha val="100000"/>
                  </a:srgbClr>
                </a:gs>
                <a:gs pos="100000">
                  <a:srgbClr val="86E2FF">
                    <a:alpha val="100000"/>
                  </a:srgbClr>
                </a:gs>
              </a:gsLst>
              <a:lin ang="5400000"/>
            </a:gradFill>
            <a:ln cap="sq">
              <a:noFill/>
              <a:prstDash val="solid"/>
              <a:miter/>
            </a:ln>
          </p:spPr>
        </p:sp>
        <p:sp>
          <p:nvSpPr>
            <p:cNvPr name="TextBox 5" id="5"/>
            <p:cNvSpPr txBox="true"/>
            <p:nvPr/>
          </p:nvSpPr>
          <p:spPr>
            <a:xfrm>
              <a:off x="0" y="92075"/>
              <a:ext cx="698500" cy="58102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1430596">
            <a:off x="15956781" y="647228"/>
            <a:ext cx="1084133" cy="1261537"/>
            <a:chOff x="0" y="0"/>
            <a:chExt cx="698500" cy="812800"/>
          </a:xfrm>
        </p:grpSpPr>
        <p:sp>
          <p:nvSpPr>
            <p:cNvPr name="Freeform 7" id="7"/>
            <p:cNvSpPr/>
            <p:nvPr/>
          </p:nvSpPr>
          <p:spPr>
            <a:xfrm flipH="false" flipV="false" rot="0">
              <a:off x="0" y="12963"/>
              <a:ext cx="698500" cy="786874"/>
            </a:xfrm>
            <a:custGeom>
              <a:avLst/>
              <a:gdLst/>
              <a:ahLst/>
              <a:cxnLst/>
              <a:rect r="r" b="b" t="t" l="l"/>
              <a:pathLst>
                <a:path h="786874" w="698500">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86E2FF">
                      <a:alpha val="100000"/>
                    </a:srgbClr>
                  </a:gs>
                </a:gsLst>
                <a:lin ang="5400000"/>
              </a:gradFill>
              <a:prstDash val="solid"/>
              <a:miter/>
            </a:ln>
          </p:spPr>
        </p:sp>
        <p:sp>
          <p:nvSpPr>
            <p:cNvPr name="TextBox 8" id="8"/>
            <p:cNvSpPr txBox="true"/>
            <p:nvPr/>
          </p:nvSpPr>
          <p:spPr>
            <a:xfrm>
              <a:off x="0" y="92075"/>
              <a:ext cx="698500" cy="58102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14997055" y="139939"/>
            <a:ext cx="1051985" cy="1224128"/>
            <a:chOff x="0" y="0"/>
            <a:chExt cx="698500" cy="812800"/>
          </a:xfrm>
        </p:grpSpPr>
        <p:sp>
          <p:nvSpPr>
            <p:cNvPr name="Freeform 10" id="10"/>
            <p:cNvSpPr/>
            <p:nvPr/>
          </p:nvSpPr>
          <p:spPr>
            <a:xfrm flipH="false" flipV="false" rot="0">
              <a:off x="0" y="13359"/>
              <a:ext cx="698500" cy="786082"/>
            </a:xfrm>
            <a:custGeom>
              <a:avLst/>
              <a:gdLst/>
              <a:ahLst/>
              <a:cxnLst/>
              <a:rect r="r" b="b" t="t" l="l"/>
              <a:pathLst>
                <a:path h="786082" w="698500">
                  <a:moveTo>
                    <a:pt x="409382" y="21627"/>
                  </a:moveTo>
                  <a:lnTo>
                    <a:pt x="638368" y="154855"/>
                  </a:lnTo>
                  <a:cubicBezTo>
                    <a:pt x="675597" y="176516"/>
                    <a:pt x="698500" y="216338"/>
                    <a:pt x="698500" y="259410"/>
                  </a:cubicBezTo>
                  <a:lnTo>
                    <a:pt x="698500" y="526672"/>
                  </a:lnTo>
                  <a:cubicBezTo>
                    <a:pt x="698500" y="569744"/>
                    <a:pt x="675597" y="609566"/>
                    <a:pt x="638368" y="631227"/>
                  </a:cubicBezTo>
                  <a:lnTo>
                    <a:pt x="409382" y="764455"/>
                  </a:lnTo>
                  <a:cubicBezTo>
                    <a:pt x="372211" y="786082"/>
                    <a:pt x="326289" y="786082"/>
                    <a:pt x="289118" y="764455"/>
                  </a:cubicBezTo>
                  <a:lnTo>
                    <a:pt x="60132" y="631227"/>
                  </a:lnTo>
                  <a:cubicBezTo>
                    <a:pt x="22903" y="609566"/>
                    <a:pt x="0" y="569744"/>
                    <a:pt x="0" y="526672"/>
                  </a:cubicBezTo>
                  <a:lnTo>
                    <a:pt x="0" y="259410"/>
                  </a:lnTo>
                  <a:cubicBezTo>
                    <a:pt x="0" y="216338"/>
                    <a:pt x="22903" y="176516"/>
                    <a:pt x="60132" y="154855"/>
                  </a:cubicBezTo>
                  <a:lnTo>
                    <a:pt x="289118" y="21627"/>
                  </a:lnTo>
                  <a:cubicBezTo>
                    <a:pt x="326289" y="0"/>
                    <a:pt x="372211" y="0"/>
                    <a:pt x="409382" y="21627"/>
                  </a:cubicBezTo>
                  <a:close/>
                </a:path>
              </a:pathLst>
            </a:custGeom>
            <a:solidFill>
              <a:srgbClr val="000000">
                <a:alpha val="0"/>
              </a:srgbClr>
            </a:solidFill>
            <a:ln w="133350" cap="sq">
              <a:gradFill>
                <a:gsLst>
                  <a:gs pos="0">
                    <a:srgbClr val="3183ED">
                      <a:alpha val="100000"/>
                    </a:srgbClr>
                  </a:gs>
                  <a:gs pos="100000">
                    <a:srgbClr val="86E2FF">
                      <a:alpha val="100000"/>
                    </a:srgbClr>
                  </a:gs>
                </a:gsLst>
                <a:lin ang="5400000"/>
              </a:gradFill>
              <a:prstDash val="solid"/>
              <a:miter/>
            </a:ln>
          </p:spPr>
        </p:sp>
        <p:sp>
          <p:nvSpPr>
            <p:cNvPr name="TextBox 11" id="11"/>
            <p:cNvSpPr txBox="true"/>
            <p:nvPr/>
          </p:nvSpPr>
          <p:spPr>
            <a:xfrm>
              <a:off x="0" y="92075"/>
              <a:ext cx="698500" cy="581025"/>
            </a:xfrm>
            <a:prstGeom prst="rect">
              <a:avLst/>
            </a:prstGeom>
          </p:spPr>
          <p:txBody>
            <a:bodyPr anchor="ctr" rtlCol="false" tIns="120277" lIns="120277" bIns="120277" rIns="120277"/>
            <a:lstStyle/>
            <a:p>
              <a:pPr algn="ctr">
                <a:lnSpc>
                  <a:spcPts val="2659"/>
                </a:lnSpc>
              </a:pPr>
            </a:p>
          </p:txBody>
        </p:sp>
      </p:grpSp>
      <p:grpSp>
        <p:nvGrpSpPr>
          <p:cNvPr name="Group 12" id="12"/>
          <p:cNvGrpSpPr/>
          <p:nvPr/>
        </p:nvGrpSpPr>
        <p:grpSpPr>
          <a:xfrm rot="970786">
            <a:off x="2037432" y="8365348"/>
            <a:ext cx="727472" cy="846513"/>
            <a:chOff x="0" y="0"/>
            <a:chExt cx="698500" cy="812800"/>
          </a:xfrm>
        </p:grpSpPr>
        <p:sp>
          <p:nvSpPr>
            <p:cNvPr name="Freeform 13" id="13"/>
            <p:cNvSpPr/>
            <p:nvPr/>
          </p:nvSpPr>
          <p:spPr>
            <a:xfrm flipH="false" flipV="false" rot="0">
              <a:off x="0" y="3512"/>
              <a:ext cx="698500" cy="805775"/>
            </a:xfrm>
            <a:custGeom>
              <a:avLst/>
              <a:gdLst/>
              <a:ahLst/>
              <a:cxnLst/>
              <a:rect r="r" b="b" t="t" l="l"/>
              <a:pathLst>
                <a:path h="805775" w="698500">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true">
              <a:gsLst>
                <a:gs pos="0">
                  <a:srgbClr val="3183ED">
                    <a:alpha val="100000"/>
                  </a:srgbClr>
                </a:gs>
                <a:gs pos="100000">
                  <a:srgbClr val="86E2FF">
                    <a:alpha val="100000"/>
                  </a:srgbClr>
                </a:gs>
              </a:gsLst>
              <a:lin ang="5400000"/>
            </a:gradFill>
            <a:ln cap="sq">
              <a:noFill/>
              <a:prstDash val="solid"/>
              <a:miter/>
            </a:ln>
          </p:spPr>
        </p:sp>
        <p:sp>
          <p:nvSpPr>
            <p:cNvPr name="TextBox 14" id="14"/>
            <p:cNvSpPr txBox="true"/>
            <p:nvPr/>
          </p:nvSpPr>
          <p:spPr>
            <a:xfrm>
              <a:off x="0" y="92075"/>
              <a:ext cx="698500" cy="58102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1143401">
            <a:off x="1859102" y="8157837"/>
            <a:ext cx="1084133" cy="1261537"/>
            <a:chOff x="0" y="0"/>
            <a:chExt cx="698500" cy="812800"/>
          </a:xfrm>
        </p:grpSpPr>
        <p:sp>
          <p:nvSpPr>
            <p:cNvPr name="Freeform 16" id="16"/>
            <p:cNvSpPr/>
            <p:nvPr/>
          </p:nvSpPr>
          <p:spPr>
            <a:xfrm flipH="false" flipV="false" rot="0">
              <a:off x="0" y="12963"/>
              <a:ext cx="698500" cy="786874"/>
            </a:xfrm>
            <a:custGeom>
              <a:avLst/>
              <a:gdLst/>
              <a:ahLst/>
              <a:cxnLst/>
              <a:rect r="r" b="b" t="t" l="l"/>
              <a:pathLst>
                <a:path h="786874" w="698500">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86E2FF">
                      <a:alpha val="100000"/>
                    </a:srgbClr>
                  </a:gs>
                </a:gsLst>
                <a:lin ang="5400000"/>
              </a:gradFill>
              <a:prstDash val="solid"/>
              <a:miter/>
            </a:ln>
          </p:spPr>
        </p:sp>
        <p:sp>
          <p:nvSpPr>
            <p:cNvPr name="TextBox 17" id="17"/>
            <p:cNvSpPr txBox="true"/>
            <p:nvPr/>
          </p:nvSpPr>
          <p:spPr>
            <a:xfrm>
              <a:off x="0" y="92075"/>
              <a:ext cx="698500" cy="581025"/>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4361301">
            <a:off x="1028700" y="9025463"/>
            <a:ext cx="1084133" cy="1261537"/>
            <a:chOff x="0" y="0"/>
            <a:chExt cx="698500" cy="812800"/>
          </a:xfrm>
        </p:grpSpPr>
        <p:sp>
          <p:nvSpPr>
            <p:cNvPr name="Freeform 19" id="19"/>
            <p:cNvSpPr/>
            <p:nvPr/>
          </p:nvSpPr>
          <p:spPr>
            <a:xfrm flipH="false" flipV="false" rot="0">
              <a:off x="0" y="12963"/>
              <a:ext cx="698500" cy="786874"/>
            </a:xfrm>
            <a:custGeom>
              <a:avLst/>
              <a:gdLst/>
              <a:ahLst/>
              <a:cxnLst/>
              <a:rect r="r" b="b" t="t" l="l"/>
              <a:pathLst>
                <a:path h="786874" w="698500">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86E2FF">
                      <a:alpha val="100000"/>
                    </a:srgbClr>
                  </a:gs>
                </a:gsLst>
                <a:lin ang="5400000"/>
              </a:gradFill>
              <a:prstDash val="solid"/>
              <a:miter/>
            </a:ln>
          </p:spPr>
        </p:sp>
        <p:sp>
          <p:nvSpPr>
            <p:cNvPr name="TextBox 20" id="20"/>
            <p:cNvSpPr txBox="true"/>
            <p:nvPr/>
          </p:nvSpPr>
          <p:spPr>
            <a:xfrm>
              <a:off x="0" y="92075"/>
              <a:ext cx="698500" cy="581025"/>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5482292">
            <a:off x="823187" y="1905251"/>
            <a:ext cx="669222" cy="810150"/>
            <a:chOff x="0" y="0"/>
            <a:chExt cx="671411" cy="812800"/>
          </a:xfrm>
        </p:grpSpPr>
        <p:sp>
          <p:nvSpPr>
            <p:cNvPr name="Freeform 22" id="22"/>
            <p:cNvSpPr/>
            <p:nvPr/>
          </p:nvSpPr>
          <p:spPr>
            <a:xfrm flipH="false" flipV="false" rot="0">
              <a:off x="0" y="21816"/>
              <a:ext cx="671411" cy="769167"/>
            </a:xfrm>
            <a:custGeom>
              <a:avLst/>
              <a:gdLst/>
              <a:ahLst/>
              <a:cxnLst/>
              <a:rect r="r" b="b" t="t" l="l"/>
              <a:pathLst>
                <a:path h="769167" w="671411">
                  <a:moveTo>
                    <a:pt x="429261" y="34812"/>
                  </a:moveTo>
                  <a:lnTo>
                    <a:pt x="577856" y="124756"/>
                  </a:lnTo>
                  <a:cubicBezTo>
                    <a:pt x="635931" y="159908"/>
                    <a:pt x="671411" y="222857"/>
                    <a:pt x="671411" y="290743"/>
                  </a:cubicBezTo>
                  <a:lnTo>
                    <a:pt x="671411" y="478425"/>
                  </a:lnTo>
                  <a:cubicBezTo>
                    <a:pt x="671411" y="546311"/>
                    <a:pt x="635931" y="609260"/>
                    <a:pt x="577856" y="644412"/>
                  </a:cubicBezTo>
                  <a:lnTo>
                    <a:pt x="429261" y="734356"/>
                  </a:lnTo>
                  <a:cubicBezTo>
                    <a:pt x="371748" y="769168"/>
                    <a:pt x="299663" y="769168"/>
                    <a:pt x="242150" y="734356"/>
                  </a:cubicBezTo>
                  <a:lnTo>
                    <a:pt x="93555" y="644412"/>
                  </a:lnTo>
                  <a:cubicBezTo>
                    <a:pt x="35480" y="609260"/>
                    <a:pt x="0" y="546311"/>
                    <a:pt x="0" y="478425"/>
                  </a:cubicBezTo>
                  <a:lnTo>
                    <a:pt x="0" y="290743"/>
                  </a:lnTo>
                  <a:cubicBezTo>
                    <a:pt x="0" y="222857"/>
                    <a:pt x="35480" y="159908"/>
                    <a:pt x="93555" y="124756"/>
                  </a:cubicBezTo>
                  <a:lnTo>
                    <a:pt x="242150" y="34812"/>
                  </a:lnTo>
                  <a:cubicBezTo>
                    <a:pt x="299663" y="0"/>
                    <a:pt x="371748" y="0"/>
                    <a:pt x="429261" y="34812"/>
                  </a:cubicBezTo>
                  <a:close/>
                </a:path>
              </a:pathLst>
            </a:custGeom>
            <a:solidFill>
              <a:srgbClr val="000000">
                <a:alpha val="0"/>
              </a:srgbClr>
            </a:solidFill>
            <a:ln w="114300" cap="sq">
              <a:gradFill>
                <a:gsLst>
                  <a:gs pos="0">
                    <a:srgbClr val="112D4E">
                      <a:alpha val="100000"/>
                    </a:srgbClr>
                  </a:gs>
                  <a:gs pos="50000">
                    <a:srgbClr val="255389">
                      <a:alpha val="100000"/>
                    </a:srgbClr>
                  </a:gs>
                  <a:gs pos="100000">
                    <a:srgbClr val="227BBB">
                      <a:alpha val="100000"/>
                    </a:srgbClr>
                  </a:gs>
                </a:gsLst>
                <a:lin ang="5400000"/>
              </a:gradFill>
              <a:prstDash val="solid"/>
              <a:miter/>
            </a:ln>
          </p:spPr>
        </p:sp>
        <p:sp>
          <p:nvSpPr>
            <p:cNvPr name="TextBox 23" id="23"/>
            <p:cNvSpPr txBox="true"/>
            <p:nvPr/>
          </p:nvSpPr>
          <p:spPr>
            <a:xfrm>
              <a:off x="0" y="92075"/>
              <a:ext cx="671411" cy="581025"/>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5482292">
            <a:off x="841557" y="5491872"/>
            <a:ext cx="769284" cy="895167"/>
            <a:chOff x="0" y="0"/>
            <a:chExt cx="698500" cy="812800"/>
          </a:xfrm>
        </p:grpSpPr>
        <p:sp>
          <p:nvSpPr>
            <p:cNvPr name="Freeform 25" id="25"/>
            <p:cNvSpPr/>
            <p:nvPr/>
          </p:nvSpPr>
          <p:spPr>
            <a:xfrm flipH="false" flipV="false" rot="0">
              <a:off x="0" y="18268"/>
              <a:ext cx="698500" cy="776264"/>
            </a:xfrm>
            <a:custGeom>
              <a:avLst/>
              <a:gdLst/>
              <a:ahLst/>
              <a:cxnLst/>
              <a:rect r="r" b="b" t="t" l="l"/>
              <a:pathLst>
                <a:path h="776264" w="698500">
                  <a:moveTo>
                    <a:pt x="431479" y="29574"/>
                  </a:moveTo>
                  <a:lnTo>
                    <a:pt x="616271" y="137090"/>
                  </a:lnTo>
                  <a:cubicBezTo>
                    <a:pt x="667181" y="166710"/>
                    <a:pt x="698500" y="221167"/>
                    <a:pt x="698500" y="280066"/>
                  </a:cubicBezTo>
                  <a:lnTo>
                    <a:pt x="698500" y="496198"/>
                  </a:lnTo>
                  <a:cubicBezTo>
                    <a:pt x="698500" y="555097"/>
                    <a:pt x="667181" y="609554"/>
                    <a:pt x="616271" y="639174"/>
                  </a:cubicBezTo>
                  <a:lnTo>
                    <a:pt x="431479" y="746690"/>
                  </a:lnTo>
                  <a:cubicBezTo>
                    <a:pt x="380648" y="776264"/>
                    <a:pt x="317852" y="776264"/>
                    <a:pt x="267021" y="746690"/>
                  </a:cubicBezTo>
                  <a:lnTo>
                    <a:pt x="82229" y="639174"/>
                  </a:lnTo>
                  <a:cubicBezTo>
                    <a:pt x="31319" y="609554"/>
                    <a:pt x="0" y="555097"/>
                    <a:pt x="0" y="496198"/>
                  </a:cubicBezTo>
                  <a:lnTo>
                    <a:pt x="0" y="280066"/>
                  </a:lnTo>
                  <a:cubicBezTo>
                    <a:pt x="0" y="221167"/>
                    <a:pt x="31319" y="166710"/>
                    <a:pt x="82229" y="137090"/>
                  </a:cubicBezTo>
                  <a:lnTo>
                    <a:pt x="267021" y="29574"/>
                  </a:lnTo>
                  <a:cubicBezTo>
                    <a:pt x="317852" y="0"/>
                    <a:pt x="380648" y="0"/>
                    <a:pt x="431479" y="29574"/>
                  </a:cubicBezTo>
                  <a:close/>
                </a:path>
              </a:pathLst>
            </a:custGeom>
            <a:solidFill>
              <a:srgbClr val="000000">
                <a:alpha val="0"/>
              </a:srgbClr>
            </a:solidFill>
            <a:ln w="114300" cap="sq">
              <a:gradFill>
                <a:gsLst>
                  <a:gs pos="0">
                    <a:srgbClr val="112D4E">
                      <a:alpha val="100000"/>
                    </a:srgbClr>
                  </a:gs>
                  <a:gs pos="50000">
                    <a:srgbClr val="255389">
                      <a:alpha val="100000"/>
                    </a:srgbClr>
                  </a:gs>
                  <a:gs pos="100000">
                    <a:srgbClr val="2A96E4">
                      <a:alpha val="100000"/>
                    </a:srgbClr>
                  </a:gs>
                </a:gsLst>
                <a:lin ang="5400000"/>
              </a:gradFill>
              <a:prstDash val="solid"/>
              <a:miter/>
            </a:ln>
          </p:spPr>
        </p:sp>
        <p:sp>
          <p:nvSpPr>
            <p:cNvPr name="TextBox 26" id="26"/>
            <p:cNvSpPr txBox="true"/>
            <p:nvPr/>
          </p:nvSpPr>
          <p:spPr>
            <a:xfrm>
              <a:off x="0" y="92075"/>
              <a:ext cx="698500" cy="581025"/>
            </a:xfrm>
            <a:prstGeom prst="rect">
              <a:avLst/>
            </a:prstGeom>
          </p:spPr>
          <p:txBody>
            <a:bodyPr anchor="ctr" rtlCol="false" tIns="50800" lIns="50800" bIns="50800" rIns="50800"/>
            <a:lstStyle/>
            <a:p>
              <a:pPr algn="ctr">
                <a:lnSpc>
                  <a:spcPts val="2659"/>
                </a:lnSpc>
              </a:pPr>
            </a:p>
          </p:txBody>
        </p:sp>
      </p:grpSp>
      <p:sp>
        <p:nvSpPr>
          <p:cNvPr name="Freeform 27" id="27"/>
          <p:cNvSpPr/>
          <p:nvPr/>
        </p:nvSpPr>
        <p:spPr>
          <a:xfrm flipH="false" flipV="false" rot="0">
            <a:off x="17081772" y="9680899"/>
            <a:ext cx="1082528" cy="461878"/>
          </a:xfrm>
          <a:custGeom>
            <a:avLst/>
            <a:gdLst/>
            <a:ahLst/>
            <a:cxnLst/>
            <a:rect r="r" b="b" t="t" l="l"/>
            <a:pathLst>
              <a:path h="461878" w="1082528">
                <a:moveTo>
                  <a:pt x="0" y="0"/>
                </a:moveTo>
                <a:lnTo>
                  <a:pt x="1082528" y="0"/>
                </a:lnTo>
                <a:lnTo>
                  <a:pt x="1082528" y="461879"/>
                </a:lnTo>
                <a:lnTo>
                  <a:pt x="0" y="461879"/>
                </a:lnTo>
                <a:lnTo>
                  <a:pt x="0" y="0"/>
                </a:lnTo>
                <a:close/>
              </a:path>
            </a:pathLst>
          </a:custGeom>
          <a:blipFill>
            <a:blip r:embed="rId3"/>
            <a:stretch>
              <a:fillRect l="0" t="0" r="0" b="0"/>
            </a:stretch>
          </a:blipFill>
        </p:spPr>
      </p:sp>
      <p:sp>
        <p:nvSpPr>
          <p:cNvPr name="Freeform 28" id="28"/>
          <p:cNvSpPr/>
          <p:nvPr/>
        </p:nvSpPr>
        <p:spPr>
          <a:xfrm flipH="false" flipV="false" rot="0">
            <a:off x="16135111" y="8038622"/>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4"/>
            <a:stretch>
              <a:fillRect l="0" t="0" r="0" b="0"/>
            </a:stretch>
          </a:blipFill>
        </p:spPr>
      </p:sp>
      <p:sp>
        <p:nvSpPr>
          <p:cNvPr name="TextBox 29" id="29"/>
          <p:cNvSpPr txBox="true"/>
          <p:nvPr/>
        </p:nvSpPr>
        <p:spPr>
          <a:xfrm rot="0">
            <a:off x="6604619" y="783111"/>
            <a:ext cx="5078762" cy="84391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CONCLUSION</a:t>
            </a:r>
          </a:p>
        </p:txBody>
      </p:sp>
      <p:sp>
        <p:nvSpPr>
          <p:cNvPr name="TextBox 30" id="30"/>
          <p:cNvSpPr txBox="true"/>
          <p:nvPr/>
        </p:nvSpPr>
        <p:spPr>
          <a:xfrm rot="0">
            <a:off x="711249" y="2101412"/>
            <a:ext cx="893099" cy="379729"/>
          </a:xfrm>
          <a:prstGeom prst="rect">
            <a:avLst/>
          </a:prstGeom>
        </p:spPr>
        <p:txBody>
          <a:bodyPr anchor="t" rtlCol="false" tIns="0" lIns="0" bIns="0" rIns="0">
            <a:spAutoFit/>
          </a:bodyPr>
          <a:lstStyle/>
          <a:p>
            <a:pPr algn="ctr">
              <a:lnSpc>
                <a:spcPts val="3220"/>
              </a:lnSpc>
            </a:pPr>
            <a:r>
              <a:rPr lang="en-US" sz="2300">
                <a:solidFill>
                  <a:srgbClr val="000000"/>
                </a:solidFill>
                <a:latin typeface="Pragmatica Bold"/>
              </a:rPr>
              <a:t>1</a:t>
            </a:r>
          </a:p>
        </p:txBody>
      </p:sp>
      <p:sp>
        <p:nvSpPr>
          <p:cNvPr name="TextBox 31" id="31"/>
          <p:cNvSpPr txBox="true"/>
          <p:nvPr/>
        </p:nvSpPr>
        <p:spPr>
          <a:xfrm rot="0">
            <a:off x="744831" y="5730541"/>
            <a:ext cx="893099" cy="379729"/>
          </a:xfrm>
          <a:prstGeom prst="rect">
            <a:avLst/>
          </a:prstGeom>
        </p:spPr>
        <p:txBody>
          <a:bodyPr anchor="t" rtlCol="false" tIns="0" lIns="0" bIns="0" rIns="0">
            <a:spAutoFit/>
          </a:bodyPr>
          <a:lstStyle/>
          <a:p>
            <a:pPr algn="ctr">
              <a:lnSpc>
                <a:spcPts val="3220"/>
              </a:lnSpc>
            </a:pPr>
            <a:r>
              <a:rPr lang="en-US" sz="2300">
                <a:solidFill>
                  <a:srgbClr val="000000"/>
                </a:solidFill>
                <a:latin typeface="Pragmatica Bold"/>
              </a:rPr>
              <a:t>2</a:t>
            </a:r>
          </a:p>
        </p:txBody>
      </p:sp>
      <p:sp>
        <p:nvSpPr>
          <p:cNvPr name="Freeform 32" id="32"/>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3" id="33"/>
          <p:cNvSpPr/>
          <p:nvPr/>
        </p:nvSpPr>
        <p:spPr>
          <a:xfrm flipH="false" flipV="false" rot="5400000">
            <a:off x="-1249287" y="584877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4" id="34"/>
          <p:cNvSpPr/>
          <p:nvPr/>
        </p:nvSpPr>
        <p:spPr>
          <a:xfrm flipH="false" flipV="false" rot="5400000">
            <a:off x="-1249287" y="315805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5" id="35"/>
          <p:cNvSpPr/>
          <p:nvPr/>
        </p:nvSpPr>
        <p:spPr>
          <a:xfrm flipH="false" flipV="false" rot="5400000">
            <a:off x="-1249287" y="46732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6" id="36"/>
          <p:cNvSpPr/>
          <p:nvPr/>
        </p:nvSpPr>
        <p:spPr>
          <a:xfrm flipH="false" flipV="false" rot="5400000">
            <a:off x="16540497" y="6460662"/>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7" id="37"/>
          <p:cNvSpPr/>
          <p:nvPr/>
        </p:nvSpPr>
        <p:spPr>
          <a:xfrm flipH="false" flipV="false" rot="5400000">
            <a:off x="16540497" y="379991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8" id="38"/>
          <p:cNvSpPr/>
          <p:nvPr/>
        </p:nvSpPr>
        <p:spPr>
          <a:xfrm flipH="false" flipV="false" rot="5400000">
            <a:off x="16540497" y="113917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765848" y="992258"/>
            <a:ext cx="16632443" cy="8672825"/>
          </a:xfrm>
          <a:prstGeom prst="rect">
            <a:avLst/>
          </a:prstGeom>
        </p:spPr>
        <p:txBody>
          <a:bodyPr anchor="t" rtlCol="false" tIns="0" lIns="0" bIns="0" rIns="0">
            <a:spAutoFit/>
          </a:bodyPr>
          <a:lstStyle/>
          <a:p>
            <a:pPr>
              <a:lnSpc>
                <a:spcPts val="2870"/>
              </a:lnSpc>
            </a:pPr>
            <a:r>
              <a:rPr lang="en-US" sz="2050">
                <a:solidFill>
                  <a:srgbClr val="000000"/>
                </a:solidFill>
                <a:latin typeface="Canva Sans"/>
              </a:rPr>
              <a:t>•Anti-Black Racism and Sexual Reproductive Health Presentation by CHABAC</a:t>
            </a:r>
          </a:p>
          <a:p>
            <a:pPr>
              <a:lnSpc>
                <a:spcPts val="2870"/>
              </a:lnSpc>
            </a:pPr>
            <a:r>
              <a:rPr lang="en-US" sz="2050">
                <a:solidFill>
                  <a:srgbClr val="000000"/>
                </a:solidFill>
                <a:latin typeface="Canva Sans"/>
              </a:rPr>
              <a:t>•BC Black History Awareness Society (2023) Retrieved from https://bcblackhistory.ca/definitions/#:~:text=In%20Canada%2C%20Black%20Canadian%20is,the%20population%20group%20Visible%20Minority</a:t>
            </a:r>
          </a:p>
          <a:p>
            <a:pPr>
              <a:lnSpc>
                <a:spcPts val="2870"/>
              </a:lnSpc>
            </a:pPr>
            <a:r>
              <a:rPr lang="en-US" sz="2050">
                <a:solidFill>
                  <a:srgbClr val="000000"/>
                </a:solidFill>
                <a:latin typeface="Canva Sans"/>
              </a:rPr>
              <a:t>•Black Experiences in Health Care Symposium Full Report (2020) Retrieved from https://drive.google.com/file/d/1s1ErqLKuwxJWbHuqPePrWWL_Czr7NOP4/view</a:t>
            </a:r>
          </a:p>
          <a:p>
            <a:pPr>
              <a:lnSpc>
                <a:spcPts val="2870"/>
              </a:lnSpc>
            </a:pPr>
            <a:r>
              <a:rPr lang="en-US" sz="2050">
                <a:solidFill>
                  <a:srgbClr val="000000"/>
                </a:solidFill>
                <a:latin typeface="Canva Sans"/>
              </a:rPr>
              <a:t>•Black Health Alliance Webpage (2023) Retrieved from https://blackhealthalliance.ca/home/antiblack-racism/</a:t>
            </a:r>
          </a:p>
          <a:p>
            <a:pPr>
              <a:lnSpc>
                <a:spcPts val="2870"/>
              </a:lnSpc>
            </a:pPr>
            <a:r>
              <a:rPr lang="en-US" sz="2050">
                <a:solidFill>
                  <a:srgbClr val="000000"/>
                </a:solidFill>
                <a:latin typeface="Canva Sans"/>
              </a:rPr>
              <a:t>•Bond KT, Leblanc NM, Williams P, Gabriel C-A, Amutah-Onukagha NN. (2021) Race-Based Sexual Stereotypes, Gendered Racism, and Sexual Decision Making Among Young Black Cisgender Women. Health Education &amp; Behavior. 48(3):295-305. doi:10.1177/10901981211010086</a:t>
            </a:r>
          </a:p>
          <a:p>
            <a:pPr>
              <a:lnSpc>
                <a:spcPts val="2870"/>
              </a:lnSpc>
            </a:pPr>
            <a:r>
              <a:rPr lang="en-US" sz="2050">
                <a:solidFill>
                  <a:srgbClr val="000000"/>
                </a:solidFill>
                <a:latin typeface="Canva Sans"/>
              </a:rPr>
              <a:t>•Canadian Women Foundation (2023) Retrieved from https://canadianwomen.org/the-facts/intersectional-feminism/</a:t>
            </a:r>
          </a:p>
          <a:p>
            <a:pPr>
              <a:lnSpc>
                <a:spcPts val="2870"/>
              </a:lnSpc>
            </a:pPr>
            <a:r>
              <a:rPr lang="en-US" sz="2050">
                <a:solidFill>
                  <a:srgbClr val="000000"/>
                </a:solidFill>
                <a:latin typeface="Canva Sans"/>
              </a:rPr>
              <a:t>•Government of Canada (2023) Retrieved from https://www.canada.ca/en/canadian-heritage/campaigns/black-history-month/historic-black-communities.html</a:t>
            </a:r>
          </a:p>
          <a:p>
            <a:pPr>
              <a:lnSpc>
                <a:spcPts val="2870"/>
              </a:lnSpc>
            </a:pPr>
            <a:r>
              <a:rPr lang="en-US" sz="2050">
                <a:solidFill>
                  <a:srgbClr val="000000"/>
                </a:solidFill>
                <a:latin typeface="Canva Sans"/>
              </a:rPr>
              <a:t>•Public Health Agency of Canada Press Statement (2023). Retrieved from https://www.canada.ca/en/public-health/news/2023/02/message-from-the-minister-of-health-the-minister-of-mental-health-and-addictions-and-associate-minister-of-health-and-minister-for-women-and-gender.html</a:t>
            </a:r>
          </a:p>
          <a:p>
            <a:pPr>
              <a:lnSpc>
                <a:spcPts val="2870"/>
              </a:lnSpc>
            </a:pPr>
            <a:r>
              <a:rPr lang="en-US" sz="2050">
                <a:solidFill>
                  <a:srgbClr val="000000"/>
                </a:solidFill>
                <a:latin typeface="Canva Sans"/>
              </a:rPr>
              <a:t>•Statistics Canada (2023). Retrieved from </a:t>
            </a:r>
            <a:r>
              <a:rPr lang="en-US" sz="2050" u="sng">
                <a:solidFill>
                  <a:srgbClr val="000000"/>
                </a:solidFill>
                <a:latin typeface="Canva Sans"/>
                <a:hlinkClick r:id="rId2" tooltip="https://www.statcan.gc.ca/en/dai/smr08/2023/smr08_270"/>
              </a:rPr>
              <a:t>https://www.statcan.gc.ca/en/dai/smr08/2023/smr08_270</a:t>
            </a:r>
          </a:p>
          <a:p>
            <a:pPr>
              <a:lnSpc>
                <a:spcPts val="2870"/>
              </a:lnSpc>
            </a:pPr>
            <a:r>
              <a:rPr lang="en-US" sz="2050">
                <a:solidFill>
                  <a:srgbClr val="000000"/>
                </a:solidFill>
                <a:latin typeface="Canva Sans"/>
              </a:rPr>
              <a:t>•Sturmberg J. (2005) “How to Teach Holistic Care – Meeting The Challenge of Complexity of Clinical Practice” Retrieved from DOI: 10.1080/13576280500154062</a:t>
            </a:r>
          </a:p>
          <a:p>
            <a:pPr>
              <a:lnSpc>
                <a:spcPts val="2870"/>
              </a:lnSpc>
            </a:pPr>
            <a:r>
              <a:rPr lang="en-US" sz="2050">
                <a:solidFill>
                  <a:srgbClr val="000000"/>
                </a:solidFill>
                <a:latin typeface="Canva Sans"/>
              </a:rPr>
              <a:t>•The Canadian Encyclopedia (2023) </a:t>
            </a:r>
            <a:r>
              <a:rPr lang="en-US" sz="2050" u="sng">
                <a:solidFill>
                  <a:srgbClr val="000000"/>
                </a:solidFill>
                <a:latin typeface="Canva Sans"/>
                <a:hlinkClick r:id="rId3" tooltip="https://www.thecanadianencyclopedia.ca/en/article/black-Canadians"/>
              </a:rPr>
              <a:t>https://www.thecanadianencyclopedia.ca/en/article/black-Canadians</a:t>
            </a:r>
          </a:p>
          <a:p>
            <a:pPr>
              <a:lnSpc>
                <a:spcPts val="2870"/>
              </a:lnSpc>
            </a:pPr>
            <a:r>
              <a:rPr lang="en-US" sz="2050">
                <a:solidFill>
                  <a:srgbClr val="000000"/>
                </a:solidFill>
                <a:latin typeface="Canva Sans"/>
              </a:rPr>
              <a:t>•UN Women (2020) Retrieved: https://www.unwomen.org/en/news/stories/2020/6/explainer-intersectional-feminism-what-it-means-and-why-it-matters</a:t>
            </a:r>
          </a:p>
          <a:p>
            <a:pPr>
              <a:lnSpc>
                <a:spcPts val="2870"/>
              </a:lnSpc>
            </a:pPr>
            <a:r>
              <a:rPr lang="en-US" sz="2050">
                <a:solidFill>
                  <a:srgbClr val="000000"/>
                </a:solidFill>
                <a:latin typeface="Canva Sans"/>
              </a:rPr>
              <a:t>•</a:t>
            </a:r>
            <a:r>
              <a:rPr lang="en-US" sz="2050">
                <a:solidFill>
                  <a:srgbClr val="000000"/>
                </a:solidFill>
                <a:latin typeface="Canva Sans Italics"/>
              </a:rPr>
              <a:t>“Working with ACB people in Canada” presentation by Natasha Lawrence, WHIWH</a:t>
            </a:r>
          </a:p>
          <a:p>
            <a:pPr algn="l">
              <a:lnSpc>
                <a:spcPts val="2870"/>
              </a:lnSpc>
            </a:pPr>
            <a:r>
              <a:rPr lang="en-US" sz="2050">
                <a:solidFill>
                  <a:srgbClr val="000000"/>
                </a:solidFill>
                <a:latin typeface="Canva Sans"/>
              </a:rPr>
              <a:t>•World Health Organization (2006)</a:t>
            </a:r>
            <a:r>
              <a:rPr lang="en-US" sz="2050">
                <a:solidFill>
                  <a:srgbClr val="000000"/>
                </a:solidFill>
                <a:latin typeface="Canva Sans Italics"/>
              </a:rPr>
              <a:t>. Retrieved from https://www.paho.org/en/topics/sexual-and-reproductive-health</a:t>
            </a:r>
          </a:p>
        </p:txBody>
      </p:sp>
      <p:sp>
        <p:nvSpPr>
          <p:cNvPr name="TextBox 3" id="3"/>
          <p:cNvSpPr txBox="true"/>
          <p:nvPr/>
        </p:nvSpPr>
        <p:spPr>
          <a:xfrm rot="0">
            <a:off x="6285062" y="343753"/>
            <a:ext cx="5594016" cy="565785"/>
          </a:xfrm>
          <a:prstGeom prst="rect">
            <a:avLst/>
          </a:prstGeom>
        </p:spPr>
        <p:txBody>
          <a:bodyPr anchor="t" rtlCol="false" tIns="0" lIns="0" bIns="0" rIns="0">
            <a:spAutoFit/>
          </a:bodyPr>
          <a:lstStyle/>
          <a:p>
            <a:pPr algn="ctr" marL="0" indent="0" lvl="0">
              <a:lnSpc>
                <a:spcPts val="4319"/>
              </a:lnSpc>
            </a:pPr>
            <a:r>
              <a:rPr lang="en-US" sz="3999" spc="-99">
                <a:solidFill>
                  <a:srgbClr val="000000"/>
                </a:solidFill>
                <a:latin typeface="Pragmatica Bold"/>
              </a:rPr>
              <a:t>REFERENCES</a:t>
            </a:r>
          </a:p>
        </p:txBody>
      </p:sp>
      <p:sp>
        <p:nvSpPr>
          <p:cNvPr name="Freeform 4" id="4"/>
          <p:cNvSpPr/>
          <p:nvPr/>
        </p:nvSpPr>
        <p:spPr>
          <a:xfrm flipH="false" flipV="false" rot="0">
            <a:off x="16135111" y="8038622"/>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4"/>
            <a:stretch>
              <a:fillRect l="0" t="0" r="0" b="0"/>
            </a:stretch>
          </a:blipFill>
        </p:spPr>
      </p:sp>
      <p:sp>
        <p:nvSpPr>
          <p:cNvPr name="Freeform 5" id="5"/>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5400000">
            <a:off x="16540497" y="6594630"/>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5400000">
            <a:off x="16540497" y="378119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5400000">
            <a:off x="16540497" y="96775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5400000">
            <a:off x="-1249287" y="5808155"/>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5400000">
            <a:off x="-1249287" y="307681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5400000">
            <a:off x="-1249287" y="345472"/>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2102187" y="1108946"/>
            <a:ext cx="14083627" cy="2042204"/>
            <a:chOff x="0" y="0"/>
            <a:chExt cx="5551013" cy="804928"/>
          </a:xfrm>
        </p:grpSpPr>
        <p:sp>
          <p:nvSpPr>
            <p:cNvPr name="Freeform 3" id="3"/>
            <p:cNvSpPr/>
            <p:nvPr/>
          </p:nvSpPr>
          <p:spPr>
            <a:xfrm flipH="false" flipV="false" rot="0">
              <a:off x="2045" y="0"/>
              <a:ext cx="5546923" cy="804928"/>
            </a:xfrm>
            <a:custGeom>
              <a:avLst/>
              <a:gdLst/>
              <a:ahLst/>
              <a:cxnLst/>
              <a:rect r="r" b="b" t="t" l="l"/>
              <a:pathLst>
                <a:path h="804928" w="5546923">
                  <a:moveTo>
                    <a:pt x="5334773" y="0"/>
                  </a:moveTo>
                  <a:lnTo>
                    <a:pt x="8949" y="0"/>
                  </a:lnTo>
                  <a:cubicBezTo>
                    <a:pt x="6309" y="0"/>
                    <a:pt x="3816" y="1218"/>
                    <a:pt x="2193" y="3301"/>
                  </a:cubicBezTo>
                  <a:cubicBezTo>
                    <a:pt x="571" y="5384"/>
                    <a:pt x="0" y="8100"/>
                    <a:pt x="646" y="10660"/>
                  </a:cubicBezTo>
                  <a:lnTo>
                    <a:pt x="198464" y="794268"/>
                  </a:lnTo>
                  <a:cubicBezTo>
                    <a:pt x="200046" y="800536"/>
                    <a:pt x="205685" y="804928"/>
                    <a:pt x="212149" y="804928"/>
                  </a:cubicBezTo>
                  <a:lnTo>
                    <a:pt x="5537973" y="804928"/>
                  </a:lnTo>
                  <a:cubicBezTo>
                    <a:pt x="5540614" y="804928"/>
                    <a:pt x="5543107" y="803710"/>
                    <a:pt x="5544730" y="801626"/>
                  </a:cubicBezTo>
                  <a:cubicBezTo>
                    <a:pt x="5546352" y="799543"/>
                    <a:pt x="5546923" y="796828"/>
                    <a:pt x="5546277" y="794268"/>
                  </a:cubicBezTo>
                  <a:lnTo>
                    <a:pt x="5348459" y="10660"/>
                  </a:lnTo>
                  <a:cubicBezTo>
                    <a:pt x="5346877" y="4392"/>
                    <a:pt x="5341238" y="0"/>
                    <a:pt x="5334773" y="0"/>
                  </a:cubicBezTo>
                  <a:close/>
                </a:path>
              </a:pathLst>
            </a:custGeom>
            <a:gradFill rotWithShape="true">
              <a:gsLst>
                <a:gs pos="0">
                  <a:srgbClr val="1F3B80">
                    <a:alpha val="100000"/>
                  </a:srgbClr>
                </a:gs>
                <a:gs pos="100000">
                  <a:srgbClr val="3183ED">
                    <a:alpha val="100000"/>
                  </a:srgbClr>
                </a:gs>
              </a:gsLst>
              <a:lin ang="2700000"/>
            </a:gradFill>
          </p:spPr>
        </p:sp>
        <p:sp>
          <p:nvSpPr>
            <p:cNvPr name="TextBox 4" id="4"/>
            <p:cNvSpPr txBox="true"/>
            <p:nvPr/>
          </p:nvSpPr>
          <p:spPr>
            <a:xfrm>
              <a:off x="101600" y="-142875"/>
              <a:ext cx="5347813" cy="947803"/>
            </a:xfrm>
            <a:prstGeom prst="rect">
              <a:avLst/>
            </a:prstGeom>
          </p:spPr>
          <p:txBody>
            <a:bodyPr anchor="ctr" rtlCol="false" tIns="50800" lIns="50800" bIns="50800" rIns="50800"/>
            <a:lstStyle/>
            <a:p>
              <a:pPr algn="ctr">
                <a:lnSpc>
                  <a:spcPts val="10219"/>
                </a:lnSpc>
              </a:pPr>
              <a:r>
                <a:rPr lang="en-US" sz="7299">
                  <a:solidFill>
                    <a:srgbClr val="000000"/>
                  </a:solidFill>
                  <a:latin typeface="Pragmatica Bold"/>
                </a:rPr>
                <a:t> THANK YOU FOR YOUR TIME</a:t>
              </a:r>
            </a:p>
            <a:p>
              <a:pPr algn="ctr">
                <a:lnSpc>
                  <a:spcPts val="2659"/>
                </a:lnSpc>
              </a:pPr>
            </a:p>
          </p:txBody>
        </p:sp>
      </p:grpSp>
      <p:sp>
        <p:nvSpPr>
          <p:cNvPr name="Freeform 5" id="5"/>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5400000">
            <a:off x="-1249287" y="5720769"/>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400000">
            <a:off x="-1249287" y="290204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5400000">
            <a:off x="-1249287" y="8331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5400000">
            <a:off x="1654049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5400000">
            <a:off x="16536726" y="5720769"/>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5400000">
            <a:off x="16532956" y="290204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5400000">
            <a:off x="16529186" y="8331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8018200" y="4114800"/>
            <a:ext cx="2251601" cy="2057400"/>
          </a:xfrm>
          <a:custGeom>
            <a:avLst/>
            <a:gdLst/>
            <a:ahLst/>
            <a:cxnLst/>
            <a:rect r="r" b="b" t="t" l="l"/>
            <a:pathLst>
              <a:path h="2057400" w="2251601">
                <a:moveTo>
                  <a:pt x="0" y="0"/>
                </a:moveTo>
                <a:lnTo>
                  <a:pt x="2251600" y="0"/>
                </a:lnTo>
                <a:lnTo>
                  <a:pt x="225160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6194847" y="6941564"/>
            <a:ext cx="7028909" cy="1847041"/>
            <a:chOff x="0" y="0"/>
            <a:chExt cx="2770420" cy="728005"/>
          </a:xfrm>
        </p:grpSpPr>
        <p:sp>
          <p:nvSpPr>
            <p:cNvPr name="Freeform 15" id="15"/>
            <p:cNvSpPr/>
            <p:nvPr/>
          </p:nvSpPr>
          <p:spPr>
            <a:xfrm flipH="false" flipV="false" rot="0">
              <a:off x="4516" y="0"/>
              <a:ext cx="2761387" cy="728005"/>
            </a:xfrm>
            <a:custGeom>
              <a:avLst/>
              <a:gdLst/>
              <a:ahLst/>
              <a:cxnLst/>
              <a:rect r="r" b="b" t="t" l="l"/>
              <a:pathLst>
                <a:path h="728005" w="2761387">
                  <a:moveTo>
                    <a:pt x="2540675" y="0"/>
                  </a:moveTo>
                  <a:lnTo>
                    <a:pt x="17513" y="0"/>
                  </a:lnTo>
                  <a:cubicBezTo>
                    <a:pt x="12284" y="0"/>
                    <a:pt x="7355" y="2446"/>
                    <a:pt x="4194" y="6611"/>
                  </a:cubicBezTo>
                  <a:cubicBezTo>
                    <a:pt x="1032" y="10777"/>
                    <a:pt x="0" y="16181"/>
                    <a:pt x="1406" y="21218"/>
                  </a:cubicBezTo>
                  <a:lnTo>
                    <a:pt x="192762" y="706787"/>
                  </a:lnTo>
                  <a:cubicBezTo>
                    <a:pt x="196263" y="719330"/>
                    <a:pt x="207690" y="728005"/>
                    <a:pt x="220713" y="728005"/>
                  </a:cubicBezTo>
                  <a:lnTo>
                    <a:pt x="2743875" y="728005"/>
                  </a:lnTo>
                  <a:cubicBezTo>
                    <a:pt x="2749104" y="728005"/>
                    <a:pt x="2754033" y="725559"/>
                    <a:pt x="2757194" y="721393"/>
                  </a:cubicBezTo>
                  <a:cubicBezTo>
                    <a:pt x="2760356" y="717228"/>
                    <a:pt x="2761388" y="711824"/>
                    <a:pt x="2759982" y="706787"/>
                  </a:cubicBezTo>
                  <a:lnTo>
                    <a:pt x="2568626" y="21218"/>
                  </a:lnTo>
                  <a:cubicBezTo>
                    <a:pt x="2565125" y="8675"/>
                    <a:pt x="2553698" y="0"/>
                    <a:pt x="2540675" y="0"/>
                  </a:cubicBezTo>
                  <a:close/>
                </a:path>
              </a:pathLst>
            </a:custGeom>
            <a:solidFill>
              <a:srgbClr val="FFC95F"/>
            </a:solidFill>
          </p:spPr>
        </p:sp>
        <p:sp>
          <p:nvSpPr>
            <p:cNvPr name="TextBox 16" id="16"/>
            <p:cNvSpPr txBox="true"/>
            <p:nvPr/>
          </p:nvSpPr>
          <p:spPr>
            <a:xfrm>
              <a:off x="101600" y="-142875"/>
              <a:ext cx="2567220" cy="870880"/>
            </a:xfrm>
            <a:prstGeom prst="rect">
              <a:avLst/>
            </a:prstGeom>
          </p:spPr>
          <p:txBody>
            <a:bodyPr anchor="ctr" rtlCol="false" tIns="50800" lIns="50800" bIns="50800" rIns="50800"/>
            <a:lstStyle/>
            <a:p>
              <a:pPr algn="ctr">
                <a:lnSpc>
                  <a:spcPts val="10219"/>
                </a:lnSpc>
              </a:pPr>
              <a:r>
                <a:rPr lang="en-US" sz="7299">
                  <a:solidFill>
                    <a:srgbClr val="000000"/>
                  </a:solidFill>
                  <a:latin typeface="Pragmatica Bold"/>
                </a:rPr>
                <a:t> Questions?</a:t>
              </a:r>
            </a:p>
            <a:p>
              <a:pPr algn="ctr">
                <a:lnSpc>
                  <a:spcPts val="2659"/>
                </a:lnSpc>
              </a:pP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7081772" y="9680899"/>
            <a:ext cx="1082528" cy="461878"/>
          </a:xfrm>
          <a:custGeom>
            <a:avLst/>
            <a:gdLst/>
            <a:ahLst/>
            <a:cxnLst/>
            <a:rect r="r" b="b" t="t" l="l"/>
            <a:pathLst>
              <a:path h="461878" w="1082528">
                <a:moveTo>
                  <a:pt x="0" y="0"/>
                </a:moveTo>
                <a:lnTo>
                  <a:pt x="1082528" y="0"/>
                </a:lnTo>
                <a:lnTo>
                  <a:pt x="1082528" y="461879"/>
                </a:lnTo>
                <a:lnTo>
                  <a:pt x="0" y="461879"/>
                </a:lnTo>
                <a:lnTo>
                  <a:pt x="0" y="0"/>
                </a:lnTo>
                <a:close/>
              </a:path>
            </a:pathLst>
          </a:custGeom>
          <a:blipFill>
            <a:blip r:embed="rId3"/>
            <a:stretch>
              <a:fillRect l="0" t="0" r="0" b="0"/>
            </a:stretch>
          </a:blipFill>
        </p:spPr>
      </p:sp>
      <p:sp>
        <p:nvSpPr>
          <p:cNvPr name="Freeform 3" id="3"/>
          <p:cNvSpPr/>
          <p:nvPr/>
        </p:nvSpPr>
        <p:spPr>
          <a:xfrm flipH="false" flipV="false" rot="0">
            <a:off x="16135111" y="8038622"/>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4"/>
            <a:stretch>
              <a:fillRect l="0" t="0" r="0" b="0"/>
            </a:stretch>
          </a:blipFill>
        </p:spPr>
      </p:sp>
      <p:sp>
        <p:nvSpPr>
          <p:cNvPr name="TextBox 4" id="4"/>
          <p:cNvSpPr txBox="true"/>
          <p:nvPr/>
        </p:nvSpPr>
        <p:spPr>
          <a:xfrm rot="0">
            <a:off x="4431285" y="783111"/>
            <a:ext cx="9618614" cy="84391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CONTACT INFORMATION</a:t>
            </a:r>
          </a:p>
        </p:txBody>
      </p:sp>
      <p:sp>
        <p:nvSpPr>
          <p:cNvPr name="Freeform 5" id="5"/>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5400000">
            <a:off x="-1249287" y="584877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5400000">
            <a:off x="-1249287" y="315805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5400000">
            <a:off x="-1249287" y="46732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5400000">
            <a:off x="16540497" y="6460662"/>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5400000">
            <a:off x="16540497" y="379991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5400000">
            <a:off x="16540497" y="113917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2" id="12"/>
          <p:cNvGrpSpPr/>
          <p:nvPr/>
        </p:nvGrpSpPr>
        <p:grpSpPr>
          <a:xfrm rot="0">
            <a:off x="14093226" y="-2315766"/>
            <a:ext cx="5141550" cy="4866396"/>
            <a:chOff x="0" y="0"/>
            <a:chExt cx="811306" cy="767888"/>
          </a:xfrm>
        </p:grpSpPr>
        <p:sp>
          <p:nvSpPr>
            <p:cNvPr name="Freeform 13" id="13"/>
            <p:cNvSpPr/>
            <p:nvPr/>
          </p:nvSpPr>
          <p:spPr>
            <a:xfrm flipH="false" flipV="false" rot="0">
              <a:off x="9494" y="0"/>
              <a:ext cx="792317" cy="767888"/>
            </a:xfrm>
            <a:custGeom>
              <a:avLst/>
              <a:gdLst/>
              <a:ahLst/>
              <a:cxnLst/>
              <a:rect r="r" b="b" t="t" l="l"/>
              <a:pathLst>
                <a:path h="767888" w="792317">
                  <a:moveTo>
                    <a:pt x="776456" y="431855"/>
                  </a:moveTo>
                  <a:lnTo>
                    <a:pt x="623969" y="719977"/>
                  </a:lnTo>
                  <a:cubicBezTo>
                    <a:pt x="608369" y="749452"/>
                    <a:pt x="577753" y="767888"/>
                    <a:pt x="544405" y="767888"/>
                  </a:cubicBezTo>
                  <a:lnTo>
                    <a:pt x="247913" y="767888"/>
                  </a:lnTo>
                  <a:cubicBezTo>
                    <a:pt x="214565" y="767888"/>
                    <a:pt x="183949" y="749452"/>
                    <a:pt x="168349" y="719977"/>
                  </a:cubicBezTo>
                  <a:lnTo>
                    <a:pt x="15863" y="431855"/>
                  </a:lnTo>
                  <a:cubicBezTo>
                    <a:pt x="0" y="401884"/>
                    <a:pt x="0" y="366005"/>
                    <a:pt x="15863" y="336033"/>
                  </a:cubicBezTo>
                  <a:lnTo>
                    <a:pt x="168349" y="47911"/>
                  </a:lnTo>
                  <a:cubicBezTo>
                    <a:pt x="183949" y="18436"/>
                    <a:pt x="214565" y="0"/>
                    <a:pt x="247913" y="0"/>
                  </a:cubicBezTo>
                  <a:lnTo>
                    <a:pt x="544405" y="0"/>
                  </a:lnTo>
                  <a:cubicBezTo>
                    <a:pt x="577753" y="0"/>
                    <a:pt x="608369" y="18436"/>
                    <a:pt x="623969" y="47911"/>
                  </a:cubicBezTo>
                  <a:lnTo>
                    <a:pt x="776456" y="336033"/>
                  </a:lnTo>
                  <a:cubicBezTo>
                    <a:pt x="792318" y="366005"/>
                    <a:pt x="792318" y="401884"/>
                    <a:pt x="776456" y="431855"/>
                  </a:cubicBezTo>
                  <a:close/>
                </a:path>
              </a:pathLst>
            </a:custGeom>
            <a:solidFill>
              <a:srgbClr val="000000">
                <a:alpha val="0"/>
              </a:srgbClr>
            </a:solidFill>
            <a:ln w="66675" cap="rnd">
              <a:solidFill>
                <a:srgbClr val="1F3B80"/>
              </a:solidFill>
              <a:prstDash val="solid"/>
              <a:round/>
            </a:ln>
          </p:spPr>
        </p:sp>
        <p:sp>
          <p:nvSpPr>
            <p:cNvPr name="TextBox 14" id="14"/>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0">
            <a:off x="15661066" y="117432"/>
            <a:ext cx="1961970" cy="2201369"/>
          </a:xfrm>
          <a:custGeom>
            <a:avLst/>
            <a:gdLst/>
            <a:ahLst/>
            <a:cxnLst/>
            <a:rect r="r" b="b" t="t" l="l"/>
            <a:pathLst>
              <a:path h="2201369" w="1961970">
                <a:moveTo>
                  <a:pt x="0" y="0"/>
                </a:moveTo>
                <a:lnTo>
                  <a:pt x="1961970" y="0"/>
                </a:lnTo>
                <a:lnTo>
                  <a:pt x="1961970" y="2201369"/>
                </a:lnTo>
                <a:lnTo>
                  <a:pt x="0" y="2201369"/>
                </a:lnTo>
                <a:lnTo>
                  <a:pt x="0" y="0"/>
                </a:lnTo>
                <a:close/>
              </a:path>
            </a:pathLst>
          </a:custGeom>
          <a:blipFill>
            <a:blip r:embed="rId7"/>
            <a:stretch>
              <a:fillRect l="0" t="0" r="0" b="0"/>
            </a:stretch>
          </a:blipFill>
        </p:spPr>
      </p:sp>
      <p:sp>
        <p:nvSpPr>
          <p:cNvPr name="TextBox 16" id="16"/>
          <p:cNvSpPr txBox="true"/>
          <p:nvPr/>
        </p:nvSpPr>
        <p:spPr>
          <a:xfrm rot="0">
            <a:off x="1969698" y="5708138"/>
            <a:ext cx="12587470" cy="4203700"/>
          </a:xfrm>
          <a:prstGeom prst="rect">
            <a:avLst/>
          </a:prstGeom>
        </p:spPr>
        <p:txBody>
          <a:bodyPr anchor="t" rtlCol="false" tIns="0" lIns="0" bIns="0" rIns="0">
            <a:spAutoFit/>
          </a:bodyPr>
          <a:lstStyle/>
          <a:p>
            <a:pPr>
              <a:lnSpc>
                <a:spcPts val="5599"/>
              </a:lnSpc>
            </a:pPr>
            <a:r>
              <a:rPr lang="en-US" sz="3999">
                <a:solidFill>
                  <a:srgbClr val="000000"/>
                </a:solidFill>
                <a:latin typeface="Clear Sans Italics"/>
              </a:rPr>
              <a:t>[Insert Name of Presenter]</a:t>
            </a:r>
          </a:p>
          <a:p>
            <a:pPr>
              <a:lnSpc>
                <a:spcPts val="5599"/>
              </a:lnSpc>
            </a:pPr>
            <a:r>
              <a:rPr lang="en-US" sz="3999">
                <a:solidFill>
                  <a:srgbClr val="000000"/>
                </a:solidFill>
                <a:latin typeface="Clear Sans Italics"/>
              </a:rPr>
              <a:t>[Job Title]</a:t>
            </a:r>
          </a:p>
          <a:p>
            <a:pPr>
              <a:lnSpc>
                <a:spcPts val="5599"/>
              </a:lnSpc>
            </a:pPr>
            <a:r>
              <a:rPr lang="en-US" sz="3999">
                <a:solidFill>
                  <a:srgbClr val="000000"/>
                </a:solidFill>
                <a:latin typeface="Clear Sans Italics"/>
              </a:rPr>
              <a:t>[Partner Organization]</a:t>
            </a:r>
          </a:p>
          <a:p>
            <a:pPr>
              <a:lnSpc>
                <a:spcPts val="5599"/>
              </a:lnSpc>
            </a:pPr>
            <a:r>
              <a:rPr lang="en-US" sz="3999">
                <a:solidFill>
                  <a:srgbClr val="000000"/>
                </a:solidFill>
                <a:latin typeface="Clear Sans Italics"/>
              </a:rPr>
              <a:t>[Organization Address]</a:t>
            </a:r>
          </a:p>
          <a:p>
            <a:pPr>
              <a:lnSpc>
                <a:spcPts val="5599"/>
              </a:lnSpc>
            </a:pPr>
            <a:r>
              <a:rPr lang="en-US" sz="3999">
                <a:solidFill>
                  <a:srgbClr val="000000"/>
                </a:solidFill>
                <a:latin typeface="Clear Sans Italics"/>
              </a:rPr>
              <a:t>[Your official email address]</a:t>
            </a:r>
          </a:p>
          <a:p>
            <a:pPr algn="l" marL="0" indent="0" lvl="0">
              <a:lnSpc>
                <a:spcPts val="5599"/>
              </a:lnSpc>
            </a:pPr>
            <a:r>
              <a:rPr lang="en-US" sz="3999">
                <a:solidFill>
                  <a:srgbClr val="000000"/>
                </a:solidFill>
                <a:latin typeface="Clear Sans Italics"/>
              </a:rPr>
              <a:t>[Organization Website and Social Media Handles]</a:t>
            </a:r>
          </a:p>
        </p:txBody>
      </p:sp>
      <p:sp>
        <p:nvSpPr>
          <p:cNvPr name="Freeform 17" id="17"/>
          <p:cNvSpPr/>
          <p:nvPr/>
        </p:nvSpPr>
        <p:spPr>
          <a:xfrm flipH="false" flipV="false" rot="0">
            <a:off x="1949204" y="1218116"/>
            <a:ext cx="2617735" cy="2194441"/>
          </a:xfrm>
          <a:custGeom>
            <a:avLst/>
            <a:gdLst/>
            <a:ahLst/>
            <a:cxnLst/>
            <a:rect r="r" b="b" t="t" l="l"/>
            <a:pathLst>
              <a:path h="2194441" w="2617735">
                <a:moveTo>
                  <a:pt x="0" y="0"/>
                </a:moveTo>
                <a:lnTo>
                  <a:pt x="2617734" y="0"/>
                </a:lnTo>
                <a:lnTo>
                  <a:pt x="2617734" y="2194442"/>
                </a:lnTo>
                <a:lnTo>
                  <a:pt x="0" y="2194442"/>
                </a:lnTo>
                <a:lnTo>
                  <a:pt x="0" y="0"/>
                </a:lnTo>
                <a:close/>
              </a:path>
            </a:pathLst>
          </a:custGeom>
          <a:blipFill>
            <a:blip r:embed="rId8"/>
            <a:stretch>
              <a:fillRect l="0" t="0" r="0" b="0"/>
            </a:stretch>
          </a:blipFill>
        </p:spPr>
      </p:sp>
      <p:sp>
        <p:nvSpPr>
          <p:cNvPr name="Freeform 18" id="18"/>
          <p:cNvSpPr/>
          <p:nvPr/>
        </p:nvSpPr>
        <p:spPr>
          <a:xfrm flipH="false" flipV="false" rot="0">
            <a:off x="3094773" y="3034518"/>
            <a:ext cx="646334" cy="715815"/>
          </a:xfrm>
          <a:custGeom>
            <a:avLst/>
            <a:gdLst/>
            <a:ahLst/>
            <a:cxnLst/>
            <a:rect r="r" b="b" t="t" l="l"/>
            <a:pathLst>
              <a:path h="715815" w="646334">
                <a:moveTo>
                  <a:pt x="0" y="0"/>
                </a:moveTo>
                <a:lnTo>
                  <a:pt x="646334" y="0"/>
                </a:lnTo>
                <a:lnTo>
                  <a:pt x="646334" y="715815"/>
                </a:lnTo>
                <a:lnTo>
                  <a:pt x="0" y="715815"/>
                </a:lnTo>
                <a:lnTo>
                  <a:pt x="0" y="0"/>
                </a:lnTo>
                <a:close/>
              </a:path>
            </a:pathLst>
          </a:custGeom>
          <a:blipFill>
            <a:blip r:embed="rId9"/>
            <a:stretch>
              <a:fillRect l="0" t="0" r="0" b="0"/>
            </a:stretch>
          </a:blipFill>
        </p:spPr>
      </p:sp>
      <p:sp>
        <p:nvSpPr>
          <p:cNvPr name="Freeform 19" id="19"/>
          <p:cNvSpPr/>
          <p:nvPr/>
        </p:nvSpPr>
        <p:spPr>
          <a:xfrm flipH="false" flipV="false" rot="0">
            <a:off x="1969698" y="3007853"/>
            <a:ext cx="782484" cy="782484"/>
          </a:xfrm>
          <a:custGeom>
            <a:avLst/>
            <a:gdLst/>
            <a:ahLst/>
            <a:cxnLst/>
            <a:rect r="r" b="b" t="t" l="l"/>
            <a:pathLst>
              <a:path h="782484" w="782484">
                <a:moveTo>
                  <a:pt x="0" y="0"/>
                </a:moveTo>
                <a:lnTo>
                  <a:pt x="782485" y="0"/>
                </a:lnTo>
                <a:lnTo>
                  <a:pt x="782485" y="782484"/>
                </a:lnTo>
                <a:lnTo>
                  <a:pt x="0" y="78248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0">
            <a:off x="2509602" y="4228256"/>
            <a:ext cx="748469" cy="640876"/>
          </a:xfrm>
          <a:custGeom>
            <a:avLst/>
            <a:gdLst/>
            <a:ahLst/>
            <a:cxnLst/>
            <a:rect r="r" b="b" t="t" l="l"/>
            <a:pathLst>
              <a:path h="640876" w="748469">
                <a:moveTo>
                  <a:pt x="0" y="0"/>
                </a:moveTo>
                <a:lnTo>
                  <a:pt x="748469" y="0"/>
                </a:lnTo>
                <a:lnTo>
                  <a:pt x="748469" y="640876"/>
                </a:lnTo>
                <a:lnTo>
                  <a:pt x="0" y="64087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1" id="21"/>
          <p:cNvSpPr txBox="true"/>
          <p:nvPr/>
        </p:nvSpPr>
        <p:spPr>
          <a:xfrm rot="0">
            <a:off x="4403641" y="4241736"/>
            <a:ext cx="8569561" cy="627397"/>
          </a:xfrm>
          <a:prstGeom prst="rect">
            <a:avLst/>
          </a:prstGeom>
        </p:spPr>
        <p:txBody>
          <a:bodyPr anchor="t" rtlCol="false" tIns="0" lIns="0" bIns="0" rIns="0">
            <a:spAutoFit/>
          </a:bodyPr>
          <a:lstStyle/>
          <a:p>
            <a:pPr>
              <a:lnSpc>
                <a:spcPts val="4955"/>
              </a:lnSpc>
              <a:spcBef>
                <a:spcPct val="0"/>
              </a:spcBef>
            </a:pPr>
            <a:r>
              <a:rPr lang="en-US" sz="3996">
                <a:solidFill>
                  <a:srgbClr val="000000"/>
                </a:solidFill>
                <a:latin typeface="Clear Sans"/>
              </a:rPr>
              <a:t>chabac.srh.project23@gmail.com</a:t>
            </a:r>
          </a:p>
        </p:txBody>
      </p:sp>
      <p:sp>
        <p:nvSpPr>
          <p:cNvPr name="TextBox 22" id="22"/>
          <p:cNvSpPr txBox="true"/>
          <p:nvPr/>
        </p:nvSpPr>
        <p:spPr>
          <a:xfrm rot="0">
            <a:off x="4403641" y="3047935"/>
            <a:ext cx="4513324" cy="679450"/>
          </a:xfrm>
          <a:prstGeom prst="rect">
            <a:avLst/>
          </a:prstGeom>
        </p:spPr>
        <p:txBody>
          <a:bodyPr anchor="t" rtlCol="false" tIns="0" lIns="0" bIns="0" rIns="0">
            <a:spAutoFit/>
          </a:bodyPr>
          <a:lstStyle/>
          <a:p>
            <a:pPr algn="l" marL="0" indent="0" lvl="0">
              <a:lnSpc>
                <a:spcPts val="5599"/>
              </a:lnSpc>
            </a:pPr>
            <a:r>
              <a:rPr lang="en-US" sz="3999">
                <a:solidFill>
                  <a:srgbClr val="000000"/>
                </a:solidFill>
                <a:latin typeface="Clear Sans"/>
              </a:rPr>
              <a:t>chabac_srh</a:t>
            </a:r>
          </a:p>
        </p:txBody>
      </p:sp>
      <p:sp>
        <p:nvSpPr>
          <p:cNvPr name="TextBox 23" id="23"/>
          <p:cNvSpPr txBox="true"/>
          <p:nvPr/>
        </p:nvSpPr>
        <p:spPr>
          <a:xfrm rot="0">
            <a:off x="4403641" y="1909302"/>
            <a:ext cx="4513324" cy="679450"/>
          </a:xfrm>
          <a:prstGeom prst="rect">
            <a:avLst/>
          </a:prstGeom>
        </p:spPr>
        <p:txBody>
          <a:bodyPr anchor="t" rtlCol="false" tIns="0" lIns="0" bIns="0" rIns="0">
            <a:spAutoFit/>
          </a:bodyPr>
          <a:lstStyle/>
          <a:p>
            <a:pPr algn="l" marL="0" indent="0" lvl="0">
              <a:lnSpc>
                <a:spcPts val="5599"/>
              </a:lnSpc>
            </a:pPr>
            <a:r>
              <a:rPr lang="en-US" sz="3999">
                <a:solidFill>
                  <a:srgbClr val="000000"/>
                </a:solidFill>
                <a:latin typeface="Clear Sans"/>
              </a:rPr>
              <a:t>chabac srh project</a:t>
            </a:r>
          </a:p>
        </p:txBody>
      </p:sp>
      <p:sp>
        <p:nvSpPr>
          <p:cNvPr name="Freeform 24" id="24"/>
          <p:cNvSpPr/>
          <p:nvPr/>
        </p:nvSpPr>
        <p:spPr>
          <a:xfrm flipH="false" flipV="false" rot="0">
            <a:off x="2026375" y="1908764"/>
            <a:ext cx="669130" cy="669130"/>
          </a:xfrm>
          <a:custGeom>
            <a:avLst/>
            <a:gdLst/>
            <a:ahLst/>
            <a:cxnLst/>
            <a:rect r="r" b="b" t="t" l="l"/>
            <a:pathLst>
              <a:path h="669130" w="669130">
                <a:moveTo>
                  <a:pt x="0" y="0"/>
                </a:moveTo>
                <a:lnTo>
                  <a:pt x="669130" y="0"/>
                </a:lnTo>
                <a:lnTo>
                  <a:pt x="669130" y="669130"/>
                </a:lnTo>
                <a:lnTo>
                  <a:pt x="0" y="66913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039622" y="8046447"/>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2"/>
            <a:stretch>
              <a:fillRect l="0" t="0" r="0" b="0"/>
            </a:stretch>
          </a:blipFill>
        </p:spPr>
      </p:sp>
      <p:sp>
        <p:nvSpPr>
          <p:cNvPr name="TextBox 3" id="3"/>
          <p:cNvSpPr txBox="true"/>
          <p:nvPr/>
        </p:nvSpPr>
        <p:spPr>
          <a:xfrm rot="0">
            <a:off x="2600745" y="2770217"/>
            <a:ext cx="13846224" cy="5867019"/>
          </a:xfrm>
          <a:prstGeom prst="rect">
            <a:avLst/>
          </a:prstGeom>
        </p:spPr>
        <p:txBody>
          <a:bodyPr anchor="t" rtlCol="false" tIns="0" lIns="0" bIns="0" rIns="0">
            <a:spAutoFit/>
          </a:bodyPr>
          <a:lstStyle/>
          <a:p>
            <a:pPr>
              <a:lnSpc>
                <a:spcPts val="4248"/>
              </a:lnSpc>
            </a:pPr>
            <a:r>
              <a:rPr lang="en-US" sz="3600">
                <a:solidFill>
                  <a:srgbClr val="000000"/>
                </a:solidFill>
                <a:latin typeface="Barlow"/>
              </a:rPr>
              <a:t>We acknowledge that the land on which we gather in Treaty Six Territory is the traditional gathering place for many Indigenous people. We honor and respect the history, languages, ceremonies and culture of the First Nations, Métis and Inuit who call this territory home.</a:t>
            </a:r>
          </a:p>
          <a:p>
            <a:pPr>
              <a:lnSpc>
                <a:spcPts val="4248"/>
              </a:lnSpc>
            </a:pPr>
          </a:p>
          <a:p>
            <a:pPr marL="0" indent="0" lvl="0">
              <a:lnSpc>
                <a:spcPts val="4248"/>
              </a:lnSpc>
            </a:pPr>
            <a:r>
              <a:rPr lang="en-US" sz="3600">
                <a:solidFill>
                  <a:srgbClr val="000000"/>
                </a:solidFill>
                <a:latin typeface="Barlow"/>
              </a:rPr>
              <a:t>This is an acknowledgement of the people of the African Diaspora who have been uprooted, enslaved, and displaced in Canada and North America. The presence of African, Caribbean, and Black people in Canada cannot be unlinked from their colonial past which has, and continues to have negative impacts on ACB people in Canada.</a:t>
            </a:r>
          </a:p>
        </p:txBody>
      </p:sp>
      <p:sp>
        <p:nvSpPr>
          <p:cNvPr name="Freeform 4" id="4"/>
          <p:cNvSpPr/>
          <p:nvPr/>
        </p:nvSpPr>
        <p:spPr>
          <a:xfrm flipH="false" flipV="false" rot="0">
            <a:off x="0" y="8163179"/>
            <a:ext cx="2600745" cy="2496715"/>
          </a:xfrm>
          <a:custGeom>
            <a:avLst/>
            <a:gdLst/>
            <a:ahLst/>
            <a:cxnLst/>
            <a:rect r="r" b="b" t="t" l="l"/>
            <a:pathLst>
              <a:path h="2496715" w="2600745">
                <a:moveTo>
                  <a:pt x="0" y="0"/>
                </a:moveTo>
                <a:lnTo>
                  <a:pt x="2600745" y="0"/>
                </a:lnTo>
                <a:lnTo>
                  <a:pt x="2600745" y="2496715"/>
                </a:lnTo>
                <a:lnTo>
                  <a:pt x="0" y="24967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600745" y="8703455"/>
            <a:ext cx="1863508" cy="1956439"/>
          </a:xfrm>
          <a:custGeom>
            <a:avLst/>
            <a:gdLst/>
            <a:ahLst/>
            <a:cxnLst/>
            <a:rect r="r" b="b" t="t" l="l"/>
            <a:pathLst>
              <a:path h="1956439" w="1863508">
                <a:moveTo>
                  <a:pt x="0" y="0"/>
                </a:moveTo>
                <a:lnTo>
                  <a:pt x="1863508" y="0"/>
                </a:lnTo>
                <a:lnTo>
                  <a:pt x="1863508" y="1956439"/>
                </a:lnTo>
                <a:lnTo>
                  <a:pt x="0" y="19564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5400000">
            <a:off x="16540497" y="101494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3559697" y="788986"/>
            <a:ext cx="11168606" cy="1663065"/>
          </a:xfrm>
          <a:prstGeom prst="rect">
            <a:avLst/>
          </a:prstGeom>
        </p:spPr>
        <p:txBody>
          <a:bodyPr anchor="t" rtlCol="false" tIns="0" lIns="0" bIns="0" rIns="0">
            <a:spAutoFit/>
          </a:bodyPr>
          <a:lstStyle/>
          <a:p>
            <a:pPr marL="0" indent="0" lvl="0">
              <a:lnSpc>
                <a:spcPts val="6479"/>
              </a:lnSpc>
            </a:pPr>
            <a:r>
              <a:rPr lang="en-US" sz="5999" spc="-149">
                <a:solidFill>
                  <a:srgbClr val="000000"/>
                </a:solidFill>
                <a:latin typeface="Pragmatica Bold"/>
              </a:rPr>
              <a:t>LAND &amp; AFRICAN ANCESTRY ACKNOWLEDGEMENT</a:t>
            </a:r>
          </a:p>
        </p:txBody>
      </p:sp>
      <p:sp>
        <p:nvSpPr>
          <p:cNvPr name="Freeform 8" id="8"/>
          <p:cNvSpPr/>
          <p:nvPr/>
        </p:nvSpPr>
        <p:spPr>
          <a:xfrm flipH="false" flipV="false" rot="5400000">
            <a:off x="16540497" y="3815933"/>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5400000">
            <a:off x="16540497" y="6549749"/>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5400000">
            <a:off x="-1249287" y="608744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5400000">
            <a:off x="-1249287" y="33959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5400000">
            <a:off x="-1249287" y="704547"/>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1028700" y="3018862"/>
            <a:ext cx="13846224" cy="3200019"/>
          </a:xfrm>
          <a:prstGeom prst="rect">
            <a:avLst/>
          </a:prstGeom>
        </p:spPr>
        <p:txBody>
          <a:bodyPr anchor="t" rtlCol="false" tIns="0" lIns="0" bIns="0" rIns="0">
            <a:spAutoFit/>
          </a:bodyPr>
          <a:lstStyle/>
          <a:p>
            <a:pPr marL="0" indent="0" lvl="0">
              <a:lnSpc>
                <a:spcPts val="4248"/>
              </a:lnSpc>
            </a:pPr>
            <a:r>
              <a:rPr lang="en-US" sz="3600">
                <a:solidFill>
                  <a:srgbClr val="000000"/>
                </a:solidFill>
                <a:latin typeface="Barlow"/>
              </a:rPr>
              <a:t>The Canadian HIV/AIDS Black, African and Caribbean (CHABAC) Network was founded in 2010 to mobilize a national strategic response to HIV in African, Caribbean, and Black (ACB) communities and is currently hosted by HIV Network of Edmonton Society, a charitable organization that is dedicated to making life better for people living with or affected by HIV and AIDS.</a:t>
            </a:r>
          </a:p>
        </p:txBody>
      </p:sp>
      <p:grpSp>
        <p:nvGrpSpPr>
          <p:cNvPr name="Group 3" id="3"/>
          <p:cNvGrpSpPr/>
          <p:nvPr/>
        </p:nvGrpSpPr>
        <p:grpSpPr>
          <a:xfrm rot="0">
            <a:off x="1028700" y="2359861"/>
            <a:ext cx="4051418" cy="552064"/>
            <a:chOff x="0" y="0"/>
            <a:chExt cx="4473657" cy="609600"/>
          </a:xfrm>
        </p:grpSpPr>
        <p:sp>
          <p:nvSpPr>
            <p:cNvPr name="Freeform 4" id="4"/>
            <p:cNvSpPr/>
            <p:nvPr/>
          </p:nvSpPr>
          <p:spPr>
            <a:xfrm flipH="false" flipV="false" rot="0">
              <a:off x="3714" y="0"/>
              <a:ext cx="4466229" cy="609600"/>
            </a:xfrm>
            <a:custGeom>
              <a:avLst/>
              <a:gdLst/>
              <a:ahLst/>
              <a:cxnLst/>
              <a:rect r="r" b="b" t="t" l="l"/>
              <a:pathLst>
                <a:path h="609600" w="4466229">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gradFill rotWithShape="true">
              <a:gsLst>
                <a:gs pos="0">
                  <a:srgbClr val="FFB613">
                    <a:alpha val="100000"/>
                  </a:srgbClr>
                </a:gs>
                <a:gs pos="100000">
                  <a:srgbClr val="FFE42F">
                    <a:alpha val="100000"/>
                  </a:srgbClr>
                </a:gs>
              </a:gsLst>
              <a:lin ang="5400000"/>
            </a:gradFill>
          </p:spPr>
        </p:sp>
        <p:sp>
          <p:nvSpPr>
            <p:cNvPr name="TextBox 5" id="5"/>
            <p:cNvSpPr txBox="true"/>
            <p:nvPr/>
          </p:nvSpPr>
          <p:spPr>
            <a:xfrm>
              <a:off x="101600" y="-47625"/>
              <a:ext cx="4270457" cy="65722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089701" y="7272390"/>
            <a:ext cx="12767446" cy="2676144"/>
          </a:xfrm>
          <a:prstGeom prst="rect">
            <a:avLst/>
          </a:prstGeom>
        </p:spPr>
        <p:txBody>
          <a:bodyPr anchor="t" rtlCol="false" tIns="0" lIns="0" bIns="0" rIns="0">
            <a:spAutoFit/>
          </a:bodyPr>
          <a:lstStyle/>
          <a:p>
            <a:pPr marL="0" indent="0" lvl="0">
              <a:lnSpc>
                <a:spcPts val="4247"/>
              </a:lnSpc>
            </a:pPr>
            <a:r>
              <a:rPr lang="en-US" sz="3599">
                <a:solidFill>
                  <a:srgbClr val="000000"/>
                </a:solidFill>
                <a:latin typeface="Barlow"/>
              </a:rPr>
              <a:t>Increase the capacity of SRH programs and services across 4 Canadian provinces to serve ACB communities, particularly women, 2SLGBTQI+ people, newcomers, and Black youth through healthcare provider (HCP) and community capacity building.</a:t>
            </a:r>
          </a:p>
        </p:txBody>
      </p:sp>
      <p:grpSp>
        <p:nvGrpSpPr>
          <p:cNvPr name="Group 7" id="7"/>
          <p:cNvGrpSpPr/>
          <p:nvPr/>
        </p:nvGrpSpPr>
        <p:grpSpPr>
          <a:xfrm rot="0">
            <a:off x="1028700" y="6720326"/>
            <a:ext cx="4051418" cy="552064"/>
            <a:chOff x="0" y="0"/>
            <a:chExt cx="4473657" cy="609600"/>
          </a:xfrm>
        </p:grpSpPr>
        <p:sp>
          <p:nvSpPr>
            <p:cNvPr name="Freeform 8" id="8"/>
            <p:cNvSpPr/>
            <p:nvPr/>
          </p:nvSpPr>
          <p:spPr>
            <a:xfrm flipH="false" flipV="false" rot="0">
              <a:off x="3714" y="0"/>
              <a:ext cx="4466229" cy="609600"/>
            </a:xfrm>
            <a:custGeom>
              <a:avLst/>
              <a:gdLst/>
              <a:ahLst/>
              <a:cxnLst/>
              <a:rect r="r" b="b" t="t" l="l"/>
              <a:pathLst>
                <a:path h="609600" w="4466229">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solidFill>
              <a:srgbClr val="1F3B80"/>
            </a:solidFill>
          </p:spPr>
        </p:sp>
        <p:sp>
          <p:nvSpPr>
            <p:cNvPr name="TextBox 9" id="9"/>
            <p:cNvSpPr txBox="true"/>
            <p:nvPr/>
          </p:nvSpPr>
          <p:spPr>
            <a:xfrm>
              <a:off x="101600" y="-47625"/>
              <a:ext cx="4270457" cy="657225"/>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10800000">
            <a:off x="14260015" y="2861445"/>
            <a:ext cx="3565397" cy="3240055"/>
          </a:xfrm>
          <a:custGeom>
            <a:avLst/>
            <a:gdLst/>
            <a:ahLst/>
            <a:cxnLst/>
            <a:rect r="r" b="b" t="t" l="l"/>
            <a:pathLst>
              <a:path h="3240055" w="3565397">
                <a:moveTo>
                  <a:pt x="0" y="0"/>
                </a:moveTo>
                <a:lnTo>
                  <a:pt x="3565398" y="0"/>
                </a:lnTo>
                <a:lnTo>
                  <a:pt x="3565398" y="3240055"/>
                </a:lnTo>
                <a:lnTo>
                  <a:pt x="0" y="3240055"/>
                </a:lnTo>
                <a:lnTo>
                  <a:pt x="0" y="0"/>
                </a:lnTo>
                <a:close/>
              </a:path>
            </a:pathLst>
          </a:custGeom>
          <a:blipFill>
            <a:blip r:embed="rId2"/>
            <a:stretch>
              <a:fillRect l="0" t="0" r="0" b="0"/>
            </a:stretch>
          </a:blipFill>
        </p:spPr>
      </p:sp>
      <p:grpSp>
        <p:nvGrpSpPr>
          <p:cNvPr name="Group 11" id="11"/>
          <p:cNvGrpSpPr/>
          <p:nvPr/>
        </p:nvGrpSpPr>
        <p:grpSpPr>
          <a:xfrm rot="-5400000">
            <a:off x="14941636" y="3101065"/>
            <a:ext cx="2202156" cy="2760814"/>
            <a:chOff x="0" y="0"/>
            <a:chExt cx="648328" cy="812800"/>
          </a:xfrm>
        </p:grpSpPr>
        <p:sp>
          <p:nvSpPr>
            <p:cNvPr name="Freeform 12" id="12"/>
            <p:cNvSpPr/>
            <p:nvPr/>
          </p:nvSpPr>
          <p:spPr>
            <a:xfrm flipH="false" flipV="false" rot="0">
              <a:off x="0" y="11843"/>
              <a:ext cx="648328" cy="789114"/>
            </a:xfrm>
            <a:custGeom>
              <a:avLst/>
              <a:gdLst/>
              <a:ahLst/>
              <a:cxnLst/>
              <a:rect r="r" b="b" t="t" l="l"/>
              <a:pathLst>
                <a:path h="789114" w="648328">
                  <a:moveTo>
                    <a:pt x="372801" y="18645"/>
                  </a:moveTo>
                  <a:lnTo>
                    <a:pt x="599690" y="160869"/>
                  </a:lnTo>
                  <a:cubicBezTo>
                    <a:pt x="629953" y="179839"/>
                    <a:pt x="648328" y="213043"/>
                    <a:pt x="648328" y="248760"/>
                  </a:cubicBezTo>
                  <a:lnTo>
                    <a:pt x="648328" y="540354"/>
                  </a:lnTo>
                  <a:cubicBezTo>
                    <a:pt x="648328" y="576071"/>
                    <a:pt x="629953" y="609275"/>
                    <a:pt x="599690" y="628245"/>
                  </a:cubicBezTo>
                  <a:lnTo>
                    <a:pt x="372801" y="770469"/>
                  </a:lnTo>
                  <a:cubicBezTo>
                    <a:pt x="343057" y="789114"/>
                    <a:pt x="305271" y="789114"/>
                    <a:pt x="275526" y="770469"/>
                  </a:cubicBezTo>
                  <a:lnTo>
                    <a:pt x="48638" y="628245"/>
                  </a:lnTo>
                  <a:cubicBezTo>
                    <a:pt x="18375" y="609275"/>
                    <a:pt x="0" y="576071"/>
                    <a:pt x="0" y="540354"/>
                  </a:cubicBezTo>
                  <a:lnTo>
                    <a:pt x="0" y="248760"/>
                  </a:lnTo>
                  <a:cubicBezTo>
                    <a:pt x="0" y="213043"/>
                    <a:pt x="18375" y="179839"/>
                    <a:pt x="48638" y="160869"/>
                  </a:cubicBezTo>
                  <a:lnTo>
                    <a:pt x="275526" y="18645"/>
                  </a:lnTo>
                  <a:cubicBezTo>
                    <a:pt x="305271" y="0"/>
                    <a:pt x="343057" y="0"/>
                    <a:pt x="372801" y="18645"/>
                  </a:cubicBezTo>
                  <a:close/>
                </a:path>
              </a:pathLst>
            </a:custGeom>
            <a:gradFill rotWithShape="true">
              <a:gsLst>
                <a:gs pos="0">
                  <a:srgbClr val="FFB613">
                    <a:alpha val="100000"/>
                  </a:srgbClr>
                </a:gs>
                <a:gs pos="100000">
                  <a:srgbClr val="FFE42F">
                    <a:alpha val="100000"/>
                  </a:srgbClr>
                </a:gs>
              </a:gsLst>
              <a:lin ang="5400000"/>
            </a:gradFill>
            <a:ln w="12700">
              <a:solidFill>
                <a:srgbClr val="000000"/>
              </a:solidFill>
            </a:ln>
          </p:spPr>
        </p:sp>
      </p:grpSp>
      <p:sp>
        <p:nvSpPr>
          <p:cNvPr name="Freeform 13" id="13"/>
          <p:cNvSpPr/>
          <p:nvPr/>
        </p:nvSpPr>
        <p:spPr>
          <a:xfrm flipH="false" flipV="false" rot="0">
            <a:off x="15179946" y="3719001"/>
            <a:ext cx="1725535" cy="1524942"/>
          </a:xfrm>
          <a:custGeom>
            <a:avLst/>
            <a:gdLst/>
            <a:ahLst/>
            <a:cxnLst/>
            <a:rect r="r" b="b" t="t" l="l"/>
            <a:pathLst>
              <a:path h="1524942" w="1725535">
                <a:moveTo>
                  <a:pt x="0" y="0"/>
                </a:moveTo>
                <a:lnTo>
                  <a:pt x="1725536" y="0"/>
                </a:lnTo>
                <a:lnTo>
                  <a:pt x="1725536" y="1524942"/>
                </a:lnTo>
                <a:lnTo>
                  <a:pt x="0" y="15249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1028700" y="353896"/>
            <a:ext cx="4264020" cy="1663065"/>
          </a:xfrm>
          <a:prstGeom prst="rect">
            <a:avLst/>
          </a:prstGeom>
        </p:spPr>
        <p:txBody>
          <a:bodyPr anchor="t" rtlCol="false" tIns="0" lIns="0" bIns="0" rIns="0">
            <a:spAutoFit/>
          </a:bodyPr>
          <a:lstStyle/>
          <a:p>
            <a:pPr>
              <a:lnSpc>
                <a:spcPts val="6479"/>
              </a:lnSpc>
            </a:pPr>
            <a:r>
              <a:rPr lang="en-US" sz="5999" spc="-149">
                <a:solidFill>
                  <a:srgbClr val="000000"/>
                </a:solidFill>
                <a:latin typeface="Pragmatica Bold"/>
              </a:rPr>
              <a:t>PROJECT </a:t>
            </a:r>
          </a:p>
          <a:p>
            <a:pPr marL="0" indent="0" lvl="0">
              <a:lnSpc>
                <a:spcPts val="6479"/>
              </a:lnSpc>
            </a:pPr>
            <a:r>
              <a:rPr lang="en-US" sz="5999" spc="-149">
                <a:solidFill>
                  <a:srgbClr val="000000"/>
                </a:solidFill>
                <a:latin typeface="Pragmatica Bold"/>
              </a:rPr>
              <a:t>OVERVIEW</a:t>
            </a:r>
          </a:p>
        </p:txBody>
      </p:sp>
      <p:sp>
        <p:nvSpPr>
          <p:cNvPr name="TextBox 15" id="15"/>
          <p:cNvSpPr txBox="true"/>
          <p:nvPr/>
        </p:nvSpPr>
        <p:spPr>
          <a:xfrm rot="0">
            <a:off x="1917148" y="1499843"/>
            <a:ext cx="3162969" cy="1412081"/>
          </a:xfrm>
          <a:prstGeom prst="rect">
            <a:avLst/>
          </a:prstGeom>
        </p:spPr>
        <p:txBody>
          <a:bodyPr anchor="t" rtlCol="false" tIns="0" lIns="0" bIns="0" rIns="0">
            <a:spAutoFit/>
          </a:bodyPr>
          <a:lstStyle/>
          <a:p>
            <a:pPr>
              <a:lnSpc>
                <a:spcPts val="5643"/>
              </a:lnSpc>
            </a:pPr>
            <a:r>
              <a:rPr lang="en-US" sz="4031">
                <a:solidFill>
                  <a:srgbClr val="112D4E"/>
                </a:solidFill>
                <a:latin typeface="Pragmatica Bold"/>
              </a:rPr>
              <a:t>         </a:t>
            </a:r>
            <a:r>
              <a:rPr lang="en-US" sz="4031">
                <a:solidFill>
                  <a:srgbClr val="FFFFFF"/>
                </a:solidFill>
                <a:latin typeface="Pragmatica Bold"/>
              </a:rPr>
              <a:t> CHABAC</a:t>
            </a:r>
          </a:p>
        </p:txBody>
      </p:sp>
      <p:sp>
        <p:nvSpPr>
          <p:cNvPr name="Freeform 16" id="16"/>
          <p:cNvSpPr/>
          <p:nvPr/>
        </p:nvSpPr>
        <p:spPr>
          <a:xfrm flipH="false" flipV="false" rot="-10800000">
            <a:off x="13909802" y="6868356"/>
            <a:ext cx="3133487" cy="2935219"/>
          </a:xfrm>
          <a:custGeom>
            <a:avLst/>
            <a:gdLst/>
            <a:ahLst/>
            <a:cxnLst/>
            <a:rect r="r" b="b" t="t" l="l"/>
            <a:pathLst>
              <a:path h="2935219" w="3133487">
                <a:moveTo>
                  <a:pt x="0" y="0"/>
                </a:moveTo>
                <a:lnTo>
                  <a:pt x="3133487" y="0"/>
                </a:lnTo>
                <a:lnTo>
                  <a:pt x="3133487" y="2935219"/>
                </a:lnTo>
                <a:lnTo>
                  <a:pt x="0" y="2935219"/>
                </a:lnTo>
                <a:lnTo>
                  <a:pt x="0" y="0"/>
                </a:lnTo>
                <a:close/>
              </a:path>
            </a:pathLst>
          </a:custGeom>
          <a:blipFill>
            <a:blip r:embed="rId2"/>
            <a:stretch>
              <a:fillRect l="0" t="0" r="-3078" b="0"/>
            </a:stretch>
          </a:blipFill>
        </p:spPr>
      </p:sp>
      <p:grpSp>
        <p:nvGrpSpPr>
          <p:cNvPr name="Group 17" id="17"/>
          <p:cNvGrpSpPr/>
          <p:nvPr/>
        </p:nvGrpSpPr>
        <p:grpSpPr>
          <a:xfrm rot="-5400000">
            <a:off x="14338053" y="7167839"/>
            <a:ext cx="2194219" cy="2553274"/>
            <a:chOff x="0" y="0"/>
            <a:chExt cx="698500" cy="812800"/>
          </a:xfrm>
        </p:grpSpPr>
        <p:sp>
          <p:nvSpPr>
            <p:cNvPr name="Freeform 18" id="18"/>
            <p:cNvSpPr/>
            <p:nvPr/>
          </p:nvSpPr>
          <p:spPr>
            <a:xfrm flipH="false" flipV="false" rot="0">
              <a:off x="0" y="11063"/>
              <a:ext cx="698500" cy="790675"/>
            </a:xfrm>
            <a:custGeom>
              <a:avLst/>
              <a:gdLst/>
              <a:ahLst/>
              <a:cxnLst/>
              <a:rect r="r" b="b" t="t" l="l"/>
              <a:pathLst>
                <a:path h="790675" w="698500">
                  <a:moveTo>
                    <a:pt x="399046" y="17909"/>
                  </a:moveTo>
                  <a:lnTo>
                    <a:pt x="648704" y="163165"/>
                  </a:lnTo>
                  <a:cubicBezTo>
                    <a:pt x="679534" y="181102"/>
                    <a:pt x="698500" y="214080"/>
                    <a:pt x="698500" y="249748"/>
                  </a:cubicBezTo>
                  <a:lnTo>
                    <a:pt x="698500" y="540926"/>
                  </a:lnTo>
                  <a:cubicBezTo>
                    <a:pt x="698500" y="576594"/>
                    <a:pt x="679534" y="609572"/>
                    <a:pt x="648704" y="627509"/>
                  </a:cubicBezTo>
                  <a:lnTo>
                    <a:pt x="399046" y="772765"/>
                  </a:lnTo>
                  <a:cubicBezTo>
                    <a:pt x="368264" y="790674"/>
                    <a:pt x="330236" y="790674"/>
                    <a:pt x="299454" y="772765"/>
                  </a:cubicBezTo>
                  <a:lnTo>
                    <a:pt x="49796" y="627509"/>
                  </a:lnTo>
                  <a:cubicBezTo>
                    <a:pt x="18966" y="609572"/>
                    <a:pt x="0" y="576594"/>
                    <a:pt x="0" y="540926"/>
                  </a:cubicBezTo>
                  <a:lnTo>
                    <a:pt x="0" y="249748"/>
                  </a:lnTo>
                  <a:cubicBezTo>
                    <a:pt x="0" y="214080"/>
                    <a:pt x="18966" y="181102"/>
                    <a:pt x="49796" y="163165"/>
                  </a:cubicBezTo>
                  <a:lnTo>
                    <a:pt x="299454" y="17909"/>
                  </a:lnTo>
                  <a:cubicBezTo>
                    <a:pt x="330236" y="0"/>
                    <a:pt x="368264" y="0"/>
                    <a:pt x="399046" y="17909"/>
                  </a:cubicBezTo>
                  <a:close/>
                </a:path>
              </a:pathLst>
            </a:custGeom>
            <a:solidFill>
              <a:srgbClr val="1F3B80"/>
            </a:solidFill>
            <a:ln w="12700">
              <a:solidFill>
                <a:srgbClr val="000000"/>
              </a:solidFill>
            </a:ln>
          </p:spPr>
        </p:sp>
      </p:grpSp>
      <p:sp>
        <p:nvSpPr>
          <p:cNvPr name="Freeform 19" id="19"/>
          <p:cNvSpPr/>
          <p:nvPr/>
        </p:nvSpPr>
        <p:spPr>
          <a:xfrm flipH="false" flipV="false" rot="0">
            <a:off x="14751463" y="7531856"/>
            <a:ext cx="1450166" cy="1450166"/>
          </a:xfrm>
          <a:custGeom>
            <a:avLst/>
            <a:gdLst/>
            <a:ahLst/>
            <a:cxnLst/>
            <a:rect r="r" b="b" t="t" l="l"/>
            <a:pathLst>
              <a:path h="1450166" w="1450166">
                <a:moveTo>
                  <a:pt x="0" y="0"/>
                </a:moveTo>
                <a:lnTo>
                  <a:pt x="1450166" y="0"/>
                </a:lnTo>
                <a:lnTo>
                  <a:pt x="1450166" y="1450166"/>
                </a:lnTo>
                <a:lnTo>
                  <a:pt x="0" y="14501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0" id="20"/>
          <p:cNvSpPr txBox="true"/>
          <p:nvPr/>
        </p:nvSpPr>
        <p:spPr>
          <a:xfrm rot="0">
            <a:off x="1089701" y="6634601"/>
            <a:ext cx="3162969" cy="697706"/>
          </a:xfrm>
          <a:prstGeom prst="rect">
            <a:avLst/>
          </a:prstGeom>
        </p:spPr>
        <p:txBody>
          <a:bodyPr anchor="t" rtlCol="false" tIns="0" lIns="0" bIns="0" rIns="0">
            <a:spAutoFit/>
          </a:bodyPr>
          <a:lstStyle/>
          <a:p>
            <a:pPr algn="just">
              <a:lnSpc>
                <a:spcPts val="5643"/>
              </a:lnSpc>
            </a:pPr>
            <a:r>
              <a:rPr lang="en-US" sz="4031">
                <a:solidFill>
                  <a:srgbClr val="112D4E"/>
                </a:solidFill>
                <a:latin typeface="Pragmatica Bold"/>
              </a:rPr>
              <a:t>         </a:t>
            </a:r>
            <a:r>
              <a:rPr lang="en-US" sz="4031">
                <a:solidFill>
                  <a:srgbClr val="FFFFFF"/>
                </a:solidFill>
                <a:latin typeface="Pragmatica Bold"/>
              </a:rPr>
              <a:t> GOAL</a:t>
            </a:r>
          </a:p>
        </p:txBody>
      </p:sp>
      <p:sp>
        <p:nvSpPr>
          <p:cNvPr name="Freeform 21" id="21"/>
          <p:cNvSpPr/>
          <p:nvPr/>
        </p:nvSpPr>
        <p:spPr>
          <a:xfrm flipH="false" flipV="false" rot="0">
            <a:off x="16135111" y="8047585"/>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7"/>
            <a:stretch>
              <a:fillRect l="0" t="0" r="0" b="0"/>
            </a:stretch>
          </a:blipFill>
        </p:spPr>
      </p:sp>
      <p:sp>
        <p:nvSpPr>
          <p:cNvPr name="Freeform 22" id="22"/>
          <p:cNvSpPr/>
          <p:nvPr/>
        </p:nvSpPr>
        <p:spPr>
          <a:xfrm flipH="false" flipV="false" rot="5400000">
            <a:off x="-1249287" y="852167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3" id="23"/>
          <p:cNvSpPr/>
          <p:nvPr/>
        </p:nvSpPr>
        <p:spPr>
          <a:xfrm flipH="false" flipV="false" rot="5400000">
            <a:off x="-1249287" y="5730759"/>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4" id="24"/>
          <p:cNvSpPr/>
          <p:nvPr/>
        </p:nvSpPr>
        <p:spPr>
          <a:xfrm flipH="false" flipV="false" rot="5400000">
            <a:off x="-1249287" y="2939841"/>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5" id="25"/>
          <p:cNvSpPr/>
          <p:nvPr/>
        </p:nvSpPr>
        <p:spPr>
          <a:xfrm flipH="false" flipV="false" rot="5400000">
            <a:off x="-1249287" y="148923"/>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6" id="26"/>
          <p:cNvSpPr/>
          <p:nvPr/>
        </p:nvSpPr>
        <p:spPr>
          <a:xfrm flipH="false" flipV="false" rot="5400000">
            <a:off x="16576126" y="6619248"/>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5400000">
            <a:off x="16576126" y="386021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8" id="28"/>
          <p:cNvSpPr/>
          <p:nvPr/>
        </p:nvSpPr>
        <p:spPr>
          <a:xfrm flipH="false" flipV="false" rot="5400000">
            <a:off x="16540497" y="112479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65524" y="1848732"/>
            <a:ext cx="3319912" cy="3016970"/>
          </a:xfrm>
          <a:custGeom>
            <a:avLst/>
            <a:gdLst/>
            <a:ahLst/>
            <a:cxnLst/>
            <a:rect r="r" b="b" t="t" l="l"/>
            <a:pathLst>
              <a:path h="3016970" w="3319912">
                <a:moveTo>
                  <a:pt x="0" y="0"/>
                </a:moveTo>
                <a:lnTo>
                  <a:pt x="3319912" y="0"/>
                </a:lnTo>
                <a:lnTo>
                  <a:pt x="3319912" y="3016970"/>
                </a:lnTo>
                <a:lnTo>
                  <a:pt x="0" y="3016970"/>
                </a:lnTo>
                <a:lnTo>
                  <a:pt x="0" y="0"/>
                </a:lnTo>
                <a:close/>
              </a:path>
            </a:pathLst>
          </a:custGeom>
          <a:blipFill>
            <a:blip r:embed="rId2"/>
            <a:stretch>
              <a:fillRect l="0" t="0" r="0" b="0"/>
            </a:stretch>
          </a:blipFill>
        </p:spPr>
      </p:sp>
      <p:grpSp>
        <p:nvGrpSpPr>
          <p:cNvPr name="Group 3" id="3"/>
          <p:cNvGrpSpPr/>
          <p:nvPr/>
        </p:nvGrpSpPr>
        <p:grpSpPr>
          <a:xfrm rot="-5400000">
            <a:off x="1319071" y="2087576"/>
            <a:ext cx="2212819" cy="2574917"/>
            <a:chOff x="0" y="0"/>
            <a:chExt cx="698500" cy="812800"/>
          </a:xfrm>
        </p:grpSpPr>
        <p:sp>
          <p:nvSpPr>
            <p:cNvPr name="Freeform 4" id="4"/>
            <p:cNvSpPr/>
            <p:nvPr/>
          </p:nvSpPr>
          <p:spPr>
            <a:xfrm flipH="false" flipV="false" rot="0">
              <a:off x="0" y="10970"/>
              <a:ext cx="698500" cy="790860"/>
            </a:xfrm>
            <a:custGeom>
              <a:avLst/>
              <a:gdLst/>
              <a:ahLst/>
              <a:cxnLst/>
              <a:rect r="r" b="b" t="t" l="l"/>
              <a:pathLst>
                <a:path h="790860" w="698500">
                  <a:moveTo>
                    <a:pt x="398627" y="17759"/>
                  </a:moveTo>
                  <a:lnTo>
                    <a:pt x="649123" y="163501"/>
                  </a:lnTo>
                  <a:cubicBezTo>
                    <a:pt x="679693" y="181288"/>
                    <a:pt x="698500" y="213988"/>
                    <a:pt x="698500" y="249357"/>
                  </a:cubicBezTo>
                  <a:lnTo>
                    <a:pt x="698500" y="541503"/>
                  </a:lnTo>
                  <a:cubicBezTo>
                    <a:pt x="698500" y="576872"/>
                    <a:pt x="679693" y="609572"/>
                    <a:pt x="649123" y="627359"/>
                  </a:cubicBezTo>
                  <a:lnTo>
                    <a:pt x="398627" y="773101"/>
                  </a:lnTo>
                  <a:cubicBezTo>
                    <a:pt x="368104" y="790860"/>
                    <a:pt x="330396" y="790860"/>
                    <a:pt x="299873" y="773101"/>
                  </a:cubicBezTo>
                  <a:lnTo>
                    <a:pt x="49377" y="627359"/>
                  </a:lnTo>
                  <a:cubicBezTo>
                    <a:pt x="18807" y="609572"/>
                    <a:pt x="0" y="576872"/>
                    <a:pt x="0" y="541503"/>
                  </a:cubicBezTo>
                  <a:lnTo>
                    <a:pt x="0" y="249357"/>
                  </a:lnTo>
                  <a:cubicBezTo>
                    <a:pt x="0" y="213988"/>
                    <a:pt x="18807" y="181288"/>
                    <a:pt x="49377" y="163501"/>
                  </a:cubicBezTo>
                  <a:lnTo>
                    <a:pt x="299873" y="17759"/>
                  </a:lnTo>
                  <a:cubicBezTo>
                    <a:pt x="330396" y="0"/>
                    <a:pt x="368104" y="0"/>
                    <a:pt x="398627" y="17759"/>
                  </a:cubicBezTo>
                  <a:close/>
                </a:path>
              </a:pathLst>
            </a:custGeom>
            <a:solidFill>
              <a:srgbClr val="1F3B80"/>
            </a:solidFill>
            <a:ln w="12700">
              <a:solidFill>
                <a:srgbClr val="000000"/>
              </a:solidFill>
            </a:ln>
          </p:spPr>
        </p:sp>
      </p:grpSp>
      <p:sp>
        <p:nvSpPr>
          <p:cNvPr name="Freeform 5" id="5"/>
          <p:cNvSpPr/>
          <p:nvPr/>
        </p:nvSpPr>
        <p:spPr>
          <a:xfrm flipH="false" flipV="false" rot="-10800000">
            <a:off x="765524" y="5729910"/>
            <a:ext cx="3319912" cy="3016970"/>
          </a:xfrm>
          <a:custGeom>
            <a:avLst/>
            <a:gdLst/>
            <a:ahLst/>
            <a:cxnLst/>
            <a:rect r="r" b="b" t="t" l="l"/>
            <a:pathLst>
              <a:path h="3016970" w="3319912">
                <a:moveTo>
                  <a:pt x="0" y="0"/>
                </a:moveTo>
                <a:lnTo>
                  <a:pt x="3319912" y="0"/>
                </a:lnTo>
                <a:lnTo>
                  <a:pt x="3319912" y="3016970"/>
                </a:lnTo>
                <a:lnTo>
                  <a:pt x="0" y="3016970"/>
                </a:lnTo>
                <a:lnTo>
                  <a:pt x="0" y="0"/>
                </a:lnTo>
                <a:close/>
              </a:path>
            </a:pathLst>
          </a:custGeom>
          <a:blipFill>
            <a:blip r:embed="rId2"/>
            <a:stretch>
              <a:fillRect l="0" t="0" r="0" b="0"/>
            </a:stretch>
          </a:blipFill>
        </p:spPr>
      </p:sp>
      <p:sp>
        <p:nvSpPr>
          <p:cNvPr name="Freeform 6" id="6"/>
          <p:cNvSpPr/>
          <p:nvPr/>
        </p:nvSpPr>
        <p:spPr>
          <a:xfrm flipH="false" flipV="false" rot="0">
            <a:off x="1694301" y="2559544"/>
            <a:ext cx="1462358" cy="1497934"/>
          </a:xfrm>
          <a:custGeom>
            <a:avLst/>
            <a:gdLst/>
            <a:ahLst/>
            <a:cxnLst/>
            <a:rect r="r" b="b" t="t" l="l"/>
            <a:pathLst>
              <a:path h="1497934" w="1462358">
                <a:moveTo>
                  <a:pt x="0" y="0"/>
                </a:moveTo>
                <a:lnTo>
                  <a:pt x="1462358" y="0"/>
                </a:lnTo>
                <a:lnTo>
                  <a:pt x="1462358" y="1497934"/>
                </a:lnTo>
                <a:lnTo>
                  <a:pt x="0" y="14979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5400000">
            <a:off x="1336064" y="5880254"/>
            <a:ext cx="2334305" cy="2716282"/>
            <a:chOff x="0" y="0"/>
            <a:chExt cx="698500" cy="812800"/>
          </a:xfrm>
        </p:grpSpPr>
        <p:sp>
          <p:nvSpPr>
            <p:cNvPr name="Freeform 8" id="8"/>
            <p:cNvSpPr/>
            <p:nvPr/>
          </p:nvSpPr>
          <p:spPr>
            <a:xfrm flipH="false" flipV="false" rot="0">
              <a:off x="0" y="10399"/>
              <a:ext cx="698500" cy="792002"/>
            </a:xfrm>
            <a:custGeom>
              <a:avLst/>
              <a:gdLst/>
              <a:ahLst/>
              <a:cxnLst/>
              <a:rect r="r" b="b" t="t" l="l"/>
              <a:pathLst>
                <a:path h="792002" w="698500">
                  <a:moveTo>
                    <a:pt x="396058" y="16835"/>
                  </a:moveTo>
                  <a:lnTo>
                    <a:pt x="651692" y="165567"/>
                  </a:lnTo>
                  <a:cubicBezTo>
                    <a:pt x="680672" y="182428"/>
                    <a:pt x="698500" y="213427"/>
                    <a:pt x="698500" y="246955"/>
                  </a:cubicBezTo>
                  <a:lnTo>
                    <a:pt x="698500" y="545047"/>
                  </a:lnTo>
                  <a:cubicBezTo>
                    <a:pt x="698500" y="578575"/>
                    <a:pt x="680672" y="609574"/>
                    <a:pt x="651692" y="626435"/>
                  </a:cubicBezTo>
                  <a:lnTo>
                    <a:pt x="396058" y="775167"/>
                  </a:lnTo>
                  <a:cubicBezTo>
                    <a:pt x="367123" y="792002"/>
                    <a:pt x="331377" y="792002"/>
                    <a:pt x="302442" y="775167"/>
                  </a:cubicBezTo>
                  <a:lnTo>
                    <a:pt x="46808" y="626435"/>
                  </a:lnTo>
                  <a:cubicBezTo>
                    <a:pt x="17828" y="609574"/>
                    <a:pt x="0" y="578575"/>
                    <a:pt x="0" y="545047"/>
                  </a:cubicBezTo>
                  <a:lnTo>
                    <a:pt x="0" y="246955"/>
                  </a:lnTo>
                  <a:cubicBezTo>
                    <a:pt x="0" y="213427"/>
                    <a:pt x="17828" y="182428"/>
                    <a:pt x="46808" y="165567"/>
                  </a:cubicBezTo>
                  <a:lnTo>
                    <a:pt x="302442" y="16835"/>
                  </a:lnTo>
                  <a:cubicBezTo>
                    <a:pt x="331377" y="0"/>
                    <a:pt x="367123" y="0"/>
                    <a:pt x="396058" y="16835"/>
                  </a:cubicBezTo>
                  <a:close/>
                </a:path>
              </a:pathLst>
            </a:custGeom>
            <a:solidFill>
              <a:srgbClr val="1F3B80"/>
            </a:solidFill>
            <a:ln w="12700">
              <a:solidFill>
                <a:srgbClr val="000000"/>
              </a:solidFill>
            </a:ln>
          </p:spPr>
        </p:sp>
      </p:grpSp>
      <p:sp>
        <p:nvSpPr>
          <p:cNvPr name="Freeform 9" id="9"/>
          <p:cNvSpPr/>
          <p:nvPr/>
        </p:nvSpPr>
        <p:spPr>
          <a:xfrm flipH="false" flipV="false" rot="0">
            <a:off x="1694301" y="6530842"/>
            <a:ext cx="1605794" cy="1415106"/>
          </a:xfrm>
          <a:custGeom>
            <a:avLst/>
            <a:gdLst/>
            <a:ahLst/>
            <a:cxnLst/>
            <a:rect r="r" b="b" t="t" l="l"/>
            <a:pathLst>
              <a:path h="1415106" w="1605794">
                <a:moveTo>
                  <a:pt x="0" y="0"/>
                </a:moveTo>
                <a:lnTo>
                  <a:pt x="1605794" y="0"/>
                </a:lnTo>
                <a:lnTo>
                  <a:pt x="1605794" y="1415106"/>
                </a:lnTo>
                <a:lnTo>
                  <a:pt x="0" y="14151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10" id="10"/>
          <p:cNvSpPr/>
          <p:nvPr/>
        </p:nvSpPr>
        <p:spPr>
          <a:xfrm>
            <a:off x="3664122" y="3375034"/>
            <a:ext cx="3215790" cy="964561"/>
          </a:xfrm>
          <a:prstGeom prst="line">
            <a:avLst/>
          </a:prstGeom>
          <a:ln cap="flat" w="38100">
            <a:solidFill>
              <a:srgbClr val="000000"/>
            </a:solidFill>
            <a:prstDash val="solid"/>
            <a:headEnd type="none" len="sm" w="sm"/>
            <a:tailEnd type="none" len="sm" w="sm"/>
          </a:ln>
        </p:spPr>
      </p:sp>
      <p:grpSp>
        <p:nvGrpSpPr>
          <p:cNvPr name="Group 11" id="11"/>
          <p:cNvGrpSpPr/>
          <p:nvPr/>
        </p:nvGrpSpPr>
        <p:grpSpPr>
          <a:xfrm rot="-10800000">
            <a:off x="6914316" y="3601540"/>
            <a:ext cx="2585516" cy="2724666"/>
            <a:chOff x="0" y="0"/>
            <a:chExt cx="909840" cy="958807"/>
          </a:xfrm>
        </p:grpSpPr>
        <p:sp>
          <p:nvSpPr>
            <p:cNvPr name="Freeform 12" id="12"/>
            <p:cNvSpPr/>
            <p:nvPr/>
          </p:nvSpPr>
          <p:spPr>
            <a:xfrm flipH="false" flipV="false" rot="0">
              <a:off x="0" y="2671"/>
              <a:ext cx="909840" cy="953464"/>
            </a:xfrm>
            <a:custGeom>
              <a:avLst/>
              <a:gdLst/>
              <a:ahLst/>
              <a:cxnLst/>
              <a:rect r="r" b="b" t="t" l="l"/>
              <a:pathLst>
                <a:path h="953464" w="909840">
                  <a:moveTo>
                    <a:pt x="471367" y="4675"/>
                  </a:moveTo>
                  <a:lnTo>
                    <a:pt x="893394" y="193183"/>
                  </a:lnTo>
                  <a:cubicBezTo>
                    <a:pt x="903398" y="197651"/>
                    <a:pt x="909840" y="207585"/>
                    <a:pt x="909840" y="218542"/>
                  </a:cubicBezTo>
                  <a:lnTo>
                    <a:pt x="909840" y="734923"/>
                  </a:lnTo>
                  <a:cubicBezTo>
                    <a:pt x="909840" y="745880"/>
                    <a:pt x="903398" y="755814"/>
                    <a:pt x="893394" y="760282"/>
                  </a:cubicBezTo>
                  <a:lnTo>
                    <a:pt x="471367" y="948790"/>
                  </a:lnTo>
                  <a:cubicBezTo>
                    <a:pt x="460901" y="953465"/>
                    <a:pt x="448940" y="953465"/>
                    <a:pt x="438473" y="948790"/>
                  </a:cubicBezTo>
                  <a:lnTo>
                    <a:pt x="16447" y="760282"/>
                  </a:lnTo>
                  <a:cubicBezTo>
                    <a:pt x="6442" y="755814"/>
                    <a:pt x="0" y="745880"/>
                    <a:pt x="0" y="734923"/>
                  </a:cubicBezTo>
                  <a:lnTo>
                    <a:pt x="0" y="218542"/>
                  </a:lnTo>
                  <a:cubicBezTo>
                    <a:pt x="0" y="207585"/>
                    <a:pt x="6442" y="197651"/>
                    <a:pt x="16447" y="193183"/>
                  </a:cubicBezTo>
                  <a:lnTo>
                    <a:pt x="438473" y="4675"/>
                  </a:lnTo>
                  <a:cubicBezTo>
                    <a:pt x="448940" y="0"/>
                    <a:pt x="460901" y="0"/>
                    <a:pt x="471367" y="4675"/>
                  </a:cubicBezTo>
                  <a:close/>
                </a:path>
              </a:pathLst>
            </a:custGeom>
            <a:solidFill>
              <a:srgbClr val="000000">
                <a:alpha val="0"/>
              </a:srgbClr>
            </a:solidFill>
            <a:ln w="133350" cap="sq">
              <a:gradFill>
                <a:gsLst>
                  <a:gs pos="0">
                    <a:srgbClr val="FFE42F">
                      <a:alpha val="100000"/>
                    </a:srgbClr>
                  </a:gs>
                  <a:gs pos="100000">
                    <a:srgbClr val="FF9F2F">
                      <a:alpha val="100000"/>
                    </a:srgbClr>
                  </a:gs>
                </a:gsLst>
                <a:path path="circle">
                  <a:fillToRect l="50000" r="50000" t="50000" b="50000"/>
                </a:path>
              </a:gradFill>
              <a:prstDash val="solid"/>
              <a:miter/>
            </a:ln>
          </p:spPr>
        </p:sp>
        <p:sp>
          <p:nvSpPr>
            <p:cNvPr name="TextBox 13" id="13"/>
            <p:cNvSpPr txBox="true"/>
            <p:nvPr/>
          </p:nvSpPr>
          <p:spPr>
            <a:xfrm>
              <a:off x="0" y="92075"/>
              <a:ext cx="909840" cy="727032"/>
            </a:xfrm>
            <a:prstGeom prst="rect">
              <a:avLst/>
            </a:prstGeom>
          </p:spPr>
          <p:txBody>
            <a:bodyPr anchor="ctr" rtlCol="false" tIns="120277" lIns="120277" bIns="120277" rIns="120277"/>
            <a:lstStyle/>
            <a:p>
              <a:pPr algn="ctr">
                <a:lnSpc>
                  <a:spcPts val="2659"/>
                </a:lnSpc>
              </a:pPr>
            </a:p>
          </p:txBody>
        </p:sp>
      </p:grpSp>
      <p:sp>
        <p:nvSpPr>
          <p:cNvPr name="AutoShape 14" id="14"/>
          <p:cNvSpPr/>
          <p:nvPr/>
        </p:nvSpPr>
        <p:spPr>
          <a:xfrm flipV="true">
            <a:off x="3812541" y="5534026"/>
            <a:ext cx="3059016" cy="1704369"/>
          </a:xfrm>
          <a:prstGeom prst="line">
            <a:avLst/>
          </a:prstGeom>
          <a:ln cap="flat" w="38100">
            <a:solidFill>
              <a:srgbClr val="000000"/>
            </a:solidFill>
            <a:prstDash val="solid"/>
            <a:headEnd type="none" len="sm" w="sm"/>
            <a:tailEnd type="none" len="sm" w="sm"/>
          </a:ln>
        </p:spPr>
      </p:sp>
      <p:sp>
        <p:nvSpPr>
          <p:cNvPr name="AutoShape 15" id="15"/>
          <p:cNvSpPr/>
          <p:nvPr/>
        </p:nvSpPr>
        <p:spPr>
          <a:xfrm flipV="true">
            <a:off x="9499832" y="4963873"/>
            <a:ext cx="2890288" cy="0"/>
          </a:xfrm>
          <a:prstGeom prst="line">
            <a:avLst/>
          </a:prstGeom>
          <a:ln cap="flat" w="38100">
            <a:solidFill>
              <a:srgbClr val="000000"/>
            </a:solidFill>
            <a:prstDash val="solid"/>
            <a:headEnd type="none" len="sm" w="sm"/>
            <a:tailEnd type="arrow" len="sm" w="med"/>
          </a:ln>
        </p:spPr>
      </p:sp>
      <p:sp>
        <p:nvSpPr>
          <p:cNvPr name="Freeform 16" id="16"/>
          <p:cNvSpPr/>
          <p:nvPr/>
        </p:nvSpPr>
        <p:spPr>
          <a:xfrm flipH="false" flipV="false" rot="1269140">
            <a:off x="6760577" y="4099044"/>
            <a:ext cx="238669" cy="424300"/>
          </a:xfrm>
          <a:custGeom>
            <a:avLst/>
            <a:gdLst/>
            <a:ahLst/>
            <a:cxnLst/>
            <a:rect r="r" b="b" t="t" l="l"/>
            <a:pathLst>
              <a:path h="424300" w="238669">
                <a:moveTo>
                  <a:pt x="0" y="0"/>
                </a:moveTo>
                <a:lnTo>
                  <a:pt x="238669" y="0"/>
                </a:lnTo>
                <a:lnTo>
                  <a:pt x="238669" y="424300"/>
                </a:lnTo>
                <a:lnTo>
                  <a:pt x="0" y="4243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668528">
            <a:off x="12102115" y="4736559"/>
            <a:ext cx="247779" cy="440496"/>
          </a:xfrm>
          <a:custGeom>
            <a:avLst/>
            <a:gdLst/>
            <a:ahLst/>
            <a:cxnLst/>
            <a:rect r="r" b="b" t="t" l="l"/>
            <a:pathLst>
              <a:path h="440496" w="247779">
                <a:moveTo>
                  <a:pt x="0" y="0"/>
                </a:moveTo>
                <a:lnTo>
                  <a:pt x="247779" y="0"/>
                </a:lnTo>
                <a:lnTo>
                  <a:pt x="247779" y="440497"/>
                </a:lnTo>
                <a:lnTo>
                  <a:pt x="0" y="44049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1211599">
            <a:off x="6725129" y="5321876"/>
            <a:ext cx="238669" cy="424300"/>
          </a:xfrm>
          <a:custGeom>
            <a:avLst/>
            <a:gdLst/>
            <a:ahLst/>
            <a:cxnLst/>
            <a:rect r="r" b="b" t="t" l="l"/>
            <a:pathLst>
              <a:path h="424300" w="238669">
                <a:moveTo>
                  <a:pt x="0" y="0"/>
                </a:moveTo>
                <a:lnTo>
                  <a:pt x="238669" y="0"/>
                </a:lnTo>
                <a:lnTo>
                  <a:pt x="238669" y="424300"/>
                </a:lnTo>
                <a:lnTo>
                  <a:pt x="0" y="4243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0">
            <a:off x="12390120" y="2142748"/>
            <a:ext cx="4681387" cy="5628120"/>
            <a:chOff x="0" y="0"/>
            <a:chExt cx="768453" cy="923860"/>
          </a:xfrm>
        </p:grpSpPr>
        <p:sp>
          <p:nvSpPr>
            <p:cNvPr name="Freeform 20" id="20"/>
            <p:cNvSpPr/>
            <p:nvPr/>
          </p:nvSpPr>
          <p:spPr>
            <a:xfrm flipH="false" flipV="false" rot="0">
              <a:off x="0" y="4726"/>
              <a:ext cx="768453" cy="914408"/>
            </a:xfrm>
            <a:custGeom>
              <a:avLst/>
              <a:gdLst/>
              <a:ahLst/>
              <a:cxnLst/>
              <a:rect r="r" b="b" t="t" l="l"/>
              <a:pathLst>
                <a:path h="914408" w="768453">
                  <a:moveTo>
                    <a:pt x="408097" y="7898"/>
                  </a:moveTo>
                  <a:lnTo>
                    <a:pt x="744583" y="185850"/>
                  </a:lnTo>
                  <a:cubicBezTo>
                    <a:pt x="759267" y="193616"/>
                    <a:pt x="768453" y="208865"/>
                    <a:pt x="768453" y="225477"/>
                  </a:cubicBezTo>
                  <a:lnTo>
                    <a:pt x="768453" y="688931"/>
                  </a:lnTo>
                  <a:cubicBezTo>
                    <a:pt x="768453" y="705543"/>
                    <a:pt x="759267" y="720792"/>
                    <a:pt x="744583" y="728558"/>
                  </a:cubicBezTo>
                  <a:lnTo>
                    <a:pt x="408097" y="906510"/>
                  </a:lnTo>
                  <a:cubicBezTo>
                    <a:pt x="393163" y="914408"/>
                    <a:pt x="375290" y="914408"/>
                    <a:pt x="360356" y="906510"/>
                  </a:cubicBezTo>
                  <a:lnTo>
                    <a:pt x="23870" y="728558"/>
                  </a:lnTo>
                  <a:cubicBezTo>
                    <a:pt x="9186" y="720792"/>
                    <a:pt x="0" y="705543"/>
                    <a:pt x="0" y="688931"/>
                  </a:cubicBezTo>
                  <a:lnTo>
                    <a:pt x="0" y="225477"/>
                  </a:lnTo>
                  <a:cubicBezTo>
                    <a:pt x="0" y="208865"/>
                    <a:pt x="9186" y="193616"/>
                    <a:pt x="23870" y="185850"/>
                  </a:cubicBezTo>
                  <a:lnTo>
                    <a:pt x="360356" y="7898"/>
                  </a:lnTo>
                  <a:cubicBezTo>
                    <a:pt x="375290" y="0"/>
                    <a:pt x="393163" y="0"/>
                    <a:pt x="408097" y="7898"/>
                  </a:cubicBezTo>
                  <a:close/>
                </a:path>
              </a:pathLst>
            </a:custGeom>
            <a:gradFill rotWithShape="true">
              <a:gsLst>
                <a:gs pos="0">
                  <a:srgbClr val="FFB613">
                    <a:alpha val="100000"/>
                  </a:srgbClr>
                </a:gs>
                <a:gs pos="100000">
                  <a:srgbClr val="FFE42F">
                    <a:alpha val="100000"/>
                  </a:srgbClr>
                </a:gs>
              </a:gsLst>
              <a:lin ang="5400000"/>
            </a:gradFill>
            <a:ln w="12700">
              <a:solidFill>
                <a:srgbClr val="000000"/>
              </a:solidFill>
            </a:ln>
          </p:spPr>
        </p:sp>
      </p:grpSp>
      <p:sp>
        <p:nvSpPr>
          <p:cNvPr name="Freeform 21" id="21"/>
          <p:cNvSpPr/>
          <p:nvPr/>
        </p:nvSpPr>
        <p:spPr>
          <a:xfrm flipH="false" flipV="false" rot="0">
            <a:off x="7348889" y="4121779"/>
            <a:ext cx="1716369" cy="1684187"/>
          </a:xfrm>
          <a:custGeom>
            <a:avLst/>
            <a:gdLst/>
            <a:ahLst/>
            <a:cxnLst/>
            <a:rect r="r" b="b" t="t" l="l"/>
            <a:pathLst>
              <a:path h="1684187" w="1716369">
                <a:moveTo>
                  <a:pt x="0" y="0"/>
                </a:moveTo>
                <a:lnTo>
                  <a:pt x="1716369" y="0"/>
                </a:lnTo>
                <a:lnTo>
                  <a:pt x="1716369" y="1684187"/>
                </a:lnTo>
                <a:lnTo>
                  <a:pt x="0" y="168418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16039622" y="8020803"/>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11"/>
            <a:stretch>
              <a:fillRect l="0" t="0" r="0" b="0"/>
            </a:stretch>
          </a:blipFill>
        </p:spPr>
      </p:sp>
      <p:sp>
        <p:nvSpPr>
          <p:cNvPr name="Freeform 23" id="23"/>
          <p:cNvSpPr/>
          <p:nvPr/>
        </p:nvSpPr>
        <p:spPr>
          <a:xfrm flipH="false" flipV="false" rot="5400000">
            <a:off x="-1249287" y="852167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4" id="24"/>
          <p:cNvSpPr/>
          <p:nvPr/>
        </p:nvSpPr>
        <p:spPr>
          <a:xfrm flipH="false" flipV="false" rot="5400000">
            <a:off x="-1267729" y="3284350"/>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5" id="25"/>
          <p:cNvSpPr/>
          <p:nvPr/>
        </p:nvSpPr>
        <p:spPr>
          <a:xfrm flipH="false" flipV="false" rot="5400000">
            <a:off x="-1249287" y="596605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6" id="26"/>
          <p:cNvSpPr/>
          <p:nvPr/>
        </p:nvSpPr>
        <p:spPr>
          <a:xfrm flipH="false" flipV="false" rot="5400000">
            <a:off x="-1267729" y="521121"/>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7" id="27"/>
          <p:cNvSpPr/>
          <p:nvPr/>
        </p:nvSpPr>
        <p:spPr>
          <a:xfrm flipH="false" flipV="false" rot="5400000">
            <a:off x="16540497" y="6543010"/>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8" id="28"/>
          <p:cNvSpPr/>
          <p:nvPr/>
        </p:nvSpPr>
        <p:spPr>
          <a:xfrm flipH="false" flipV="false" rot="5400000">
            <a:off x="16540497" y="378652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9" id="29"/>
          <p:cNvSpPr/>
          <p:nvPr/>
        </p:nvSpPr>
        <p:spPr>
          <a:xfrm flipH="false" flipV="false" rot="5400000">
            <a:off x="16540497" y="103003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0" id="30"/>
          <p:cNvSpPr/>
          <p:nvPr/>
        </p:nvSpPr>
        <p:spPr>
          <a:xfrm flipH="false" flipV="false" rot="0">
            <a:off x="12768722" y="4073161"/>
            <a:ext cx="1317599" cy="1585081"/>
          </a:xfrm>
          <a:custGeom>
            <a:avLst/>
            <a:gdLst/>
            <a:ahLst/>
            <a:cxnLst/>
            <a:rect r="r" b="b" t="t" l="l"/>
            <a:pathLst>
              <a:path h="1585081" w="1317599">
                <a:moveTo>
                  <a:pt x="0" y="0"/>
                </a:moveTo>
                <a:lnTo>
                  <a:pt x="1317598" y="0"/>
                </a:lnTo>
                <a:lnTo>
                  <a:pt x="1317598" y="1585082"/>
                </a:lnTo>
                <a:lnTo>
                  <a:pt x="0" y="158508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1" id="31"/>
          <p:cNvSpPr/>
          <p:nvPr/>
        </p:nvSpPr>
        <p:spPr>
          <a:xfrm flipH="false" flipV="false" rot="0">
            <a:off x="15260294" y="3797075"/>
            <a:ext cx="1446386" cy="1627439"/>
          </a:xfrm>
          <a:custGeom>
            <a:avLst/>
            <a:gdLst/>
            <a:ahLst/>
            <a:cxnLst/>
            <a:rect r="r" b="b" t="t" l="l"/>
            <a:pathLst>
              <a:path h="1627439" w="1446386">
                <a:moveTo>
                  <a:pt x="0" y="0"/>
                </a:moveTo>
                <a:lnTo>
                  <a:pt x="1446386" y="0"/>
                </a:lnTo>
                <a:lnTo>
                  <a:pt x="1446386" y="1627439"/>
                </a:lnTo>
                <a:lnTo>
                  <a:pt x="0" y="162743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32" id="32"/>
          <p:cNvSpPr/>
          <p:nvPr/>
        </p:nvSpPr>
        <p:spPr>
          <a:xfrm flipH="false" flipV="false" rot="0">
            <a:off x="13916744" y="5615580"/>
            <a:ext cx="1656811" cy="1656811"/>
          </a:xfrm>
          <a:custGeom>
            <a:avLst/>
            <a:gdLst/>
            <a:ahLst/>
            <a:cxnLst/>
            <a:rect r="r" b="b" t="t" l="l"/>
            <a:pathLst>
              <a:path h="1656811" w="1656811">
                <a:moveTo>
                  <a:pt x="0" y="0"/>
                </a:moveTo>
                <a:lnTo>
                  <a:pt x="1656811" y="0"/>
                </a:lnTo>
                <a:lnTo>
                  <a:pt x="1656811" y="1656810"/>
                </a:lnTo>
                <a:lnTo>
                  <a:pt x="0" y="165681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33" id="33"/>
          <p:cNvSpPr/>
          <p:nvPr/>
        </p:nvSpPr>
        <p:spPr>
          <a:xfrm flipH="false" flipV="false" rot="0">
            <a:off x="14078102" y="2690169"/>
            <a:ext cx="1334095" cy="1334095"/>
          </a:xfrm>
          <a:custGeom>
            <a:avLst/>
            <a:gdLst/>
            <a:ahLst/>
            <a:cxnLst/>
            <a:rect r="r" b="b" t="t" l="l"/>
            <a:pathLst>
              <a:path h="1334095" w="1334095">
                <a:moveTo>
                  <a:pt x="0" y="0"/>
                </a:moveTo>
                <a:lnTo>
                  <a:pt x="1334095" y="0"/>
                </a:lnTo>
                <a:lnTo>
                  <a:pt x="1334095" y="1334096"/>
                </a:lnTo>
                <a:lnTo>
                  <a:pt x="0" y="133409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34" id="34"/>
          <p:cNvSpPr txBox="true"/>
          <p:nvPr/>
        </p:nvSpPr>
        <p:spPr>
          <a:xfrm rot="0">
            <a:off x="1145076" y="722500"/>
            <a:ext cx="6642264" cy="1085215"/>
          </a:xfrm>
          <a:prstGeom prst="rect">
            <a:avLst/>
          </a:prstGeom>
        </p:spPr>
        <p:txBody>
          <a:bodyPr anchor="t" rtlCol="false" tIns="0" lIns="0" bIns="0" rIns="0">
            <a:spAutoFit/>
          </a:bodyPr>
          <a:lstStyle/>
          <a:p>
            <a:pPr>
              <a:lnSpc>
                <a:spcPts val="8959"/>
              </a:lnSpc>
            </a:pPr>
            <a:r>
              <a:rPr lang="en-US" sz="6399">
                <a:solidFill>
                  <a:srgbClr val="000000"/>
                </a:solidFill>
                <a:latin typeface="Pragmatica Bold"/>
              </a:rPr>
              <a:t>PROCESS</a:t>
            </a:r>
          </a:p>
        </p:txBody>
      </p:sp>
      <p:sp>
        <p:nvSpPr>
          <p:cNvPr name="TextBox 35" id="35"/>
          <p:cNvSpPr txBox="true"/>
          <p:nvPr/>
        </p:nvSpPr>
        <p:spPr>
          <a:xfrm rot="0">
            <a:off x="6548056" y="6345748"/>
            <a:ext cx="3318036" cy="1735455"/>
          </a:xfrm>
          <a:prstGeom prst="rect">
            <a:avLst/>
          </a:prstGeom>
        </p:spPr>
        <p:txBody>
          <a:bodyPr anchor="t" rtlCol="false" tIns="0" lIns="0" bIns="0" rIns="0">
            <a:spAutoFit/>
          </a:bodyPr>
          <a:lstStyle/>
          <a:p>
            <a:pPr algn="ctr">
              <a:lnSpc>
                <a:spcPts val="4620"/>
              </a:lnSpc>
            </a:pPr>
            <a:r>
              <a:rPr lang="en-US" sz="3300">
                <a:solidFill>
                  <a:srgbClr val="000000"/>
                </a:solidFill>
                <a:latin typeface="Barlow Bold"/>
              </a:rPr>
              <a:t>Working group &amp; Advisory group sessions</a:t>
            </a:r>
          </a:p>
        </p:txBody>
      </p:sp>
      <p:sp>
        <p:nvSpPr>
          <p:cNvPr name="TextBox 36" id="36"/>
          <p:cNvSpPr txBox="true"/>
          <p:nvPr/>
        </p:nvSpPr>
        <p:spPr>
          <a:xfrm rot="0">
            <a:off x="1138022" y="8462697"/>
            <a:ext cx="3550807" cy="1154430"/>
          </a:xfrm>
          <a:prstGeom prst="rect">
            <a:avLst/>
          </a:prstGeom>
        </p:spPr>
        <p:txBody>
          <a:bodyPr anchor="t" rtlCol="false" tIns="0" lIns="0" bIns="0" rIns="0">
            <a:spAutoFit/>
          </a:bodyPr>
          <a:lstStyle/>
          <a:p>
            <a:pPr algn="ctr">
              <a:lnSpc>
                <a:spcPts val="4620"/>
              </a:lnSpc>
            </a:pPr>
            <a:r>
              <a:rPr lang="en-US" sz="3300">
                <a:solidFill>
                  <a:srgbClr val="000000"/>
                </a:solidFill>
                <a:latin typeface="Barlow Bold"/>
              </a:rPr>
              <a:t>Lived or living experience</a:t>
            </a:r>
          </a:p>
        </p:txBody>
      </p:sp>
      <p:sp>
        <p:nvSpPr>
          <p:cNvPr name="TextBox 37" id="37"/>
          <p:cNvSpPr txBox="true"/>
          <p:nvPr/>
        </p:nvSpPr>
        <p:spPr>
          <a:xfrm rot="0">
            <a:off x="1145076" y="4534594"/>
            <a:ext cx="3543753" cy="1154430"/>
          </a:xfrm>
          <a:prstGeom prst="rect">
            <a:avLst/>
          </a:prstGeom>
        </p:spPr>
        <p:txBody>
          <a:bodyPr anchor="t" rtlCol="false" tIns="0" lIns="0" bIns="0" rIns="0">
            <a:spAutoFit/>
          </a:bodyPr>
          <a:lstStyle/>
          <a:p>
            <a:pPr algn="ctr">
              <a:lnSpc>
                <a:spcPts val="4620"/>
              </a:lnSpc>
            </a:pPr>
            <a:r>
              <a:rPr lang="en-US" sz="3300">
                <a:solidFill>
                  <a:srgbClr val="000000"/>
                </a:solidFill>
                <a:latin typeface="Barlow Bold"/>
              </a:rPr>
              <a:t>Subject Matter Experts (SME)</a:t>
            </a:r>
          </a:p>
        </p:txBody>
      </p:sp>
      <p:sp>
        <p:nvSpPr>
          <p:cNvPr name="TextBox 38" id="38"/>
          <p:cNvSpPr txBox="true"/>
          <p:nvPr/>
        </p:nvSpPr>
        <p:spPr>
          <a:xfrm rot="0">
            <a:off x="11895076" y="7637360"/>
            <a:ext cx="4979506" cy="2316480"/>
          </a:xfrm>
          <a:prstGeom prst="rect">
            <a:avLst/>
          </a:prstGeom>
        </p:spPr>
        <p:txBody>
          <a:bodyPr anchor="t" rtlCol="false" tIns="0" lIns="0" bIns="0" rIns="0">
            <a:spAutoFit/>
          </a:bodyPr>
          <a:lstStyle/>
          <a:p>
            <a:pPr>
              <a:lnSpc>
                <a:spcPts val="4620"/>
              </a:lnSpc>
            </a:pPr>
            <a:r>
              <a:rPr lang="en-US" sz="3300">
                <a:solidFill>
                  <a:srgbClr val="000000"/>
                </a:solidFill>
                <a:latin typeface="Barlow Bold"/>
              </a:rPr>
              <a:t>Awareness &amp;  training resources for Healthcare providers (HCPs) and ACB populations.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6039622" y="8097821"/>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2"/>
            <a:stretch>
              <a:fillRect l="0" t="0" r="0" b="0"/>
            </a:stretch>
          </a:blipFill>
        </p:spPr>
      </p:sp>
      <p:sp>
        <p:nvSpPr>
          <p:cNvPr name="Freeform 3" id="3"/>
          <p:cNvSpPr/>
          <p:nvPr/>
        </p:nvSpPr>
        <p:spPr>
          <a:xfrm flipH="false" flipV="false" rot="0">
            <a:off x="7647112" y="2112484"/>
            <a:ext cx="2973625" cy="1474423"/>
          </a:xfrm>
          <a:custGeom>
            <a:avLst/>
            <a:gdLst/>
            <a:ahLst/>
            <a:cxnLst/>
            <a:rect r="r" b="b" t="t" l="l"/>
            <a:pathLst>
              <a:path h="1474423" w="2973625">
                <a:moveTo>
                  <a:pt x="0" y="0"/>
                </a:moveTo>
                <a:lnTo>
                  <a:pt x="2973625" y="0"/>
                </a:lnTo>
                <a:lnTo>
                  <a:pt x="2973625" y="1474423"/>
                </a:lnTo>
                <a:lnTo>
                  <a:pt x="0" y="1474423"/>
                </a:lnTo>
                <a:lnTo>
                  <a:pt x="0" y="0"/>
                </a:lnTo>
                <a:close/>
              </a:path>
            </a:pathLst>
          </a:custGeom>
          <a:blipFill>
            <a:blip r:embed="rId3"/>
            <a:stretch>
              <a:fillRect l="0" t="0" r="0" b="0"/>
            </a:stretch>
          </a:blipFill>
        </p:spPr>
      </p:sp>
      <p:sp>
        <p:nvSpPr>
          <p:cNvPr name="Freeform 4" id="4"/>
          <p:cNvSpPr/>
          <p:nvPr/>
        </p:nvSpPr>
        <p:spPr>
          <a:xfrm flipH="false" flipV="false" rot="0">
            <a:off x="2392276" y="5152444"/>
            <a:ext cx="2216273" cy="1659798"/>
          </a:xfrm>
          <a:custGeom>
            <a:avLst/>
            <a:gdLst/>
            <a:ahLst/>
            <a:cxnLst/>
            <a:rect r="r" b="b" t="t" l="l"/>
            <a:pathLst>
              <a:path h="1659798" w="2216273">
                <a:moveTo>
                  <a:pt x="0" y="0"/>
                </a:moveTo>
                <a:lnTo>
                  <a:pt x="2216272" y="0"/>
                </a:lnTo>
                <a:lnTo>
                  <a:pt x="2216272" y="1659798"/>
                </a:lnTo>
                <a:lnTo>
                  <a:pt x="0" y="1659798"/>
                </a:lnTo>
                <a:lnTo>
                  <a:pt x="0" y="0"/>
                </a:lnTo>
                <a:close/>
              </a:path>
            </a:pathLst>
          </a:custGeom>
          <a:blipFill>
            <a:blip r:embed="rId4"/>
            <a:stretch>
              <a:fillRect l="0" t="-16763" r="0" b="-16763"/>
            </a:stretch>
          </a:blipFill>
        </p:spPr>
      </p:sp>
      <p:sp>
        <p:nvSpPr>
          <p:cNvPr name="Freeform 5" id="5"/>
          <p:cNvSpPr/>
          <p:nvPr/>
        </p:nvSpPr>
        <p:spPr>
          <a:xfrm flipH="false" flipV="false" rot="0">
            <a:off x="1569950" y="1980673"/>
            <a:ext cx="3860924" cy="1647328"/>
          </a:xfrm>
          <a:custGeom>
            <a:avLst/>
            <a:gdLst/>
            <a:ahLst/>
            <a:cxnLst/>
            <a:rect r="r" b="b" t="t" l="l"/>
            <a:pathLst>
              <a:path h="1647328" w="3860924">
                <a:moveTo>
                  <a:pt x="0" y="0"/>
                </a:moveTo>
                <a:lnTo>
                  <a:pt x="3860924" y="0"/>
                </a:lnTo>
                <a:lnTo>
                  <a:pt x="3860924" y="1647328"/>
                </a:lnTo>
                <a:lnTo>
                  <a:pt x="0" y="1647328"/>
                </a:lnTo>
                <a:lnTo>
                  <a:pt x="0" y="0"/>
                </a:lnTo>
                <a:close/>
              </a:path>
            </a:pathLst>
          </a:custGeom>
          <a:blipFill>
            <a:blip r:embed="rId5"/>
            <a:stretch>
              <a:fillRect l="0" t="0" r="0" b="0"/>
            </a:stretch>
          </a:blipFill>
        </p:spPr>
      </p:sp>
      <p:sp>
        <p:nvSpPr>
          <p:cNvPr name="Freeform 6" id="6"/>
          <p:cNvSpPr/>
          <p:nvPr/>
        </p:nvSpPr>
        <p:spPr>
          <a:xfrm flipH="false" flipV="false" rot="0">
            <a:off x="13409939" y="1912070"/>
            <a:ext cx="2953475" cy="1674836"/>
          </a:xfrm>
          <a:custGeom>
            <a:avLst/>
            <a:gdLst/>
            <a:ahLst/>
            <a:cxnLst/>
            <a:rect r="r" b="b" t="t" l="l"/>
            <a:pathLst>
              <a:path h="1674836" w="2953475">
                <a:moveTo>
                  <a:pt x="0" y="0"/>
                </a:moveTo>
                <a:lnTo>
                  <a:pt x="2953475" y="0"/>
                </a:lnTo>
                <a:lnTo>
                  <a:pt x="2953475" y="1674837"/>
                </a:lnTo>
                <a:lnTo>
                  <a:pt x="0" y="1674837"/>
                </a:lnTo>
                <a:lnTo>
                  <a:pt x="0" y="0"/>
                </a:lnTo>
                <a:close/>
              </a:path>
            </a:pathLst>
          </a:custGeom>
          <a:blipFill>
            <a:blip r:embed="rId6"/>
            <a:stretch>
              <a:fillRect l="0" t="0" r="0" b="0"/>
            </a:stretch>
          </a:blipFill>
        </p:spPr>
      </p:sp>
      <p:sp>
        <p:nvSpPr>
          <p:cNvPr name="Freeform 7" id="7"/>
          <p:cNvSpPr/>
          <p:nvPr/>
        </p:nvSpPr>
        <p:spPr>
          <a:xfrm flipH="false" flipV="false" rot="0">
            <a:off x="14086279" y="5173290"/>
            <a:ext cx="1600795" cy="1803712"/>
          </a:xfrm>
          <a:custGeom>
            <a:avLst/>
            <a:gdLst/>
            <a:ahLst/>
            <a:cxnLst/>
            <a:rect r="r" b="b" t="t" l="l"/>
            <a:pathLst>
              <a:path h="1803712" w="1600795">
                <a:moveTo>
                  <a:pt x="0" y="0"/>
                </a:moveTo>
                <a:lnTo>
                  <a:pt x="1600795" y="0"/>
                </a:lnTo>
                <a:lnTo>
                  <a:pt x="1600795" y="1803712"/>
                </a:lnTo>
                <a:lnTo>
                  <a:pt x="0" y="1803712"/>
                </a:lnTo>
                <a:lnTo>
                  <a:pt x="0" y="0"/>
                </a:lnTo>
                <a:close/>
              </a:path>
            </a:pathLst>
          </a:custGeom>
          <a:blipFill>
            <a:blip r:embed="rId7"/>
            <a:stretch>
              <a:fillRect l="0" t="0" r="0" b="0"/>
            </a:stretch>
          </a:blipFill>
        </p:spPr>
      </p:sp>
      <p:sp>
        <p:nvSpPr>
          <p:cNvPr name="Freeform 8" id="8"/>
          <p:cNvSpPr/>
          <p:nvPr/>
        </p:nvSpPr>
        <p:spPr>
          <a:xfrm flipH="false" flipV="false" rot="0">
            <a:off x="8094782" y="5135109"/>
            <a:ext cx="2078286" cy="1838383"/>
          </a:xfrm>
          <a:custGeom>
            <a:avLst/>
            <a:gdLst/>
            <a:ahLst/>
            <a:cxnLst/>
            <a:rect r="r" b="b" t="t" l="l"/>
            <a:pathLst>
              <a:path h="1838383" w="2078286">
                <a:moveTo>
                  <a:pt x="0" y="0"/>
                </a:moveTo>
                <a:lnTo>
                  <a:pt x="2078286" y="0"/>
                </a:lnTo>
                <a:lnTo>
                  <a:pt x="2078286" y="1838383"/>
                </a:lnTo>
                <a:lnTo>
                  <a:pt x="0" y="1838383"/>
                </a:lnTo>
                <a:lnTo>
                  <a:pt x="0" y="0"/>
                </a:lnTo>
                <a:close/>
              </a:path>
            </a:pathLst>
          </a:custGeom>
          <a:blipFill>
            <a:blip r:embed="rId8"/>
            <a:stretch>
              <a:fillRect l="-1715" t="0" r="-1715" b="0"/>
            </a:stretch>
          </a:blipFill>
        </p:spPr>
      </p:sp>
      <p:sp>
        <p:nvSpPr>
          <p:cNvPr name="Freeform 9" id="9"/>
          <p:cNvSpPr/>
          <p:nvPr/>
        </p:nvSpPr>
        <p:spPr>
          <a:xfrm flipH="false" flipV="false" rot="0">
            <a:off x="7865994" y="8389878"/>
            <a:ext cx="2853608" cy="1124189"/>
          </a:xfrm>
          <a:custGeom>
            <a:avLst/>
            <a:gdLst/>
            <a:ahLst/>
            <a:cxnLst/>
            <a:rect r="r" b="b" t="t" l="l"/>
            <a:pathLst>
              <a:path h="1124189" w="2853608">
                <a:moveTo>
                  <a:pt x="0" y="0"/>
                </a:moveTo>
                <a:lnTo>
                  <a:pt x="2853608" y="0"/>
                </a:lnTo>
                <a:lnTo>
                  <a:pt x="2853608" y="1124188"/>
                </a:lnTo>
                <a:lnTo>
                  <a:pt x="0" y="1124188"/>
                </a:lnTo>
                <a:lnTo>
                  <a:pt x="0" y="0"/>
                </a:lnTo>
                <a:close/>
              </a:path>
            </a:pathLst>
          </a:custGeom>
          <a:blipFill>
            <a:blip r:embed="rId9"/>
            <a:stretch>
              <a:fillRect l="0" t="-24010" r="0" b="-18773"/>
            </a:stretch>
          </a:blipFill>
        </p:spPr>
      </p:sp>
      <p:sp>
        <p:nvSpPr>
          <p:cNvPr name="TextBox 10" id="10"/>
          <p:cNvSpPr txBox="true"/>
          <p:nvPr/>
        </p:nvSpPr>
        <p:spPr>
          <a:xfrm rot="0">
            <a:off x="5291261" y="617982"/>
            <a:ext cx="9763614" cy="897636"/>
          </a:xfrm>
          <a:prstGeom prst="rect">
            <a:avLst/>
          </a:prstGeom>
        </p:spPr>
        <p:txBody>
          <a:bodyPr anchor="t" rtlCol="false" tIns="0" lIns="0" bIns="0" rIns="0">
            <a:spAutoFit/>
          </a:bodyPr>
          <a:lstStyle/>
          <a:p>
            <a:pPr marL="0" indent="0" lvl="0">
              <a:lnSpc>
                <a:spcPts val="6911"/>
              </a:lnSpc>
            </a:pPr>
            <a:r>
              <a:rPr lang="en-US" sz="6399" spc="-159">
                <a:solidFill>
                  <a:srgbClr val="000000"/>
                </a:solidFill>
                <a:latin typeface="Pragmatica Bold"/>
              </a:rPr>
              <a:t>PROJECT PARTNERS</a:t>
            </a:r>
          </a:p>
        </p:txBody>
      </p:sp>
      <p:sp>
        <p:nvSpPr>
          <p:cNvPr name="TextBox 11" id="11"/>
          <p:cNvSpPr txBox="true"/>
          <p:nvPr/>
        </p:nvSpPr>
        <p:spPr>
          <a:xfrm rot="0">
            <a:off x="1140387" y="3580376"/>
            <a:ext cx="4720051" cy="1484630"/>
          </a:xfrm>
          <a:prstGeom prst="rect">
            <a:avLst/>
          </a:prstGeom>
        </p:spPr>
        <p:txBody>
          <a:bodyPr anchor="t" rtlCol="false" tIns="0" lIns="0" bIns="0" rIns="0">
            <a:spAutoFit/>
          </a:bodyPr>
          <a:lstStyle/>
          <a:p>
            <a:pPr algn="ctr">
              <a:lnSpc>
                <a:spcPts val="3500"/>
              </a:lnSpc>
            </a:pPr>
            <a:r>
              <a:rPr lang="en-US" sz="2500">
                <a:solidFill>
                  <a:srgbClr val="000000"/>
                </a:solidFill>
                <a:latin typeface="Barlow Bold"/>
              </a:rPr>
              <a:t>Canadian HIV/AIDS Black, African &amp; Caribbean Network</a:t>
            </a:r>
          </a:p>
          <a:p>
            <a:pPr algn="ctr">
              <a:lnSpc>
                <a:spcPts val="5039"/>
              </a:lnSpc>
            </a:pPr>
          </a:p>
        </p:txBody>
      </p:sp>
      <p:sp>
        <p:nvSpPr>
          <p:cNvPr name="TextBox 12" id="12"/>
          <p:cNvSpPr txBox="true"/>
          <p:nvPr/>
        </p:nvSpPr>
        <p:spPr>
          <a:xfrm rot="0">
            <a:off x="6773899" y="3580376"/>
            <a:ext cx="5037798" cy="1484630"/>
          </a:xfrm>
          <a:prstGeom prst="rect">
            <a:avLst/>
          </a:prstGeom>
        </p:spPr>
        <p:txBody>
          <a:bodyPr anchor="t" rtlCol="false" tIns="0" lIns="0" bIns="0" rIns="0">
            <a:spAutoFit/>
          </a:bodyPr>
          <a:lstStyle/>
          <a:p>
            <a:pPr algn="ctr">
              <a:lnSpc>
                <a:spcPts val="3500"/>
              </a:lnSpc>
            </a:pPr>
            <a:r>
              <a:rPr lang="en-US" sz="2500">
                <a:solidFill>
                  <a:srgbClr val="000000"/>
                </a:solidFill>
                <a:latin typeface="Barlow Bold"/>
              </a:rPr>
              <a:t>Afro-Canadian Positive Network of BC</a:t>
            </a:r>
          </a:p>
          <a:p>
            <a:pPr algn="ctr">
              <a:lnSpc>
                <a:spcPts val="5039"/>
              </a:lnSpc>
            </a:pPr>
          </a:p>
        </p:txBody>
      </p:sp>
      <p:sp>
        <p:nvSpPr>
          <p:cNvPr name="TextBox 13" id="13"/>
          <p:cNvSpPr txBox="true"/>
          <p:nvPr/>
        </p:nvSpPr>
        <p:spPr>
          <a:xfrm rot="0">
            <a:off x="4152630" y="9556882"/>
            <a:ext cx="9982740" cy="323214"/>
          </a:xfrm>
          <a:prstGeom prst="rect">
            <a:avLst/>
          </a:prstGeom>
        </p:spPr>
        <p:txBody>
          <a:bodyPr anchor="t" rtlCol="false" tIns="0" lIns="0" bIns="0" rIns="0">
            <a:spAutoFit/>
          </a:bodyPr>
          <a:lstStyle/>
          <a:p>
            <a:pPr algn="ctr">
              <a:lnSpc>
                <a:spcPts val="2660"/>
              </a:lnSpc>
            </a:pPr>
            <a:r>
              <a:rPr lang="en-US" sz="1900">
                <a:solidFill>
                  <a:srgbClr val="000000"/>
                </a:solidFill>
                <a:latin typeface="Canva Sans Bold"/>
              </a:rPr>
              <a:t>The views expressed herein do not necessarily represent the views of Health Canada</a:t>
            </a:r>
          </a:p>
        </p:txBody>
      </p:sp>
      <p:sp>
        <p:nvSpPr>
          <p:cNvPr name="TextBox 14" id="14"/>
          <p:cNvSpPr txBox="true"/>
          <p:nvPr/>
        </p:nvSpPr>
        <p:spPr>
          <a:xfrm rot="0">
            <a:off x="12526651" y="3570851"/>
            <a:ext cx="4720051" cy="869950"/>
          </a:xfrm>
          <a:prstGeom prst="rect">
            <a:avLst/>
          </a:prstGeom>
        </p:spPr>
        <p:txBody>
          <a:bodyPr anchor="t" rtlCol="false" tIns="0" lIns="0" bIns="0" rIns="0">
            <a:spAutoFit/>
          </a:bodyPr>
          <a:lstStyle/>
          <a:p>
            <a:pPr algn="ctr">
              <a:lnSpc>
                <a:spcPts val="3499"/>
              </a:lnSpc>
            </a:pPr>
            <a:r>
              <a:rPr lang="en-US" sz="2499">
                <a:solidFill>
                  <a:srgbClr val="000000"/>
                </a:solidFill>
                <a:latin typeface="Barlow Bold"/>
              </a:rPr>
              <a:t>The Canadian Centre for Global Studies</a:t>
            </a:r>
          </a:p>
        </p:txBody>
      </p:sp>
      <p:sp>
        <p:nvSpPr>
          <p:cNvPr name="TextBox 15" id="15"/>
          <p:cNvSpPr txBox="true"/>
          <p:nvPr/>
        </p:nvSpPr>
        <p:spPr>
          <a:xfrm rot="0">
            <a:off x="1140387" y="6925867"/>
            <a:ext cx="4720051" cy="422274"/>
          </a:xfrm>
          <a:prstGeom prst="rect">
            <a:avLst/>
          </a:prstGeom>
        </p:spPr>
        <p:txBody>
          <a:bodyPr anchor="t" rtlCol="false" tIns="0" lIns="0" bIns="0" rIns="0">
            <a:spAutoFit/>
          </a:bodyPr>
          <a:lstStyle/>
          <a:p>
            <a:pPr algn="ctr">
              <a:lnSpc>
                <a:spcPts val="3500"/>
              </a:lnSpc>
            </a:pPr>
            <a:r>
              <a:rPr lang="en-US" sz="2500">
                <a:solidFill>
                  <a:srgbClr val="000000"/>
                </a:solidFill>
                <a:latin typeface="Barlow Bold"/>
              </a:rPr>
              <a:t>HIV Edmonton</a:t>
            </a:r>
          </a:p>
        </p:txBody>
      </p:sp>
      <p:sp>
        <p:nvSpPr>
          <p:cNvPr name="TextBox 16" id="16"/>
          <p:cNvSpPr txBox="true"/>
          <p:nvPr/>
        </p:nvSpPr>
        <p:spPr>
          <a:xfrm rot="0">
            <a:off x="6783975" y="6919852"/>
            <a:ext cx="4720051" cy="869950"/>
          </a:xfrm>
          <a:prstGeom prst="rect">
            <a:avLst/>
          </a:prstGeom>
        </p:spPr>
        <p:txBody>
          <a:bodyPr anchor="t" rtlCol="false" tIns="0" lIns="0" bIns="0" rIns="0">
            <a:spAutoFit/>
          </a:bodyPr>
          <a:lstStyle/>
          <a:p>
            <a:pPr algn="ctr">
              <a:lnSpc>
                <a:spcPts val="3499"/>
              </a:lnSpc>
            </a:pPr>
            <a:r>
              <a:rPr lang="en-US" sz="2499">
                <a:solidFill>
                  <a:srgbClr val="000000"/>
                </a:solidFill>
                <a:latin typeface="Barlow Bold"/>
              </a:rPr>
              <a:t>Black Coalition for AIDS</a:t>
            </a:r>
          </a:p>
          <a:p>
            <a:pPr algn="ctr">
              <a:lnSpc>
                <a:spcPts val="3499"/>
              </a:lnSpc>
            </a:pPr>
            <a:r>
              <a:rPr lang="en-US" sz="2499">
                <a:solidFill>
                  <a:srgbClr val="000000"/>
                </a:solidFill>
                <a:latin typeface="Canva Sans Bold"/>
              </a:rPr>
              <a:t>Prevention</a:t>
            </a:r>
          </a:p>
        </p:txBody>
      </p:sp>
      <p:sp>
        <p:nvSpPr>
          <p:cNvPr name="TextBox 17" id="17"/>
          <p:cNvSpPr txBox="true"/>
          <p:nvPr/>
        </p:nvSpPr>
        <p:spPr>
          <a:xfrm rot="0">
            <a:off x="12694849" y="6919852"/>
            <a:ext cx="4720051" cy="869950"/>
          </a:xfrm>
          <a:prstGeom prst="rect">
            <a:avLst/>
          </a:prstGeom>
        </p:spPr>
        <p:txBody>
          <a:bodyPr anchor="t" rtlCol="false" tIns="0" lIns="0" bIns="0" rIns="0">
            <a:spAutoFit/>
          </a:bodyPr>
          <a:lstStyle/>
          <a:p>
            <a:pPr algn="ctr">
              <a:lnSpc>
                <a:spcPts val="3499"/>
              </a:lnSpc>
            </a:pPr>
            <a:r>
              <a:rPr lang="en-US" sz="2499">
                <a:solidFill>
                  <a:srgbClr val="000000"/>
                </a:solidFill>
                <a:latin typeface="Barlow Bold"/>
              </a:rPr>
              <a:t>Women’s Health in Women’s Hands CHC</a:t>
            </a:r>
          </a:p>
        </p:txBody>
      </p:sp>
      <p:sp>
        <p:nvSpPr>
          <p:cNvPr name="Freeform 18" id="18"/>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5400000">
            <a:off x="16540497" y="3998775"/>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5400000">
            <a:off x="16540497" y="129149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false" flipV="false" rot="5400000">
            <a:off x="-1249287" y="57332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3" id="23"/>
          <p:cNvSpPr/>
          <p:nvPr/>
        </p:nvSpPr>
        <p:spPr>
          <a:xfrm flipH="false" flipV="false" rot="5400000">
            <a:off x="-1249287" y="2926973"/>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4" id="24"/>
          <p:cNvSpPr/>
          <p:nvPr/>
        </p:nvSpPr>
        <p:spPr>
          <a:xfrm flipH="false" flipV="false" rot="5400000">
            <a:off x="-1249287" y="12071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2879490" y="3055149"/>
            <a:ext cx="4991911" cy="4536399"/>
          </a:xfrm>
          <a:custGeom>
            <a:avLst/>
            <a:gdLst/>
            <a:ahLst/>
            <a:cxnLst/>
            <a:rect r="r" b="b" t="t" l="l"/>
            <a:pathLst>
              <a:path h="4536399" w="4991911">
                <a:moveTo>
                  <a:pt x="0" y="0"/>
                </a:moveTo>
                <a:lnTo>
                  <a:pt x="4991911" y="0"/>
                </a:lnTo>
                <a:lnTo>
                  <a:pt x="4991911" y="4536399"/>
                </a:lnTo>
                <a:lnTo>
                  <a:pt x="0" y="4536399"/>
                </a:lnTo>
                <a:lnTo>
                  <a:pt x="0" y="0"/>
                </a:lnTo>
                <a:close/>
              </a:path>
            </a:pathLst>
          </a:custGeom>
          <a:blipFill>
            <a:blip r:embed="rId2"/>
            <a:stretch>
              <a:fillRect l="0" t="0" r="0" b="0"/>
            </a:stretch>
          </a:blipFill>
        </p:spPr>
      </p:sp>
      <p:grpSp>
        <p:nvGrpSpPr>
          <p:cNvPr name="Group 3" id="3"/>
          <p:cNvGrpSpPr/>
          <p:nvPr/>
        </p:nvGrpSpPr>
        <p:grpSpPr>
          <a:xfrm rot="-5400000">
            <a:off x="13749386" y="3195832"/>
            <a:ext cx="3326703" cy="4191966"/>
            <a:chOff x="0" y="0"/>
            <a:chExt cx="645030" cy="812800"/>
          </a:xfrm>
        </p:grpSpPr>
        <p:sp>
          <p:nvSpPr>
            <p:cNvPr name="Freeform 4" id="4"/>
            <p:cNvSpPr/>
            <p:nvPr/>
          </p:nvSpPr>
          <p:spPr>
            <a:xfrm flipH="false" flipV="false" rot="0">
              <a:off x="0" y="7878"/>
              <a:ext cx="645030" cy="797044"/>
            </a:xfrm>
            <a:custGeom>
              <a:avLst/>
              <a:gdLst/>
              <a:ahLst/>
              <a:cxnLst/>
              <a:rect r="r" b="b" t="t" l="l"/>
              <a:pathLst>
                <a:path h="797044" w="645030">
                  <a:moveTo>
                    <a:pt x="354665" y="12378"/>
                  </a:moveTo>
                  <a:lnTo>
                    <a:pt x="612880" y="175066"/>
                  </a:lnTo>
                  <a:cubicBezTo>
                    <a:pt x="632891" y="187674"/>
                    <a:pt x="645030" y="209670"/>
                    <a:pt x="645030" y="233321"/>
                  </a:cubicBezTo>
                  <a:lnTo>
                    <a:pt x="645030" y="563723"/>
                  </a:lnTo>
                  <a:cubicBezTo>
                    <a:pt x="645030" y="587374"/>
                    <a:pt x="632891" y="609370"/>
                    <a:pt x="612880" y="621978"/>
                  </a:cubicBezTo>
                  <a:lnTo>
                    <a:pt x="354665" y="784666"/>
                  </a:lnTo>
                  <a:cubicBezTo>
                    <a:pt x="335019" y="797044"/>
                    <a:pt x="310011" y="797044"/>
                    <a:pt x="290365" y="784666"/>
                  </a:cubicBezTo>
                  <a:lnTo>
                    <a:pt x="32150" y="621978"/>
                  </a:lnTo>
                  <a:cubicBezTo>
                    <a:pt x="12139" y="609370"/>
                    <a:pt x="0" y="587374"/>
                    <a:pt x="0" y="563723"/>
                  </a:cubicBezTo>
                  <a:lnTo>
                    <a:pt x="0" y="233321"/>
                  </a:lnTo>
                  <a:cubicBezTo>
                    <a:pt x="0" y="209670"/>
                    <a:pt x="12139" y="187674"/>
                    <a:pt x="32150" y="175066"/>
                  </a:cubicBezTo>
                  <a:lnTo>
                    <a:pt x="290365" y="12378"/>
                  </a:lnTo>
                  <a:cubicBezTo>
                    <a:pt x="310011" y="0"/>
                    <a:pt x="335019" y="0"/>
                    <a:pt x="354665" y="12378"/>
                  </a:cubicBezTo>
                  <a:close/>
                </a:path>
              </a:pathLst>
            </a:custGeom>
            <a:gradFill rotWithShape="true">
              <a:gsLst>
                <a:gs pos="0">
                  <a:srgbClr val="FFB613">
                    <a:alpha val="100000"/>
                  </a:srgbClr>
                </a:gs>
                <a:gs pos="100000">
                  <a:srgbClr val="FFE42F">
                    <a:alpha val="100000"/>
                  </a:srgbClr>
                </a:gs>
              </a:gsLst>
              <a:lin ang="5400000"/>
            </a:gradFill>
            <a:ln w="12700">
              <a:solidFill>
                <a:srgbClr val="000000"/>
              </a:solidFill>
            </a:ln>
          </p:spPr>
        </p:sp>
      </p:grpSp>
      <p:sp>
        <p:nvSpPr>
          <p:cNvPr name="Freeform 5" id="5"/>
          <p:cNvSpPr/>
          <p:nvPr/>
        </p:nvSpPr>
        <p:spPr>
          <a:xfrm flipH="false" flipV="false" rot="0">
            <a:off x="14230631" y="3919766"/>
            <a:ext cx="2385168" cy="2447467"/>
          </a:xfrm>
          <a:custGeom>
            <a:avLst/>
            <a:gdLst/>
            <a:ahLst/>
            <a:cxnLst/>
            <a:rect r="r" b="b" t="t" l="l"/>
            <a:pathLst>
              <a:path h="2447467" w="2385168">
                <a:moveTo>
                  <a:pt x="0" y="0"/>
                </a:moveTo>
                <a:lnTo>
                  <a:pt x="2385168" y="0"/>
                </a:lnTo>
                <a:lnTo>
                  <a:pt x="2385168" y="2447468"/>
                </a:lnTo>
                <a:lnTo>
                  <a:pt x="0" y="24474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820052" y="1170259"/>
            <a:ext cx="9938964" cy="731013"/>
          </a:xfrm>
          <a:prstGeom prst="rect">
            <a:avLst/>
          </a:prstGeom>
        </p:spPr>
        <p:txBody>
          <a:bodyPr anchor="t" rtlCol="false" tIns="0" lIns="0" bIns="0" rIns="0">
            <a:spAutoFit/>
          </a:bodyPr>
          <a:lstStyle/>
          <a:p>
            <a:pPr algn="just" marL="0" indent="0" lvl="0">
              <a:lnSpc>
                <a:spcPts val="6003"/>
              </a:lnSpc>
            </a:pPr>
            <a:r>
              <a:rPr lang="en-US" sz="3799" spc="-37">
                <a:solidFill>
                  <a:srgbClr val="000000"/>
                </a:solidFill>
                <a:latin typeface="Barlow"/>
              </a:rPr>
              <a:t>This training for healthcare providers aims to:</a:t>
            </a:r>
          </a:p>
        </p:txBody>
      </p:sp>
      <p:sp>
        <p:nvSpPr>
          <p:cNvPr name="TextBox 7" id="7"/>
          <p:cNvSpPr txBox="true"/>
          <p:nvPr/>
        </p:nvSpPr>
        <p:spPr>
          <a:xfrm rot="0">
            <a:off x="1460420" y="301553"/>
            <a:ext cx="5974340" cy="897636"/>
          </a:xfrm>
          <a:prstGeom prst="rect">
            <a:avLst/>
          </a:prstGeom>
        </p:spPr>
        <p:txBody>
          <a:bodyPr anchor="t" rtlCol="false" tIns="0" lIns="0" bIns="0" rIns="0">
            <a:spAutoFit/>
          </a:bodyPr>
          <a:lstStyle/>
          <a:p>
            <a:pPr marL="0" indent="0" lvl="0">
              <a:lnSpc>
                <a:spcPts val="6911"/>
              </a:lnSpc>
            </a:pPr>
            <a:r>
              <a:rPr lang="en-US" sz="6399" spc="-159">
                <a:solidFill>
                  <a:srgbClr val="000000"/>
                </a:solidFill>
                <a:latin typeface="Pragmatica Bold"/>
              </a:rPr>
              <a:t>OBJECTIVES</a:t>
            </a:r>
          </a:p>
        </p:txBody>
      </p:sp>
      <p:grpSp>
        <p:nvGrpSpPr>
          <p:cNvPr name="Group 8" id="8"/>
          <p:cNvGrpSpPr/>
          <p:nvPr/>
        </p:nvGrpSpPr>
        <p:grpSpPr>
          <a:xfrm rot="0">
            <a:off x="1062199" y="2337438"/>
            <a:ext cx="313271" cy="313271"/>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202F"/>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28700" y="3919766"/>
            <a:ext cx="313271" cy="31327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202F"/>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028700" y="6252338"/>
            <a:ext cx="313271" cy="31327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202F"/>
            </a:solidFill>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16039622" y="8097821"/>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5"/>
            <a:stretch>
              <a:fillRect l="0" t="0" r="0" b="0"/>
            </a:stretch>
          </a:blipFill>
        </p:spPr>
      </p:sp>
      <p:sp>
        <p:nvSpPr>
          <p:cNvPr name="Freeform 18" id="18"/>
          <p:cNvSpPr/>
          <p:nvPr/>
        </p:nvSpPr>
        <p:spPr>
          <a:xfrm flipH="false" flipV="false" rot="5400000">
            <a:off x="16540497" y="3899996"/>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5400000">
            <a:off x="16540497" y="1111383"/>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1" id="21"/>
          <p:cNvSpPr/>
          <p:nvPr/>
        </p:nvSpPr>
        <p:spPr>
          <a:xfrm flipH="false" flipV="false" rot="5400000">
            <a:off x="-1249287" y="859869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5400000">
            <a:off x="-1249287" y="584404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5400000">
            <a:off x="-1249287" y="308939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false" flipV="false" rot="5400000">
            <a:off x="-1249287" y="33474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5" id="25"/>
          <p:cNvSpPr txBox="true"/>
          <p:nvPr/>
        </p:nvSpPr>
        <p:spPr>
          <a:xfrm rot="0">
            <a:off x="1509566" y="1920322"/>
            <a:ext cx="11698735" cy="7169786"/>
          </a:xfrm>
          <a:prstGeom prst="rect">
            <a:avLst/>
          </a:prstGeom>
        </p:spPr>
        <p:txBody>
          <a:bodyPr anchor="t" rtlCol="false" tIns="0" lIns="0" bIns="0" rIns="0">
            <a:spAutoFit/>
          </a:bodyPr>
          <a:lstStyle/>
          <a:p>
            <a:pPr algn="just">
              <a:lnSpc>
                <a:spcPts val="6319"/>
              </a:lnSpc>
            </a:pPr>
            <a:r>
              <a:rPr lang="en-US" sz="3999" spc="-39">
                <a:solidFill>
                  <a:srgbClr val="000000"/>
                </a:solidFill>
                <a:latin typeface="Barlow"/>
              </a:rPr>
              <a:t>Create a shared understanding of relevant history of ACB folks in Canada</a:t>
            </a:r>
          </a:p>
          <a:p>
            <a:pPr algn="just">
              <a:lnSpc>
                <a:spcPts val="6319"/>
              </a:lnSpc>
            </a:pPr>
            <a:r>
              <a:rPr lang="en-US" sz="3999" spc="-39">
                <a:solidFill>
                  <a:srgbClr val="000000"/>
                </a:solidFill>
                <a:latin typeface="Barlow"/>
              </a:rPr>
              <a:t>Increase the understanding of the impact of intersecting social determinants of health on Sexual &amp; Reproductive Health access in the ACB community</a:t>
            </a:r>
          </a:p>
          <a:p>
            <a:pPr algn="just">
              <a:lnSpc>
                <a:spcPts val="6319"/>
              </a:lnSpc>
            </a:pPr>
            <a:r>
              <a:rPr lang="en-US" sz="3999" spc="-39">
                <a:solidFill>
                  <a:srgbClr val="000000"/>
                </a:solidFill>
                <a:latin typeface="Barlow"/>
              </a:rPr>
              <a:t>Highlight barriers to Sexual &amp; Reproductive Health care specific to the ACB population</a:t>
            </a:r>
          </a:p>
          <a:p>
            <a:pPr algn="just" marL="0" indent="0" lvl="0">
              <a:lnSpc>
                <a:spcPts val="6319"/>
              </a:lnSpc>
            </a:pPr>
            <a:r>
              <a:rPr lang="en-US" sz="3999" spc="-39">
                <a:solidFill>
                  <a:srgbClr val="000000"/>
                </a:solidFill>
                <a:latin typeface="Barlow"/>
              </a:rPr>
              <a:t>Consider practical solutions to identified barriers applicable in health care service delivery.</a:t>
            </a:r>
          </a:p>
        </p:txBody>
      </p:sp>
      <p:grpSp>
        <p:nvGrpSpPr>
          <p:cNvPr name="Group 26" id="26"/>
          <p:cNvGrpSpPr/>
          <p:nvPr/>
        </p:nvGrpSpPr>
        <p:grpSpPr>
          <a:xfrm rot="0">
            <a:off x="1028700" y="7832434"/>
            <a:ext cx="313271" cy="313271"/>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202F"/>
            </a:solidFill>
          </p:spPr>
        </p:sp>
        <p:sp>
          <p:nvSpPr>
            <p:cNvPr name="TextBox 28" id="28"/>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13391345" y="3179478"/>
            <a:ext cx="4322470" cy="3928045"/>
          </a:xfrm>
          <a:custGeom>
            <a:avLst/>
            <a:gdLst/>
            <a:ahLst/>
            <a:cxnLst/>
            <a:rect r="r" b="b" t="t" l="l"/>
            <a:pathLst>
              <a:path h="3928045" w="4322470">
                <a:moveTo>
                  <a:pt x="0" y="0"/>
                </a:moveTo>
                <a:lnTo>
                  <a:pt x="4322471" y="0"/>
                </a:lnTo>
                <a:lnTo>
                  <a:pt x="4322471" y="3928044"/>
                </a:lnTo>
                <a:lnTo>
                  <a:pt x="0" y="3928044"/>
                </a:lnTo>
                <a:lnTo>
                  <a:pt x="0" y="0"/>
                </a:lnTo>
                <a:close/>
              </a:path>
            </a:pathLst>
          </a:custGeom>
          <a:blipFill>
            <a:blip r:embed="rId2"/>
            <a:stretch>
              <a:fillRect l="0" t="0" r="0" b="0"/>
            </a:stretch>
          </a:blipFill>
        </p:spPr>
      </p:sp>
      <p:grpSp>
        <p:nvGrpSpPr>
          <p:cNvPr name="Group 3" id="3"/>
          <p:cNvGrpSpPr/>
          <p:nvPr/>
        </p:nvGrpSpPr>
        <p:grpSpPr>
          <a:xfrm rot="0">
            <a:off x="13845861" y="3676788"/>
            <a:ext cx="3413439" cy="2933424"/>
            <a:chOff x="0" y="0"/>
            <a:chExt cx="812800" cy="698500"/>
          </a:xfrm>
        </p:grpSpPr>
        <p:sp>
          <p:nvSpPr>
            <p:cNvPr name="Freeform 4" id="4"/>
            <p:cNvSpPr/>
            <p:nvPr/>
          </p:nvSpPr>
          <p:spPr>
            <a:xfrm flipH="false" flipV="false" rot="0">
              <a:off x="16550" y="0"/>
              <a:ext cx="779700" cy="698500"/>
            </a:xfrm>
            <a:custGeom>
              <a:avLst/>
              <a:gdLst/>
              <a:ahLst/>
              <a:cxnLst/>
              <a:rect r="r" b="b" t="t" l="l"/>
              <a:pathLst>
                <a:path h="698500" w="779700">
                  <a:moveTo>
                    <a:pt x="752907" y="423745"/>
                  </a:moveTo>
                  <a:lnTo>
                    <a:pt x="636393" y="624005"/>
                  </a:lnTo>
                  <a:cubicBezTo>
                    <a:pt x="609558" y="670126"/>
                    <a:pt x="560223" y="698500"/>
                    <a:pt x="506863" y="698500"/>
                  </a:cubicBezTo>
                  <a:lnTo>
                    <a:pt x="272837" y="698500"/>
                  </a:lnTo>
                  <a:cubicBezTo>
                    <a:pt x="219477" y="698500"/>
                    <a:pt x="170142" y="670126"/>
                    <a:pt x="143307" y="624005"/>
                  </a:cubicBezTo>
                  <a:lnTo>
                    <a:pt x="26793" y="423745"/>
                  </a:lnTo>
                  <a:cubicBezTo>
                    <a:pt x="0" y="377695"/>
                    <a:pt x="0" y="320805"/>
                    <a:pt x="26793" y="274755"/>
                  </a:cubicBezTo>
                  <a:lnTo>
                    <a:pt x="143307" y="74495"/>
                  </a:lnTo>
                  <a:cubicBezTo>
                    <a:pt x="170142" y="28374"/>
                    <a:pt x="219477" y="0"/>
                    <a:pt x="272837" y="0"/>
                  </a:cubicBezTo>
                  <a:lnTo>
                    <a:pt x="506863" y="0"/>
                  </a:lnTo>
                  <a:cubicBezTo>
                    <a:pt x="560223" y="0"/>
                    <a:pt x="609558" y="28374"/>
                    <a:pt x="636393" y="74495"/>
                  </a:cubicBezTo>
                  <a:lnTo>
                    <a:pt x="752907" y="274755"/>
                  </a:lnTo>
                  <a:cubicBezTo>
                    <a:pt x="779700" y="320805"/>
                    <a:pt x="779700" y="377695"/>
                    <a:pt x="752907" y="423745"/>
                  </a:cubicBezTo>
                  <a:close/>
                </a:path>
              </a:pathLst>
            </a:custGeom>
            <a:solidFill>
              <a:srgbClr val="1F3B80"/>
            </a:solidFill>
            <a:ln cap="rnd">
              <a:noFill/>
              <a:prstDash val="solid"/>
              <a:round/>
            </a:ln>
          </p:spPr>
        </p:sp>
        <p:sp>
          <p:nvSpPr>
            <p:cNvPr name="TextBox 5" id="5"/>
            <p:cNvSpPr txBox="true"/>
            <p:nvPr/>
          </p:nvSpPr>
          <p:spPr>
            <a:xfrm>
              <a:off x="114300" y="-47625"/>
              <a:ext cx="584200" cy="74612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4624838" y="-2060474"/>
            <a:ext cx="4667371" cy="4417593"/>
            <a:chOff x="0" y="0"/>
            <a:chExt cx="811306" cy="767888"/>
          </a:xfrm>
        </p:grpSpPr>
        <p:sp>
          <p:nvSpPr>
            <p:cNvPr name="Freeform 7" id="7"/>
            <p:cNvSpPr/>
            <p:nvPr/>
          </p:nvSpPr>
          <p:spPr>
            <a:xfrm flipH="false" flipV="false" rot="0">
              <a:off x="10459" y="0"/>
              <a:ext cx="790388" cy="767888"/>
            </a:xfrm>
            <a:custGeom>
              <a:avLst/>
              <a:gdLst/>
              <a:ahLst/>
              <a:cxnLst/>
              <a:rect r="r" b="b" t="t" l="l"/>
              <a:pathLst>
                <a:path h="767888" w="790388">
                  <a:moveTo>
                    <a:pt x="772914" y="436723"/>
                  </a:moveTo>
                  <a:lnTo>
                    <a:pt x="625580" y="715110"/>
                  </a:lnTo>
                  <a:cubicBezTo>
                    <a:pt x="608396" y="747579"/>
                    <a:pt x="574669" y="767888"/>
                    <a:pt x="537933" y="767888"/>
                  </a:cubicBezTo>
                  <a:lnTo>
                    <a:pt x="252455" y="767888"/>
                  </a:lnTo>
                  <a:cubicBezTo>
                    <a:pt x="215719" y="767888"/>
                    <a:pt x="181993" y="747579"/>
                    <a:pt x="164808" y="715110"/>
                  </a:cubicBezTo>
                  <a:lnTo>
                    <a:pt x="17474" y="436723"/>
                  </a:lnTo>
                  <a:cubicBezTo>
                    <a:pt x="0" y="403706"/>
                    <a:pt x="0" y="364182"/>
                    <a:pt x="17474" y="331166"/>
                  </a:cubicBezTo>
                  <a:lnTo>
                    <a:pt x="164808" y="52779"/>
                  </a:lnTo>
                  <a:cubicBezTo>
                    <a:pt x="181993" y="20309"/>
                    <a:pt x="215719" y="0"/>
                    <a:pt x="252455" y="0"/>
                  </a:cubicBezTo>
                  <a:lnTo>
                    <a:pt x="537933" y="0"/>
                  </a:lnTo>
                  <a:cubicBezTo>
                    <a:pt x="574669" y="0"/>
                    <a:pt x="608396" y="20309"/>
                    <a:pt x="625580" y="52779"/>
                  </a:cubicBezTo>
                  <a:lnTo>
                    <a:pt x="772914" y="331166"/>
                  </a:lnTo>
                  <a:cubicBezTo>
                    <a:pt x="790388" y="364182"/>
                    <a:pt x="790388" y="403706"/>
                    <a:pt x="772914" y="436723"/>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name="TextBox 8" id="8"/>
            <p:cNvSpPr txBox="true"/>
            <p:nvPr/>
          </p:nvSpPr>
          <p:spPr>
            <a:xfrm>
              <a:off x="114300" y="-47625"/>
              <a:ext cx="582706" cy="81551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5017894" y="-1819603"/>
            <a:ext cx="3839765" cy="3952216"/>
            <a:chOff x="0" y="0"/>
            <a:chExt cx="717375" cy="738384"/>
          </a:xfrm>
        </p:grpSpPr>
        <p:sp>
          <p:nvSpPr>
            <p:cNvPr name="Freeform 10" id="10"/>
            <p:cNvSpPr/>
            <p:nvPr/>
          </p:nvSpPr>
          <p:spPr>
            <a:xfrm flipH="false" flipV="false" rot="0">
              <a:off x="13941" y="0"/>
              <a:ext cx="689493" cy="738384"/>
            </a:xfrm>
            <a:custGeom>
              <a:avLst/>
              <a:gdLst/>
              <a:ahLst/>
              <a:cxnLst/>
              <a:rect r="r" b="b" t="t" l="l"/>
              <a:pathLst>
                <a:path h="738384" w="689493">
                  <a:moveTo>
                    <a:pt x="666491" y="436315"/>
                  </a:moveTo>
                  <a:lnTo>
                    <a:pt x="537178" y="671262"/>
                  </a:lnTo>
                  <a:cubicBezTo>
                    <a:pt x="514390" y="712665"/>
                    <a:pt x="470876" y="738384"/>
                    <a:pt x="423617" y="738384"/>
                  </a:cubicBezTo>
                  <a:lnTo>
                    <a:pt x="265876" y="738384"/>
                  </a:lnTo>
                  <a:cubicBezTo>
                    <a:pt x="218617" y="738384"/>
                    <a:pt x="175103" y="712665"/>
                    <a:pt x="152315" y="671262"/>
                  </a:cubicBezTo>
                  <a:lnTo>
                    <a:pt x="23003" y="436315"/>
                  </a:lnTo>
                  <a:cubicBezTo>
                    <a:pt x="0" y="394522"/>
                    <a:pt x="0" y="343862"/>
                    <a:pt x="23003" y="302070"/>
                  </a:cubicBezTo>
                  <a:lnTo>
                    <a:pt x="152315" y="67122"/>
                  </a:lnTo>
                  <a:cubicBezTo>
                    <a:pt x="175103" y="25720"/>
                    <a:pt x="218617" y="0"/>
                    <a:pt x="265876" y="0"/>
                  </a:cubicBezTo>
                  <a:lnTo>
                    <a:pt x="423617" y="0"/>
                  </a:lnTo>
                  <a:cubicBezTo>
                    <a:pt x="470876" y="0"/>
                    <a:pt x="514390" y="25720"/>
                    <a:pt x="537178" y="67122"/>
                  </a:cubicBezTo>
                  <a:lnTo>
                    <a:pt x="666491" y="302070"/>
                  </a:lnTo>
                  <a:cubicBezTo>
                    <a:pt x="689493" y="343862"/>
                    <a:pt x="689493" y="394522"/>
                    <a:pt x="666491" y="436315"/>
                  </a:cubicBezTo>
                  <a:close/>
                </a:path>
              </a:pathLst>
            </a:custGeom>
            <a:gradFill rotWithShape="true">
              <a:gsLst>
                <a:gs pos="0">
                  <a:srgbClr val="FFB613">
                    <a:alpha val="100000"/>
                  </a:srgbClr>
                </a:gs>
                <a:gs pos="100000">
                  <a:srgbClr val="FFE42F">
                    <a:alpha val="100000"/>
                  </a:srgbClr>
                </a:gs>
              </a:gsLst>
              <a:lin ang="5400000"/>
            </a:gradFill>
          </p:spPr>
        </p:sp>
        <p:sp>
          <p:nvSpPr>
            <p:cNvPr name="TextBox 11" id="11"/>
            <p:cNvSpPr txBox="true"/>
            <p:nvPr/>
          </p:nvSpPr>
          <p:spPr>
            <a:xfrm>
              <a:off x="114300" y="-47625"/>
              <a:ext cx="488775" cy="786009"/>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9723278">
            <a:off x="16086694" y="202779"/>
            <a:ext cx="1560885" cy="1549178"/>
          </a:xfrm>
          <a:custGeom>
            <a:avLst/>
            <a:gdLst/>
            <a:ahLst/>
            <a:cxnLst/>
            <a:rect r="r" b="b" t="t" l="l"/>
            <a:pathLst>
              <a:path h="1549178" w="1560885">
                <a:moveTo>
                  <a:pt x="0" y="0"/>
                </a:moveTo>
                <a:lnTo>
                  <a:pt x="1560885" y="0"/>
                </a:lnTo>
                <a:lnTo>
                  <a:pt x="1560885" y="1549178"/>
                </a:lnTo>
                <a:lnTo>
                  <a:pt x="0" y="15491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1983093" y="2812185"/>
            <a:ext cx="11541245" cy="4950714"/>
          </a:xfrm>
          <a:prstGeom prst="rect">
            <a:avLst/>
          </a:prstGeom>
        </p:spPr>
        <p:txBody>
          <a:bodyPr anchor="t" rtlCol="false" tIns="0" lIns="0" bIns="0" rIns="0">
            <a:spAutoFit/>
          </a:bodyPr>
          <a:lstStyle/>
          <a:p>
            <a:pPr>
              <a:lnSpc>
                <a:spcPts val="5688"/>
              </a:lnSpc>
            </a:pPr>
            <a:r>
              <a:rPr lang="en-US" sz="3600" spc="-68">
                <a:solidFill>
                  <a:srgbClr val="000000"/>
                </a:solidFill>
                <a:latin typeface="Barlow"/>
              </a:rPr>
              <a:t>Sexual and Reproductive Health (SRH) refers to:</a:t>
            </a:r>
          </a:p>
          <a:p>
            <a:pPr marL="777240" indent="-388620" lvl="1">
              <a:lnSpc>
                <a:spcPts val="5688"/>
              </a:lnSpc>
              <a:buFont typeface="Arial"/>
              <a:buChar char="•"/>
            </a:pPr>
            <a:r>
              <a:rPr lang="en-US" sz="3600" spc="-68">
                <a:solidFill>
                  <a:srgbClr val="000000"/>
                </a:solidFill>
                <a:latin typeface="Barlow Bold Italics"/>
              </a:rPr>
              <a:t>all-round wellbeing</a:t>
            </a:r>
            <a:r>
              <a:rPr lang="en-US" sz="3600" spc="-68">
                <a:solidFill>
                  <a:srgbClr val="000000"/>
                </a:solidFill>
                <a:latin typeface="Barlow Bold"/>
              </a:rPr>
              <a:t> </a:t>
            </a:r>
            <a:r>
              <a:rPr lang="en-US" sz="3600" spc="-68">
                <a:solidFill>
                  <a:srgbClr val="000000"/>
                </a:solidFill>
                <a:latin typeface="Barlow"/>
              </a:rPr>
              <a:t>as regards sexuality, and</a:t>
            </a:r>
          </a:p>
          <a:p>
            <a:pPr marL="777240" indent="-388620" lvl="1">
              <a:lnSpc>
                <a:spcPts val="5688"/>
              </a:lnSpc>
              <a:buFont typeface="Arial"/>
              <a:buChar char="•"/>
            </a:pPr>
            <a:r>
              <a:rPr lang="en-US" sz="3600" spc="-68">
                <a:solidFill>
                  <a:srgbClr val="000000"/>
                </a:solidFill>
                <a:latin typeface="Barlow"/>
              </a:rPr>
              <a:t>involves the ability to have </a:t>
            </a:r>
            <a:r>
              <a:rPr lang="en-US" sz="3600" spc="-68">
                <a:solidFill>
                  <a:srgbClr val="000000"/>
                </a:solidFill>
                <a:latin typeface="Barlow Bold Italics"/>
              </a:rPr>
              <a:t>safe sexual experiences</a:t>
            </a:r>
            <a:r>
              <a:rPr lang="en-US" sz="3600" spc="-68">
                <a:solidFill>
                  <a:srgbClr val="000000"/>
                </a:solidFill>
                <a:latin typeface="Barlow Italics"/>
              </a:rPr>
              <a:t>,</a:t>
            </a:r>
            <a:r>
              <a:rPr lang="en-US" sz="3600" spc="-68">
                <a:solidFill>
                  <a:srgbClr val="000000"/>
                </a:solidFill>
                <a:latin typeface="Barlow"/>
              </a:rPr>
              <a:t> </a:t>
            </a:r>
          </a:p>
          <a:p>
            <a:pPr marL="777240" indent="-388620" lvl="1">
              <a:lnSpc>
                <a:spcPts val="5688"/>
              </a:lnSpc>
              <a:buFont typeface="Arial"/>
              <a:buChar char="•"/>
            </a:pPr>
            <a:r>
              <a:rPr lang="en-US" sz="3600" spc="-68">
                <a:solidFill>
                  <a:srgbClr val="000000"/>
                </a:solidFill>
                <a:latin typeface="Barlow Bold Italics"/>
              </a:rPr>
              <a:t>make decisions</a:t>
            </a:r>
            <a:r>
              <a:rPr lang="en-US" sz="3600" spc="-68">
                <a:solidFill>
                  <a:srgbClr val="000000"/>
                </a:solidFill>
                <a:latin typeface="Barlow Bold"/>
              </a:rPr>
              <a:t> </a:t>
            </a:r>
            <a:r>
              <a:rPr lang="en-US" sz="3600" spc="-68">
                <a:solidFill>
                  <a:srgbClr val="000000"/>
                </a:solidFill>
                <a:latin typeface="Barlow"/>
              </a:rPr>
              <a:t>regarding sex and reproduction </a:t>
            </a:r>
            <a:r>
              <a:rPr lang="en-US" sz="3600" spc="-68">
                <a:solidFill>
                  <a:srgbClr val="000000"/>
                </a:solidFill>
                <a:latin typeface="Barlow Bold Italics"/>
              </a:rPr>
              <a:t>freely and securely</a:t>
            </a:r>
            <a:r>
              <a:rPr lang="en-US" sz="3600" spc="-68">
                <a:solidFill>
                  <a:srgbClr val="000000"/>
                </a:solidFill>
                <a:latin typeface="Barlow"/>
              </a:rPr>
              <a:t>, as well as the</a:t>
            </a:r>
            <a:r>
              <a:rPr lang="en-US" sz="3600" spc="-68">
                <a:solidFill>
                  <a:srgbClr val="000000"/>
                </a:solidFill>
                <a:latin typeface="Barlow Bold"/>
              </a:rPr>
              <a:t> </a:t>
            </a:r>
          </a:p>
          <a:p>
            <a:pPr marL="777240" indent="-388620" lvl="1">
              <a:lnSpc>
                <a:spcPts val="5688"/>
              </a:lnSpc>
              <a:buFont typeface="Arial"/>
              <a:buChar char="•"/>
            </a:pPr>
            <a:r>
              <a:rPr lang="en-US" sz="3600" spc="-68">
                <a:solidFill>
                  <a:srgbClr val="000000"/>
                </a:solidFill>
                <a:latin typeface="Barlow Bold Italics"/>
              </a:rPr>
              <a:t>protection and fulfillment </a:t>
            </a:r>
            <a:r>
              <a:rPr lang="en-US" sz="3600" spc="-68">
                <a:solidFill>
                  <a:srgbClr val="000000"/>
                </a:solidFill>
                <a:latin typeface="Barlow"/>
              </a:rPr>
              <a:t>of individual sexual and reproductive rights.</a:t>
            </a:r>
          </a:p>
        </p:txBody>
      </p:sp>
      <p:sp>
        <p:nvSpPr>
          <p:cNvPr name="Freeform 14" id="14"/>
          <p:cNvSpPr/>
          <p:nvPr/>
        </p:nvSpPr>
        <p:spPr>
          <a:xfrm flipH="false" flipV="false" rot="0">
            <a:off x="16135111" y="8043502"/>
            <a:ext cx="2248378" cy="2248378"/>
          </a:xfrm>
          <a:custGeom>
            <a:avLst/>
            <a:gdLst/>
            <a:ahLst/>
            <a:cxnLst/>
            <a:rect r="r" b="b" t="t" l="l"/>
            <a:pathLst>
              <a:path h="2248378" w="2248378">
                <a:moveTo>
                  <a:pt x="0" y="0"/>
                </a:moveTo>
                <a:lnTo>
                  <a:pt x="2248378" y="0"/>
                </a:lnTo>
                <a:lnTo>
                  <a:pt x="2248378" y="2248377"/>
                </a:lnTo>
                <a:lnTo>
                  <a:pt x="0" y="2248377"/>
                </a:lnTo>
                <a:lnTo>
                  <a:pt x="0" y="0"/>
                </a:lnTo>
                <a:close/>
              </a:path>
            </a:pathLst>
          </a:custGeom>
          <a:blipFill>
            <a:blip r:embed="rId5"/>
            <a:stretch>
              <a:fillRect l="0" t="0" r="0" b="0"/>
            </a:stretch>
          </a:blipFill>
        </p:spPr>
      </p:sp>
      <p:sp>
        <p:nvSpPr>
          <p:cNvPr name="Freeform 15" id="15"/>
          <p:cNvSpPr/>
          <p:nvPr/>
        </p:nvSpPr>
        <p:spPr>
          <a:xfrm flipH="false" flipV="false" rot="0">
            <a:off x="14624838" y="4164198"/>
            <a:ext cx="1906155" cy="1827526"/>
          </a:xfrm>
          <a:custGeom>
            <a:avLst/>
            <a:gdLst/>
            <a:ahLst/>
            <a:cxnLst/>
            <a:rect r="r" b="b" t="t" l="l"/>
            <a:pathLst>
              <a:path h="1827526" w="1906155">
                <a:moveTo>
                  <a:pt x="0" y="0"/>
                </a:moveTo>
                <a:lnTo>
                  <a:pt x="1906155" y="0"/>
                </a:lnTo>
                <a:lnTo>
                  <a:pt x="1906155" y="1827526"/>
                </a:lnTo>
                <a:lnTo>
                  <a:pt x="0" y="18275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1983093" y="938300"/>
            <a:ext cx="9548716" cy="1663069"/>
          </a:xfrm>
          <a:prstGeom prst="rect">
            <a:avLst/>
          </a:prstGeom>
        </p:spPr>
        <p:txBody>
          <a:bodyPr anchor="t" rtlCol="false" tIns="0" lIns="0" bIns="0" rIns="0">
            <a:spAutoFit/>
          </a:bodyPr>
          <a:lstStyle/>
          <a:p>
            <a:pPr marL="0" indent="0" lvl="0">
              <a:lnSpc>
                <a:spcPts val="6480"/>
              </a:lnSpc>
            </a:pPr>
            <a:r>
              <a:rPr lang="en-US" sz="6000" spc="-150">
                <a:solidFill>
                  <a:srgbClr val="000000"/>
                </a:solidFill>
                <a:latin typeface="Pragmatica Bold"/>
              </a:rPr>
              <a:t>WHAT IS SEXUAL AND REPRODUCTIVE HEALTH?</a:t>
            </a:r>
          </a:p>
        </p:txBody>
      </p:sp>
      <p:sp>
        <p:nvSpPr>
          <p:cNvPr name="TextBox 17" id="17"/>
          <p:cNvSpPr txBox="true"/>
          <p:nvPr/>
        </p:nvSpPr>
        <p:spPr>
          <a:xfrm rot="0">
            <a:off x="2827767" y="8693355"/>
            <a:ext cx="9851895" cy="455675"/>
          </a:xfrm>
          <a:prstGeom prst="rect">
            <a:avLst/>
          </a:prstGeom>
        </p:spPr>
        <p:txBody>
          <a:bodyPr anchor="t" rtlCol="false" tIns="0" lIns="0" bIns="0" rIns="0">
            <a:spAutoFit/>
          </a:bodyPr>
          <a:lstStyle/>
          <a:p>
            <a:pPr marL="0" indent="0" lvl="0">
              <a:lnSpc>
                <a:spcPts val="3792"/>
              </a:lnSpc>
            </a:pPr>
            <a:r>
              <a:rPr lang="en-US" sz="2400" spc="-45">
                <a:solidFill>
                  <a:srgbClr val="000000"/>
                </a:solidFill>
                <a:latin typeface="Barlow Bold Italics"/>
              </a:rPr>
              <a:t>[World Health Organization, 2006 ; Public Health Agency of Canada, 2023]</a:t>
            </a:r>
          </a:p>
        </p:txBody>
      </p:sp>
      <p:sp>
        <p:nvSpPr>
          <p:cNvPr name="Freeform 18" id="18"/>
          <p:cNvSpPr/>
          <p:nvPr/>
        </p:nvSpPr>
        <p:spPr>
          <a:xfrm flipH="false" flipV="false" rot="5400000">
            <a:off x="-1249287" y="853949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5400000">
            <a:off x="-1249287" y="574261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false" flipV="false" rot="5400000">
            <a:off x="-1249287" y="2945735"/>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1249287" y="14885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2" id="22"/>
          <p:cNvSpPr/>
          <p:nvPr/>
        </p:nvSpPr>
        <p:spPr>
          <a:xfrm flipH="false" flipV="false" rot="5400000">
            <a:off x="16598983" y="6691056"/>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3" id="23"/>
          <p:cNvSpPr/>
          <p:nvPr/>
        </p:nvSpPr>
        <p:spPr>
          <a:xfrm flipH="false" flipV="false" rot="5400000">
            <a:off x="16598983" y="3939782"/>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4" id="24"/>
          <p:cNvSpPr/>
          <p:nvPr/>
        </p:nvSpPr>
        <p:spPr>
          <a:xfrm flipH="false" flipV="false" rot="5400000">
            <a:off x="16598983" y="1188507"/>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60917" y="2514566"/>
            <a:ext cx="3226985" cy="2932522"/>
          </a:xfrm>
          <a:custGeom>
            <a:avLst/>
            <a:gdLst/>
            <a:ahLst/>
            <a:cxnLst/>
            <a:rect r="r" b="b" t="t" l="l"/>
            <a:pathLst>
              <a:path h="2932522" w="3226985">
                <a:moveTo>
                  <a:pt x="0" y="0"/>
                </a:moveTo>
                <a:lnTo>
                  <a:pt x="3226985" y="0"/>
                </a:lnTo>
                <a:lnTo>
                  <a:pt x="3226985" y="2932522"/>
                </a:lnTo>
                <a:lnTo>
                  <a:pt x="0" y="2932522"/>
                </a:lnTo>
                <a:lnTo>
                  <a:pt x="0" y="0"/>
                </a:lnTo>
                <a:close/>
              </a:path>
            </a:pathLst>
          </a:custGeom>
          <a:blipFill>
            <a:blip r:embed="rId3"/>
            <a:stretch>
              <a:fillRect l="0" t="0" r="0" b="0"/>
            </a:stretch>
          </a:blipFill>
        </p:spPr>
      </p:sp>
      <p:sp>
        <p:nvSpPr>
          <p:cNvPr name="Freeform 3" id="3"/>
          <p:cNvSpPr/>
          <p:nvPr/>
        </p:nvSpPr>
        <p:spPr>
          <a:xfrm flipH="false" flipV="false" rot="-5400000">
            <a:off x="7588514" y="2379450"/>
            <a:ext cx="3202023" cy="2909838"/>
          </a:xfrm>
          <a:custGeom>
            <a:avLst/>
            <a:gdLst/>
            <a:ahLst/>
            <a:cxnLst/>
            <a:rect r="r" b="b" t="t" l="l"/>
            <a:pathLst>
              <a:path h="2909838" w="3202023">
                <a:moveTo>
                  <a:pt x="0" y="0"/>
                </a:moveTo>
                <a:lnTo>
                  <a:pt x="3202023" y="0"/>
                </a:lnTo>
                <a:lnTo>
                  <a:pt x="3202023" y="2909838"/>
                </a:lnTo>
                <a:lnTo>
                  <a:pt x="0" y="2909838"/>
                </a:lnTo>
                <a:lnTo>
                  <a:pt x="0" y="0"/>
                </a:lnTo>
                <a:close/>
              </a:path>
            </a:pathLst>
          </a:custGeom>
          <a:blipFill>
            <a:blip r:embed="rId3"/>
            <a:stretch>
              <a:fillRect l="0" t="0" r="0" b="0"/>
            </a:stretch>
          </a:blipFill>
        </p:spPr>
      </p:sp>
      <p:grpSp>
        <p:nvGrpSpPr>
          <p:cNvPr name="Group 4" id="4"/>
          <p:cNvGrpSpPr/>
          <p:nvPr/>
        </p:nvGrpSpPr>
        <p:grpSpPr>
          <a:xfrm rot="0">
            <a:off x="1981212" y="2592745"/>
            <a:ext cx="2219406" cy="2582582"/>
            <a:chOff x="0" y="0"/>
            <a:chExt cx="698500" cy="812800"/>
          </a:xfrm>
        </p:grpSpPr>
        <p:sp>
          <p:nvSpPr>
            <p:cNvPr name="Freeform 5" id="5"/>
            <p:cNvSpPr/>
            <p:nvPr/>
          </p:nvSpPr>
          <p:spPr>
            <a:xfrm flipH="false" flipV="false" rot="0">
              <a:off x="0" y="10362"/>
              <a:ext cx="698500" cy="792077"/>
            </a:xfrm>
            <a:custGeom>
              <a:avLst/>
              <a:gdLst/>
              <a:ahLst/>
              <a:cxnLst/>
              <a:rect r="r" b="b" t="t" l="l"/>
              <a:pathLst>
                <a:path h="792077" w="698500">
                  <a:moveTo>
                    <a:pt x="395890" y="16774"/>
                  </a:moveTo>
                  <a:lnTo>
                    <a:pt x="651860" y="165702"/>
                  </a:lnTo>
                  <a:cubicBezTo>
                    <a:pt x="680736" y="182503"/>
                    <a:pt x="698500" y="213390"/>
                    <a:pt x="698500" y="246797"/>
                  </a:cubicBezTo>
                  <a:lnTo>
                    <a:pt x="698500" y="545279"/>
                  </a:lnTo>
                  <a:cubicBezTo>
                    <a:pt x="698500" y="578686"/>
                    <a:pt x="680736" y="609573"/>
                    <a:pt x="651860" y="626374"/>
                  </a:cubicBezTo>
                  <a:lnTo>
                    <a:pt x="395890" y="775302"/>
                  </a:lnTo>
                  <a:cubicBezTo>
                    <a:pt x="367059" y="792076"/>
                    <a:pt x="331441" y="792076"/>
                    <a:pt x="302610" y="775302"/>
                  </a:cubicBezTo>
                  <a:lnTo>
                    <a:pt x="46640" y="626374"/>
                  </a:lnTo>
                  <a:cubicBezTo>
                    <a:pt x="17764" y="609573"/>
                    <a:pt x="0" y="578686"/>
                    <a:pt x="0" y="545279"/>
                  </a:cubicBezTo>
                  <a:lnTo>
                    <a:pt x="0" y="246797"/>
                  </a:lnTo>
                  <a:cubicBezTo>
                    <a:pt x="0" y="213390"/>
                    <a:pt x="17764" y="182503"/>
                    <a:pt x="46640" y="165702"/>
                  </a:cubicBezTo>
                  <a:lnTo>
                    <a:pt x="302610" y="16774"/>
                  </a:lnTo>
                  <a:cubicBezTo>
                    <a:pt x="331441" y="0"/>
                    <a:pt x="367059" y="0"/>
                    <a:pt x="395890" y="16774"/>
                  </a:cubicBezTo>
                  <a:close/>
                </a:path>
              </a:pathLst>
            </a:custGeom>
            <a:gradFill rotWithShape="true">
              <a:gsLst>
                <a:gs pos="0">
                  <a:srgbClr val="1F3B80">
                    <a:alpha val="100000"/>
                  </a:srgbClr>
                </a:gs>
                <a:gs pos="100000">
                  <a:srgbClr val="3183ED">
                    <a:alpha val="100000"/>
                  </a:srgbClr>
                </a:gs>
              </a:gsLst>
              <a:lin ang="2700000"/>
            </a:gradFill>
            <a:ln w="12700" cap="sq">
              <a:solidFill>
                <a:srgbClr val="000000"/>
              </a:solidFill>
              <a:prstDash val="solid"/>
              <a:miter/>
            </a:ln>
          </p:spPr>
        </p:sp>
      </p:grpSp>
      <p:grpSp>
        <p:nvGrpSpPr>
          <p:cNvPr name="Group 6" id="6"/>
          <p:cNvGrpSpPr/>
          <p:nvPr/>
        </p:nvGrpSpPr>
        <p:grpSpPr>
          <a:xfrm rot="0">
            <a:off x="8115447" y="2592745"/>
            <a:ext cx="2264699" cy="2509942"/>
            <a:chOff x="0" y="0"/>
            <a:chExt cx="733382" cy="812800"/>
          </a:xfrm>
        </p:grpSpPr>
        <p:sp>
          <p:nvSpPr>
            <p:cNvPr name="Freeform 7" id="7"/>
            <p:cNvSpPr/>
            <p:nvPr/>
          </p:nvSpPr>
          <p:spPr>
            <a:xfrm flipH="false" flipV="false" rot="0">
              <a:off x="0" y="9686"/>
              <a:ext cx="733382" cy="793428"/>
            </a:xfrm>
            <a:custGeom>
              <a:avLst/>
              <a:gdLst/>
              <a:ahLst/>
              <a:cxnLst/>
              <a:rect r="r" b="b" t="t" l="l"/>
              <a:pathLst>
                <a:path h="793428" w="733382">
                  <a:moveTo>
                    <a:pt x="412944" y="15945"/>
                  </a:moveTo>
                  <a:lnTo>
                    <a:pt x="687129" y="167883"/>
                  </a:lnTo>
                  <a:cubicBezTo>
                    <a:pt x="715672" y="183700"/>
                    <a:pt x="733382" y="213762"/>
                    <a:pt x="733382" y="246394"/>
                  </a:cubicBezTo>
                  <a:lnTo>
                    <a:pt x="733382" y="547034"/>
                  </a:lnTo>
                  <a:cubicBezTo>
                    <a:pt x="733382" y="579666"/>
                    <a:pt x="715672" y="609728"/>
                    <a:pt x="687129" y="625545"/>
                  </a:cubicBezTo>
                  <a:lnTo>
                    <a:pt x="412944" y="777483"/>
                  </a:lnTo>
                  <a:cubicBezTo>
                    <a:pt x="384170" y="793428"/>
                    <a:pt x="349212" y="793428"/>
                    <a:pt x="320438" y="777483"/>
                  </a:cubicBezTo>
                  <a:lnTo>
                    <a:pt x="46253" y="625545"/>
                  </a:lnTo>
                  <a:cubicBezTo>
                    <a:pt x="17710" y="609728"/>
                    <a:pt x="0" y="579666"/>
                    <a:pt x="0" y="547034"/>
                  </a:cubicBezTo>
                  <a:lnTo>
                    <a:pt x="0" y="246394"/>
                  </a:lnTo>
                  <a:cubicBezTo>
                    <a:pt x="0" y="213762"/>
                    <a:pt x="17710" y="183700"/>
                    <a:pt x="46253" y="167883"/>
                  </a:cubicBezTo>
                  <a:lnTo>
                    <a:pt x="320438" y="15945"/>
                  </a:lnTo>
                  <a:cubicBezTo>
                    <a:pt x="349212" y="0"/>
                    <a:pt x="384170" y="0"/>
                    <a:pt x="412944" y="15945"/>
                  </a:cubicBezTo>
                  <a:close/>
                </a:path>
              </a:pathLst>
            </a:custGeom>
            <a:gradFill rotWithShape="true">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name="Freeform 8" id="8"/>
          <p:cNvSpPr/>
          <p:nvPr/>
        </p:nvSpPr>
        <p:spPr>
          <a:xfrm flipH="false" flipV="false" rot="-5400000">
            <a:off x="14258035" y="2563424"/>
            <a:ext cx="2939606" cy="2671367"/>
          </a:xfrm>
          <a:custGeom>
            <a:avLst/>
            <a:gdLst/>
            <a:ahLst/>
            <a:cxnLst/>
            <a:rect r="r" b="b" t="t" l="l"/>
            <a:pathLst>
              <a:path h="2671367" w="2939606">
                <a:moveTo>
                  <a:pt x="0" y="0"/>
                </a:moveTo>
                <a:lnTo>
                  <a:pt x="2939605" y="0"/>
                </a:lnTo>
                <a:lnTo>
                  <a:pt x="2939605" y="2671366"/>
                </a:lnTo>
                <a:lnTo>
                  <a:pt x="0" y="2671366"/>
                </a:lnTo>
                <a:lnTo>
                  <a:pt x="0" y="0"/>
                </a:lnTo>
                <a:close/>
              </a:path>
            </a:pathLst>
          </a:custGeom>
          <a:blipFill>
            <a:blip r:embed="rId3"/>
            <a:stretch>
              <a:fillRect l="0" t="0" r="0" b="0"/>
            </a:stretch>
          </a:blipFill>
        </p:spPr>
      </p:sp>
      <p:grpSp>
        <p:nvGrpSpPr>
          <p:cNvPr name="Group 9" id="9"/>
          <p:cNvGrpSpPr/>
          <p:nvPr/>
        </p:nvGrpSpPr>
        <p:grpSpPr>
          <a:xfrm rot="0">
            <a:off x="14762339" y="2687807"/>
            <a:ext cx="2215552" cy="2414880"/>
            <a:chOff x="0" y="0"/>
            <a:chExt cx="745710" cy="812800"/>
          </a:xfrm>
        </p:grpSpPr>
        <p:sp>
          <p:nvSpPr>
            <p:cNvPr name="Freeform 10" id="10"/>
            <p:cNvSpPr/>
            <p:nvPr/>
          </p:nvSpPr>
          <p:spPr>
            <a:xfrm flipH="false" flipV="false" rot="0">
              <a:off x="0" y="9742"/>
              <a:ext cx="745710" cy="793317"/>
            </a:xfrm>
            <a:custGeom>
              <a:avLst/>
              <a:gdLst/>
              <a:ahLst/>
              <a:cxnLst/>
              <a:rect r="r" b="b" t="t" l="l"/>
              <a:pathLst>
                <a:path h="793317" w="745710">
                  <a:moveTo>
                    <a:pt x="420318" y="16124"/>
                  </a:moveTo>
                  <a:lnTo>
                    <a:pt x="698248" y="167592"/>
                  </a:lnTo>
                  <a:cubicBezTo>
                    <a:pt x="727504" y="183536"/>
                    <a:pt x="745710" y="214192"/>
                    <a:pt x="745710" y="247511"/>
                  </a:cubicBezTo>
                  <a:lnTo>
                    <a:pt x="745710" y="545805"/>
                  </a:lnTo>
                  <a:cubicBezTo>
                    <a:pt x="745710" y="579124"/>
                    <a:pt x="727504" y="609780"/>
                    <a:pt x="698248" y="625724"/>
                  </a:cubicBezTo>
                  <a:lnTo>
                    <a:pt x="420318" y="777192"/>
                  </a:lnTo>
                  <a:cubicBezTo>
                    <a:pt x="390730" y="793316"/>
                    <a:pt x="354980" y="793316"/>
                    <a:pt x="325393" y="777192"/>
                  </a:cubicBezTo>
                  <a:lnTo>
                    <a:pt x="47463" y="625724"/>
                  </a:lnTo>
                  <a:cubicBezTo>
                    <a:pt x="18206" y="609780"/>
                    <a:pt x="0" y="579124"/>
                    <a:pt x="0" y="545805"/>
                  </a:cubicBezTo>
                  <a:lnTo>
                    <a:pt x="0" y="247511"/>
                  </a:lnTo>
                  <a:cubicBezTo>
                    <a:pt x="0" y="214192"/>
                    <a:pt x="18206" y="183536"/>
                    <a:pt x="47463" y="167592"/>
                  </a:cubicBezTo>
                  <a:lnTo>
                    <a:pt x="325393" y="16124"/>
                  </a:lnTo>
                  <a:cubicBezTo>
                    <a:pt x="354980" y="0"/>
                    <a:pt x="390730" y="0"/>
                    <a:pt x="420318" y="16124"/>
                  </a:cubicBezTo>
                  <a:close/>
                </a:path>
              </a:pathLst>
            </a:custGeom>
            <a:gradFill rotWithShape="true">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name="Freeform 11" id="11"/>
          <p:cNvSpPr/>
          <p:nvPr/>
        </p:nvSpPr>
        <p:spPr>
          <a:xfrm flipH="false" flipV="false" rot="0">
            <a:off x="2508495" y="3239960"/>
            <a:ext cx="1331828" cy="1331828"/>
          </a:xfrm>
          <a:custGeom>
            <a:avLst/>
            <a:gdLst/>
            <a:ahLst/>
            <a:cxnLst/>
            <a:rect r="r" b="b" t="t" l="l"/>
            <a:pathLst>
              <a:path h="1331828" w="1331828">
                <a:moveTo>
                  <a:pt x="0" y="0"/>
                </a:moveTo>
                <a:lnTo>
                  <a:pt x="1331828" y="0"/>
                </a:lnTo>
                <a:lnTo>
                  <a:pt x="1331828" y="1331827"/>
                </a:lnTo>
                <a:lnTo>
                  <a:pt x="0" y="13318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8546834" y="3168455"/>
            <a:ext cx="1401924" cy="1331828"/>
          </a:xfrm>
          <a:custGeom>
            <a:avLst/>
            <a:gdLst/>
            <a:ahLst/>
            <a:cxnLst/>
            <a:rect r="r" b="b" t="t" l="l"/>
            <a:pathLst>
              <a:path h="1331828" w="1401924">
                <a:moveTo>
                  <a:pt x="0" y="0"/>
                </a:moveTo>
                <a:lnTo>
                  <a:pt x="1401924" y="0"/>
                </a:lnTo>
                <a:lnTo>
                  <a:pt x="1401924" y="1331828"/>
                </a:lnTo>
                <a:lnTo>
                  <a:pt x="0" y="13318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5314895" y="3342501"/>
            <a:ext cx="1304371" cy="1276653"/>
          </a:xfrm>
          <a:custGeom>
            <a:avLst/>
            <a:gdLst/>
            <a:ahLst/>
            <a:cxnLst/>
            <a:rect r="r" b="b" t="t" l="l"/>
            <a:pathLst>
              <a:path h="1276653" w="1304371">
                <a:moveTo>
                  <a:pt x="0" y="0"/>
                </a:moveTo>
                <a:lnTo>
                  <a:pt x="1304371" y="0"/>
                </a:lnTo>
                <a:lnTo>
                  <a:pt x="1304371" y="1276653"/>
                </a:lnTo>
                <a:lnTo>
                  <a:pt x="0" y="127665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4" id="14"/>
          <p:cNvGrpSpPr/>
          <p:nvPr/>
        </p:nvGrpSpPr>
        <p:grpSpPr>
          <a:xfrm rot="0">
            <a:off x="4850809" y="5915473"/>
            <a:ext cx="2244055" cy="2445947"/>
            <a:chOff x="0" y="0"/>
            <a:chExt cx="745710" cy="812800"/>
          </a:xfrm>
        </p:grpSpPr>
        <p:sp>
          <p:nvSpPr>
            <p:cNvPr name="Freeform 15" id="15"/>
            <p:cNvSpPr/>
            <p:nvPr/>
          </p:nvSpPr>
          <p:spPr>
            <a:xfrm flipH="false" flipV="false" rot="0">
              <a:off x="0" y="9618"/>
              <a:ext cx="745710" cy="793564"/>
            </a:xfrm>
            <a:custGeom>
              <a:avLst/>
              <a:gdLst/>
              <a:ahLst/>
              <a:cxnLst/>
              <a:rect r="r" b="b" t="t" l="l"/>
              <a:pathLst>
                <a:path h="793564" w="745710">
                  <a:moveTo>
                    <a:pt x="419715" y="15920"/>
                  </a:moveTo>
                  <a:lnTo>
                    <a:pt x="698851" y="168044"/>
                  </a:lnTo>
                  <a:cubicBezTo>
                    <a:pt x="727735" y="183786"/>
                    <a:pt x="745710" y="214053"/>
                    <a:pt x="745710" y="246949"/>
                  </a:cubicBezTo>
                  <a:lnTo>
                    <a:pt x="745710" y="546615"/>
                  </a:lnTo>
                  <a:cubicBezTo>
                    <a:pt x="745710" y="579511"/>
                    <a:pt x="727735" y="609778"/>
                    <a:pt x="698851" y="625520"/>
                  </a:cubicBezTo>
                  <a:lnTo>
                    <a:pt x="419715" y="777644"/>
                  </a:lnTo>
                  <a:cubicBezTo>
                    <a:pt x="390503" y="793564"/>
                    <a:pt x="355207" y="793564"/>
                    <a:pt x="325995" y="777644"/>
                  </a:cubicBezTo>
                  <a:lnTo>
                    <a:pt x="46860" y="625520"/>
                  </a:lnTo>
                  <a:cubicBezTo>
                    <a:pt x="17975" y="609778"/>
                    <a:pt x="0" y="579511"/>
                    <a:pt x="0" y="546615"/>
                  </a:cubicBezTo>
                  <a:lnTo>
                    <a:pt x="0" y="246949"/>
                  </a:lnTo>
                  <a:cubicBezTo>
                    <a:pt x="0" y="214053"/>
                    <a:pt x="17975" y="183786"/>
                    <a:pt x="46860" y="168044"/>
                  </a:cubicBezTo>
                  <a:lnTo>
                    <a:pt x="325995" y="15920"/>
                  </a:lnTo>
                  <a:cubicBezTo>
                    <a:pt x="355207" y="0"/>
                    <a:pt x="390503" y="0"/>
                    <a:pt x="419715" y="15920"/>
                  </a:cubicBezTo>
                  <a:close/>
                </a:path>
              </a:pathLst>
            </a:custGeom>
            <a:gradFill rotWithShape="true">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name="Freeform 16" id="16"/>
          <p:cNvSpPr/>
          <p:nvPr/>
        </p:nvSpPr>
        <p:spPr>
          <a:xfrm flipH="false" flipV="false" rot="0">
            <a:off x="5443989" y="7218679"/>
            <a:ext cx="1057694" cy="713463"/>
          </a:xfrm>
          <a:custGeom>
            <a:avLst/>
            <a:gdLst/>
            <a:ahLst/>
            <a:cxnLst/>
            <a:rect r="r" b="b" t="t" l="l"/>
            <a:pathLst>
              <a:path h="713463" w="1057694">
                <a:moveTo>
                  <a:pt x="0" y="0"/>
                </a:moveTo>
                <a:lnTo>
                  <a:pt x="1057695" y="0"/>
                </a:lnTo>
                <a:lnTo>
                  <a:pt x="1057695" y="713463"/>
                </a:lnTo>
                <a:lnTo>
                  <a:pt x="0" y="71346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0">
            <a:off x="9314744" y="8443783"/>
            <a:ext cx="385972" cy="385972"/>
          </a:xfrm>
          <a:custGeom>
            <a:avLst/>
            <a:gdLst/>
            <a:ahLst/>
            <a:cxnLst/>
            <a:rect r="r" b="b" t="t" l="l"/>
            <a:pathLst>
              <a:path h="385972" w="385972">
                <a:moveTo>
                  <a:pt x="0" y="0"/>
                </a:moveTo>
                <a:lnTo>
                  <a:pt x="385972" y="0"/>
                </a:lnTo>
                <a:lnTo>
                  <a:pt x="385972" y="385972"/>
                </a:lnTo>
                <a:lnTo>
                  <a:pt x="0" y="38597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8" id="18"/>
          <p:cNvGrpSpPr/>
          <p:nvPr/>
        </p:nvGrpSpPr>
        <p:grpSpPr>
          <a:xfrm rot="0">
            <a:off x="11552246" y="5833109"/>
            <a:ext cx="2243548" cy="2610674"/>
            <a:chOff x="0" y="0"/>
            <a:chExt cx="698500" cy="812800"/>
          </a:xfrm>
        </p:grpSpPr>
        <p:sp>
          <p:nvSpPr>
            <p:cNvPr name="Freeform 19" id="19"/>
            <p:cNvSpPr/>
            <p:nvPr/>
          </p:nvSpPr>
          <p:spPr>
            <a:xfrm flipH="false" flipV="false" rot="0">
              <a:off x="0" y="10250"/>
              <a:ext cx="698500" cy="792300"/>
            </a:xfrm>
            <a:custGeom>
              <a:avLst/>
              <a:gdLst/>
              <a:ahLst/>
              <a:cxnLst/>
              <a:rect r="r" b="b" t="t" l="l"/>
              <a:pathLst>
                <a:path h="792300" w="698500">
                  <a:moveTo>
                    <a:pt x="395388" y="16594"/>
                  </a:moveTo>
                  <a:lnTo>
                    <a:pt x="652362" y="166106"/>
                  </a:lnTo>
                  <a:cubicBezTo>
                    <a:pt x="680927" y="182726"/>
                    <a:pt x="698500" y="213281"/>
                    <a:pt x="698500" y="246329"/>
                  </a:cubicBezTo>
                  <a:lnTo>
                    <a:pt x="698500" y="545971"/>
                  </a:lnTo>
                  <a:cubicBezTo>
                    <a:pt x="698500" y="579019"/>
                    <a:pt x="680927" y="609574"/>
                    <a:pt x="652362" y="626194"/>
                  </a:cubicBezTo>
                  <a:lnTo>
                    <a:pt x="395388" y="775706"/>
                  </a:lnTo>
                  <a:cubicBezTo>
                    <a:pt x="366867" y="792300"/>
                    <a:pt x="331633" y="792300"/>
                    <a:pt x="303112" y="775706"/>
                  </a:cubicBezTo>
                  <a:lnTo>
                    <a:pt x="46138" y="626194"/>
                  </a:lnTo>
                  <a:cubicBezTo>
                    <a:pt x="17573" y="609574"/>
                    <a:pt x="0" y="579019"/>
                    <a:pt x="0" y="545971"/>
                  </a:cubicBezTo>
                  <a:lnTo>
                    <a:pt x="0" y="246329"/>
                  </a:lnTo>
                  <a:cubicBezTo>
                    <a:pt x="0" y="213281"/>
                    <a:pt x="17573" y="182726"/>
                    <a:pt x="46138" y="166106"/>
                  </a:cubicBezTo>
                  <a:lnTo>
                    <a:pt x="303112" y="16594"/>
                  </a:lnTo>
                  <a:cubicBezTo>
                    <a:pt x="331633" y="0"/>
                    <a:pt x="366867" y="0"/>
                    <a:pt x="395388" y="16594"/>
                  </a:cubicBezTo>
                  <a:close/>
                </a:path>
              </a:pathLst>
            </a:custGeom>
            <a:gradFill rotWithShape="true">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name="Freeform 20" id="20"/>
          <p:cNvSpPr/>
          <p:nvPr/>
        </p:nvSpPr>
        <p:spPr>
          <a:xfrm flipH="false" flipV="false" rot="0">
            <a:off x="12082896" y="6575232"/>
            <a:ext cx="1217722" cy="1286893"/>
          </a:xfrm>
          <a:custGeom>
            <a:avLst/>
            <a:gdLst/>
            <a:ahLst/>
            <a:cxnLst/>
            <a:rect r="r" b="b" t="t" l="l"/>
            <a:pathLst>
              <a:path h="1286893" w="1217722">
                <a:moveTo>
                  <a:pt x="0" y="0"/>
                </a:moveTo>
                <a:lnTo>
                  <a:pt x="1217722" y="0"/>
                </a:lnTo>
                <a:lnTo>
                  <a:pt x="1217722" y="1286893"/>
                </a:lnTo>
                <a:lnTo>
                  <a:pt x="0" y="128689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1" id="21"/>
          <p:cNvSpPr/>
          <p:nvPr/>
        </p:nvSpPr>
        <p:spPr>
          <a:xfrm flipH="false" flipV="false" rot="0">
            <a:off x="5639715" y="6433219"/>
            <a:ext cx="666243" cy="666243"/>
          </a:xfrm>
          <a:custGeom>
            <a:avLst/>
            <a:gdLst/>
            <a:ahLst/>
            <a:cxnLst/>
            <a:rect r="r" b="b" t="t" l="l"/>
            <a:pathLst>
              <a:path h="666243" w="666243">
                <a:moveTo>
                  <a:pt x="0" y="0"/>
                </a:moveTo>
                <a:lnTo>
                  <a:pt x="666243" y="0"/>
                </a:lnTo>
                <a:lnTo>
                  <a:pt x="666243" y="666243"/>
                </a:lnTo>
                <a:lnTo>
                  <a:pt x="0" y="66624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2" id="22"/>
          <p:cNvSpPr txBox="true"/>
          <p:nvPr/>
        </p:nvSpPr>
        <p:spPr>
          <a:xfrm rot="0">
            <a:off x="14403328" y="5137226"/>
            <a:ext cx="2933575" cy="1099184"/>
          </a:xfrm>
          <a:prstGeom prst="rect">
            <a:avLst/>
          </a:prstGeom>
        </p:spPr>
        <p:txBody>
          <a:bodyPr anchor="t" rtlCol="false" tIns="0" lIns="0" bIns="0" rIns="0">
            <a:spAutoFit/>
          </a:bodyPr>
          <a:lstStyle/>
          <a:p>
            <a:pPr algn="ctr">
              <a:lnSpc>
                <a:spcPts val="2940"/>
              </a:lnSpc>
            </a:pPr>
            <a:r>
              <a:rPr lang="en-US" sz="2100">
                <a:solidFill>
                  <a:srgbClr val="000000"/>
                </a:solidFill>
                <a:latin typeface="Pragmatica Bold"/>
              </a:rPr>
              <a:t>PREGNANCY RELATED SUPPORT &amp; SERVICES</a:t>
            </a:r>
          </a:p>
        </p:txBody>
      </p:sp>
      <p:sp>
        <p:nvSpPr>
          <p:cNvPr name="TextBox 23" id="23"/>
          <p:cNvSpPr txBox="true"/>
          <p:nvPr/>
        </p:nvSpPr>
        <p:spPr>
          <a:xfrm rot="0">
            <a:off x="3371771" y="197902"/>
            <a:ext cx="12271918" cy="1692555"/>
          </a:xfrm>
          <a:prstGeom prst="rect">
            <a:avLst/>
          </a:prstGeom>
        </p:spPr>
        <p:txBody>
          <a:bodyPr anchor="t" rtlCol="false" tIns="0" lIns="0" bIns="0" rIns="0">
            <a:spAutoFit/>
          </a:bodyPr>
          <a:lstStyle/>
          <a:p>
            <a:pPr algn="ctr" marL="0" indent="0" lvl="0">
              <a:lnSpc>
                <a:spcPts val="6544"/>
              </a:lnSpc>
            </a:pPr>
            <a:r>
              <a:rPr lang="en-US" sz="6060" spc="-151">
                <a:solidFill>
                  <a:srgbClr val="000000"/>
                </a:solidFill>
                <a:latin typeface="Pragmatica Bold"/>
              </a:rPr>
              <a:t>SEXUAL AND REPRODUCTIVE HEALTH SERVICES</a:t>
            </a:r>
          </a:p>
        </p:txBody>
      </p:sp>
      <p:sp>
        <p:nvSpPr>
          <p:cNvPr name="TextBox 24" id="24"/>
          <p:cNvSpPr txBox="true"/>
          <p:nvPr/>
        </p:nvSpPr>
        <p:spPr>
          <a:xfrm rot="0">
            <a:off x="1798621" y="5238213"/>
            <a:ext cx="2933575" cy="727709"/>
          </a:xfrm>
          <a:prstGeom prst="rect">
            <a:avLst/>
          </a:prstGeom>
        </p:spPr>
        <p:txBody>
          <a:bodyPr anchor="t" rtlCol="false" tIns="0" lIns="0" bIns="0" rIns="0">
            <a:spAutoFit/>
          </a:bodyPr>
          <a:lstStyle/>
          <a:p>
            <a:pPr algn="ctr">
              <a:lnSpc>
                <a:spcPts val="2940"/>
              </a:lnSpc>
            </a:pPr>
            <a:r>
              <a:rPr lang="en-US" sz="2100">
                <a:solidFill>
                  <a:srgbClr val="000000"/>
                </a:solidFill>
                <a:latin typeface="Pragmatica Bold"/>
              </a:rPr>
              <a:t>CONTRACEPTION</a:t>
            </a:r>
          </a:p>
          <a:p>
            <a:pPr algn="ctr">
              <a:lnSpc>
                <a:spcPts val="2940"/>
              </a:lnSpc>
            </a:pPr>
            <a:r>
              <a:rPr lang="en-US" sz="2100">
                <a:solidFill>
                  <a:srgbClr val="000000"/>
                </a:solidFill>
                <a:latin typeface="Pragmatica Bold"/>
              </a:rPr>
              <a:t>(BIRTH CONTROL)</a:t>
            </a:r>
          </a:p>
        </p:txBody>
      </p:sp>
      <p:sp>
        <p:nvSpPr>
          <p:cNvPr name="TextBox 25" id="25"/>
          <p:cNvSpPr txBox="true"/>
          <p:nvPr/>
        </p:nvSpPr>
        <p:spPr>
          <a:xfrm rot="0">
            <a:off x="7924804" y="5105400"/>
            <a:ext cx="2933575" cy="727709"/>
          </a:xfrm>
          <a:prstGeom prst="rect">
            <a:avLst/>
          </a:prstGeom>
        </p:spPr>
        <p:txBody>
          <a:bodyPr anchor="t" rtlCol="false" tIns="0" lIns="0" bIns="0" rIns="0">
            <a:spAutoFit/>
          </a:bodyPr>
          <a:lstStyle/>
          <a:p>
            <a:pPr algn="ctr">
              <a:lnSpc>
                <a:spcPts val="2940"/>
              </a:lnSpc>
            </a:pPr>
            <a:r>
              <a:rPr lang="en-US" sz="2100">
                <a:solidFill>
                  <a:srgbClr val="000000"/>
                </a:solidFill>
                <a:latin typeface="Pragmatica Bold"/>
              </a:rPr>
              <a:t>ABORTION SUPPORT &amp; SERVICES</a:t>
            </a:r>
          </a:p>
        </p:txBody>
      </p:sp>
      <p:sp>
        <p:nvSpPr>
          <p:cNvPr name="TextBox 26" id="26"/>
          <p:cNvSpPr txBox="true"/>
          <p:nvPr/>
        </p:nvSpPr>
        <p:spPr>
          <a:xfrm rot="0">
            <a:off x="4417083" y="8405683"/>
            <a:ext cx="3605788" cy="1099184"/>
          </a:xfrm>
          <a:prstGeom prst="rect">
            <a:avLst/>
          </a:prstGeom>
        </p:spPr>
        <p:txBody>
          <a:bodyPr anchor="t" rtlCol="false" tIns="0" lIns="0" bIns="0" rIns="0">
            <a:spAutoFit/>
          </a:bodyPr>
          <a:lstStyle/>
          <a:p>
            <a:pPr algn="ctr">
              <a:lnSpc>
                <a:spcPts val="2940"/>
              </a:lnSpc>
            </a:pPr>
            <a:r>
              <a:rPr lang="en-US" sz="2100">
                <a:solidFill>
                  <a:srgbClr val="000000"/>
                </a:solidFill>
                <a:latin typeface="Pragmatica Bold"/>
              </a:rPr>
              <a:t>STBBIs PREVENTION, TESTING &amp; TREATMENT SERVICES</a:t>
            </a:r>
          </a:p>
        </p:txBody>
      </p:sp>
      <p:sp>
        <p:nvSpPr>
          <p:cNvPr name="TextBox 27" id="27"/>
          <p:cNvSpPr txBox="true"/>
          <p:nvPr/>
        </p:nvSpPr>
        <p:spPr>
          <a:xfrm rot="0">
            <a:off x="10127187" y="8485752"/>
            <a:ext cx="5034907" cy="1099184"/>
          </a:xfrm>
          <a:prstGeom prst="rect">
            <a:avLst/>
          </a:prstGeom>
        </p:spPr>
        <p:txBody>
          <a:bodyPr anchor="t" rtlCol="false" tIns="0" lIns="0" bIns="0" rIns="0">
            <a:spAutoFit/>
          </a:bodyPr>
          <a:lstStyle/>
          <a:p>
            <a:pPr algn="ctr">
              <a:lnSpc>
                <a:spcPts val="2940"/>
              </a:lnSpc>
            </a:pPr>
            <a:r>
              <a:rPr lang="en-US" sz="2100">
                <a:solidFill>
                  <a:srgbClr val="000000"/>
                </a:solidFill>
                <a:latin typeface="Pragmatica Bold"/>
              </a:rPr>
              <a:t>HUMAN IMMUNODEFICIENCY VIRUS (HIV) PREVENTION, TESTING, CARE, AND TREATMENT</a:t>
            </a:r>
          </a:p>
        </p:txBody>
      </p:sp>
      <p:sp>
        <p:nvSpPr>
          <p:cNvPr name="Freeform 28" id="28"/>
          <p:cNvSpPr/>
          <p:nvPr/>
        </p:nvSpPr>
        <p:spPr>
          <a:xfrm flipH="false" flipV="false" rot="0">
            <a:off x="16039622" y="8036188"/>
            <a:ext cx="2248378" cy="2248378"/>
          </a:xfrm>
          <a:custGeom>
            <a:avLst/>
            <a:gdLst/>
            <a:ahLst/>
            <a:cxnLst/>
            <a:rect r="r" b="b" t="t" l="l"/>
            <a:pathLst>
              <a:path h="2248378" w="2248378">
                <a:moveTo>
                  <a:pt x="0" y="0"/>
                </a:moveTo>
                <a:lnTo>
                  <a:pt x="2248378" y="0"/>
                </a:lnTo>
                <a:lnTo>
                  <a:pt x="2248378" y="2248378"/>
                </a:lnTo>
                <a:lnTo>
                  <a:pt x="0" y="2248378"/>
                </a:lnTo>
                <a:lnTo>
                  <a:pt x="0" y="0"/>
                </a:lnTo>
                <a:close/>
              </a:path>
            </a:pathLst>
          </a:custGeom>
          <a:blipFill>
            <a:blip r:embed="rId16"/>
            <a:stretch>
              <a:fillRect l="0" t="0" r="0" b="0"/>
            </a:stretch>
          </a:blipFill>
        </p:spPr>
      </p:sp>
      <p:sp>
        <p:nvSpPr>
          <p:cNvPr name="Freeform 29" id="29"/>
          <p:cNvSpPr/>
          <p:nvPr/>
        </p:nvSpPr>
        <p:spPr>
          <a:xfrm flipH="false" flipV="false" rot="5400000">
            <a:off x="16540497" y="670605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0" id="30"/>
          <p:cNvSpPr/>
          <p:nvPr/>
        </p:nvSpPr>
        <p:spPr>
          <a:xfrm flipH="false" flipV="false" rot="5400000">
            <a:off x="16540497" y="3958365"/>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1" id="31"/>
          <p:cNvSpPr/>
          <p:nvPr/>
        </p:nvSpPr>
        <p:spPr>
          <a:xfrm flipH="false" flipV="false" rot="5400000">
            <a:off x="16540497" y="1210672"/>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2" id="32"/>
          <p:cNvSpPr/>
          <p:nvPr/>
        </p:nvSpPr>
        <p:spPr>
          <a:xfrm flipH="false" flipV="false" rot="5400000">
            <a:off x="-1249287" y="8580647"/>
            <a:ext cx="2996790" cy="498216"/>
          </a:xfrm>
          <a:custGeom>
            <a:avLst/>
            <a:gdLst/>
            <a:ahLst/>
            <a:cxnLst/>
            <a:rect r="r" b="b" t="t" l="l"/>
            <a:pathLst>
              <a:path h="498216" w="2996790">
                <a:moveTo>
                  <a:pt x="0" y="0"/>
                </a:moveTo>
                <a:lnTo>
                  <a:pt x="2996790" y="0"/>
                </a:lnTo>
                <a:lnTo>
                  <a:pt x="2996790" y="498217"/>
                </a:lnTo>
                <a:lnTo>
                  <a:pt x="0" y="49821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3" id="33"/>
          <p:cNvSpPr/>
          <p:nvPr/>
        </p:nvSpPr>
        <p:spPr>
          <a:xfrm flipH="false" flipV="false" rot="5400000">
            <a:off x="-1249287" y="5821074"/>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4" id="34"/>
          <p:cNvSpPr/>
          <p:nvPr/>
        </p:nvSpPr>
        <p:spPr>
          <a:xfrm flipH="false" flipV="false" rot="5400000">
            <a:off x="-1249287" y="3061501"/>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5" id="35"/>
          <p:cNvSpPr/>
          <p:nvPr/>
        </p:nvSpPr>
        <p:spPr>
          <a:xfrm flipH="false" flipV="false" rot="5400000">
            <a:off x="-1249287" y="301928"/>
            <a:ext cx="2996790" cy="498216"/>
          </a:xfrm>
          <a:custGeom>
            <a:avLst/>
            <a:gdLst/>
            <a:ahLst/>
            <a:cxnLst/>
            <a:rect r="r" b="b" t="t" l="l"/>
            <a:pathLst>
              <a:path h="498216" w="2996790">
                <a:moveTo>
                  <a:pt x="0" y="0"/>
                </a:moveTo>
                <a:lnTo>
                  <a:pt x="2996790" y="0"/>
                </a:lnTo>
                <a:lnTo>
                  <a:pt x="2996790" y="498216"/>
                </a:lnTo>
                <a:lnTo>
                  <a:pt x="0" y="49821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DAF5-J7du4o</dc:identifier>
  <dcterms:modified xsi:type="dcterms:W3CDTF">2011-08-01T06:04:30Z</dcterms:modified>
  <cp:revision>1</cp:revision>
  <dc:title>BARRIERS TO SEXUAL &amp; REPRODUCTIVE HEALTH CARE</dc:title>
</cp:coreProperties>
</file>